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512" y="-3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61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6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4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77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30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70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9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34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98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6FE0-A874-45B4-AF90-BF83DC6185BE}" type="datetimeFigureOut">
              <a:rPr lang="cs-CZ" smtClean="0"/>
              <a:t>10.3.2018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6F27-9900-49D5-85EA-51B0FD77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3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hyperlink" Target="http://www.darujzivot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ostnidren.cz/registr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arujzivot.cz/pro-darce/prihlaska-do-registru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1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" t="1542" r="6125" b="1907"/>
          <a:stretch/>
        </p:blipFill>
        <p:spPr>
          <a:xfrm>
            <a:off x="0" y="0"/>
            <a:ext cx="9892938" cy="6858000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sx="1000" sy="1000" algn="ctr" rotWithShape="0">
              <a:srgbClr val="000000"/>
            </a:outerShdw>
            <a:softEdge rad="1778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076">
            <a:off x="2867403" y="345121"/>
            <a:ext cx="1926075" cy="243707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48">
            <a:off x="5448893" y="171037"/>
            <a:ext cx="2219638" cy="29581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ovéPole 2"/>
          <p:cNvSpPr txBox="1"/>
          <p:nvPr/>
        </p:nvSpPr>
        <p:spPr>
          <a:xfrm>
            <a:off x="181681" y="2743343"/>
            <a:ext cx="7289074" cy="3985706"/>
          </a:xfrm>
          <a:prstGeom prst="rect">
            <a:avLst/>
          </a:prstGeom>
          <a:solidFill>
            <a:schemeClr val="bg1">
              <a:alpha val="46000"/>
            </a:schemeClr>
          </a:solidFill>
          <a:effectLst>
            <a:outerShdw blurRad="419100" dist="139700" dir="2700000" sx="101000" sy="101000" algn="tl" rotWithShape="0">
              <a:schemeClr val="bg1">
                <a:alpha val="40000"/>
              </a:schemeClr>
            </a:outerShdw>
            <a:softEdge rad="101600"/>
          </a:effectLst>
        </p:spPr>
        <p:txBody>
          <a:bodyPr wrap="square" rtlCol="0">
            <a:spAutoFit/>
          </a:bodyPr>
          <a:lstStyle/>
          <a:p>
            <a:pPr algn="ctr"/>
            <a:endParaRPr lang="cs-CZ" sz="600" b="1" u="sng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</a:endParaRPr>
          </a:p>
          <a:p>
            <a:pPr algn="ctr"/>
            <a:r>
              <a:rPr lang="cs-CZ" sz="2000" b="1" u="sng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PROSÍME, ZAPOJTE SE!</a:t>
            </a:r>
          </a:p>
          <a:p>
            <a:pPr algn="just"/>
            <a:r>
              <a:rPr lang="cs-CZ" sz="1600" b="1" dirty="0" err="1"/>
              <a:t>Vilča</a:t>
            </a:r>
            <a:r>
              <a:rPr lang="cs-CZ" sz="1600" b="1" dirty="0"/>
              <a:t> má leukémii. </a:t>
            </a:r>
          </a:p>
          <a:p>
            <a:pPr algn="just"/>
            <a:r>
              <a:rPr lang="cs-CZ" sz="1600" b="1" dirty="0"/>
              <a:t>Transplantace kostní dřeně by mohla pomoci, vhodný dárce se pro ni ale stále nenašel. Pokud chcete pomoci Vilemínce a zvýšit pravděpodobnost nálezu vhodného dárce, který by jí mohl zachránit život, zapište se prosím do registru dárců kostní dřeně co nejdříve. V jejím případě jde o dny… Vaše přítomnost v registru může samozřejmě zachránit život i jiným čekajícím.</a:t>
            </a:r>
          </a:p>
          <a:p>
            <a:endParaRPr lang="cs-CZ" sz="1400" b="1" dirty="0"/>
          </a:p>
          <a:p>
            <a:r>
              <a:rPr lang="cs-CZ" sz="1400" dirty="0"/>
              <a:t>V ČR jsou dva registry, jeden v Plzni a jeden v Praze v </a:t>
            </a:r>
            <a:r>
              <a:rPr lang="cs-CZ" sz="1400" dirty="0" err="1"/>
              <a:t>IKEMu</a:t>
            </a:r>
            <a:r>
              <a:rPr lang="cs-CZ" sz="1400" dirty="0"/>
              <a:t>:</a:t>
            </a:r>
          </a:p>
          <a:p>
            <a:r>
              <a:rPr lang="cs-CZ" sz="1400" dirty="0">
                <a:hlinkClick r:id="rId6"/>
              </a:rPr>
              <a:t>http://www.kostnidren.cz/registr/</a:t>
            </a:r>
            <a:endParaRPr lang="cs-CZ" sz="1400" dirty="0"/>
          </a:p>
          <a:p>
            <a:r>
              <a:rPr lang="cs-CZ" sz="1400" dirty="0">
                <a:hlinkClick r:id="rId7"/>
              </a:rPr>
              <a:t>http://www.darujzivot.cz/</a:t>
            </a:r>
            <a:r>
              <a:rPr lang="cs-CZ" sz="1400" dirty="0"/>
              <a:t> </a:t>
            </a:r>
          </a:p>
          <a:p>
            <a:r>
              <a:rPr lang="cs-CZ" sz="1400" dirty="0"/>
              <a:t>Každý má jiné podmínky pro vstup, odběrná místa jsou po celé republice. Zaregistrovat se znamená vyplnit a podepsat přihlášku a nechat si odebrat ampulku krve na otestování potřebných znaků</a:t>
            </a:r>
            <a:r>
              <a:rPr lang="en-US" sz="1400" dirty="0"/>
              <a:t> P</a:t>
            </a:r>
            <a:r>
              <a:rPr lang="cs-CZ" sz="1400" dirty="0"/>
              <a:t>ravděpodobnost, že vás osloví je malá (asi 1%). Dárcovství po oslovení můžete a nemusíte přijmout.</a:t>
            </a:r>
            <a:endParaRPr lang="cs-CZ" sz="300" dirty="0"/>
          </a:p>
          <a:p>
            <a:endParaRPr lang="cs-CZ" sz="100" dirty="0"/>
          </a:p>
          <a:p>
            <a:pPr algn="ctr"/>
            <a:r>
              <a:rPr lang="cs-CZ" sz="1600" b="1" dirty="0"/>
              <a:t>VAŠE VOLBA MŮŽE ZACHRÁNIT ŽIVOT</a:t>
            </a:r>
            <a:endParaRPr lang="cs-CZ" sz="20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435225" cy="1189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447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98D9554-2379-4564-BE8D-1B09667F8B57}"/>
              </a:ext>
            </a:extLst>
          </p:cNvPr>
          <p:cNvGrpSpPr/>
          <p:nvPr/>
        </p:nvGrpSpPr>
        <p:grpSpPr>
          <a:xfrm>
            <a:off x="0" y="0"/>
            <a:ext cx="9892938" cy="6858000"/>
            <a:chOff x="0" y="0"/>
            <a:chExt cx="9892938" cy="685800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11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 t="1542" r="6125" b="1907"/>
            <a:stretch/>
          </p:blipFill>
          <p:spPr>
            <a:xfrm>
              <a:off x="0" y="0"/>
              <a:ext cx="9892938" cy="6858000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50800" dir="5400000" sx="1000" sy="1000" algn="ctr" rotWithShape="0">
                <a:srgbClr val="000000"/>
              </a:outerShdw>
              <a:softEdge rad="177800"/>
            </a:effec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8374">
              <a:off x="396918" y="1293858"/>
              <a:ext cx="1380766" cy="1747091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4602">
              <a:off x="5200518" y="2959102"/>
              <a:ext cx="1990692" cy="2652987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174172" y="217188"/>
              <a:ext cx="9579428" cy="6555641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  <a:effectLst>
              <a:outerShdw blurRad="419100" dist="139700" dir="2700000" sx="101000" sy="101000" algn="tl" rotWithShape="0">
                <a:schemeClr val="bg1">
                  <a:alpha val="40000"/>
                </a:schemeClr>
              </a:outerShdw>
              <a:softEdge rad="101600"/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cs-CZ" sz="800" b="1" u="sng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endParaRPr>
            </a:p>
            <a:p>
              <a:endParaRPr lang="cs-CZ" sz="1600" b="1" dirty="0"/>
            </a:p>
            <a:p>
              <a:pPr algn="ctr">
                <a:spcBef>
                  <a:spcPts val="1800"/>
                </a:spcBef>
              </a:pPr>
              <a:endParaRPr lang="cs-CZ" sz="1900" b="1" dirty="0" smtClean="0">
                <a:solidFill>
                  <a:srgbClr val="FF0000"/>
                </a:solidFill>
              </a:endParaRPr>
            </a:p>
            <a:p>
              <a:pPr algn="ctr">
                <a:spcBef>
                  <a:spcPts val="1800"/>
                </a:spcBef>
              </a:pPr>
              <a:r>
                <a:rPr lang="cs-CZ" sz="1900" b="1" dirty="0" smtClean="0">
                  <a:solidFill>
                    <a:srgbClr val="FF0000"/>
                  </a:solidFill>
                </a:rPr>
                <a:t>Zástupce </a:t>
              </a:r>
              <a:r>
                <a:rPr lang="cs-CZ" sz="1900" b="1" dirty="0">
                  <a:solidFill>
                    <a:srgbClr val="FF0000"/>
                  </a:solidFill>
                </a:rPr>
                <a:t>centra v Olomouci spadajícího pod Plzeňský registr přijede za vámi na PřF!</a:t>
              </a:r>
            </a:p>
            <a:p>
              <a:pPr algn="ctr">
                <a:spcAft>
                  <a:spcPts val="1200"/>
                </a:spcAft>
              </a:pPr>
              <a:r>
                <a:rPr lang="cs-CZ" sz="1900" b="1" dirty="0">
                  <a:solidFill>
                    <a:srgbClr val="FF0000"/>
                  </a:solidFill>
                </a:rPr>
                <a:t>Prosíme, zvažte možnost zápisu do registru!</a:t>
              </a:r>
            </a:p>
            <a:p>
              <a:r>
                <a:rPr lang="cs-CZ" sz="500" b="1" dirty="0"/>
                <a:t> </a:t>
              </a:r>
            </a:p>
            <a:p>
              <a:pPr algn="ctr"/>
              <a:r>
                <a:rPr lang="cs-CZ" sz="2000" b="1" dirty="0"/>
                <a:t>ODBĚR PROBĚHNE</a:t>
              </a:r>
              <a:r>
                <a:rPr lang="en-US" sz="2000" b="1" dirty="0"/>
                <a:t> </a:t>
              </a:r>
              <a:r>
                <a:rPr lang="cs-CZ" sz="2000" b="1" dirty="0"/>
                <a:t>ZDE: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s-CZ" sz="2000" b="1" dirty="0"/>
                <a:t>PřF UP, Šlechtitelů 11, </a:t>
              </a:r>
              <a:r>
                <a:rPr lang="cs-CZ" sz="2000" b="1" dirty="0">
                  <a:solidFill>
                    <a:srgbClr val="FF0000"/>
                  </a:solidFill>
                </a:rPr>
                <a:t>střed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cs-CZ" sz="2000" b="1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</a:rPr>
                <a:t>14.3.2018 </a:t>
              </a:r>
              <a:r>
                <a:rPr lang="cs-CZ" sz="2000" b="1" dirty="0">
                  <a:solidFill>
                    <a:srgbClr val="FF0000"/>
                  </a:solidFill>
                </a:rPr>
                <a:t>od</a:t>
              </a:r>
              <a:r>
                <a:rPr lang="cs-CZ" sz="2400" b="1" dirty="0">
                  <a:solidFill>
                    <a:srgbClr val="FF0000"/>
                  </a:solidFill>
                </a:rPr>
                <a:t> 8:00 do 12:00 </a:t>
              </a:r>
              <a:r>
                <a:rPr lang="cs-CZ" sz="2000" b="1" dirty="0">
                  <a:solidFill>
                    <a:srgbClr val="FF0000"/>
                  </a:solidFill>
                </a:rPr>
                <a:t>v učebně </a:t>
              </a:r>
              <a:r>
                <a:rPr lang="cs-CZ" sz="2400" b="1" dirty="0">
                  <a:solidFill>
                    <a:srgbClr val="FF0000"/>
                  </a:solidFill>
                </a:rPr>
                <a:t>SE</a:t>
              </a:r>
              <a:r>
                <a:rPr lang="en-US" sz="2400" b="1" dirty="0">
                  <a:solidFill>
                    <a:srgbClr val="FF0000"/>
                  </a:solidFill>
                </a:rPr>
                <a:t>-</a:t>
              </a:r>
              <a:r>
                <a:rPr lang="cs-CZ" sz="2400" b="1" dirty="0">
                  <a:solidFill>
                    <a:srgbClr val="FF0000"/>
                  </a:solidFill>
                </a:rPr>
                <a:t>E2</a:t>
              </a:r>
              <a:endParaRPr lang="cs-CZ" sz="20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cs-CZ" sz="2000" b="1" dirty="0"/>
                <a:t>PřF UP, 17. listopadu </a:t>
              </a:r>
              <a:r>
                <a:rPr lang="cs-CZ" sz="2000" b="1" dirty="0" smtClean="0"/>
                <a:t>1192/12, </a:t>
              </a:r>
              <a:r>
                <a:rPr lang="cs-CZ" sz="2000" b="1" dirty="0">
                  <a:solidFill>
                    <a:srgbClr val="FF0000"/>
                  </a:solidFill>
                </a:rPr>
                <a:t>střed</a:t>
              </a:r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  <a:r>
                <a:rPr lang="cs-CZ" sz="2000" b="1" dirty="0">
                  <a:solidFill>
                    <a:srgbClr val="FF0000"/>
                  </a:solidFill>
                </a:rPr>
                <a:t> </a:t>
              </a:r>
              <a:r>
                <a:rPr lang="cs-CZ" sz="2400" b="1" dirty="0">
                  <a:solidFill>
                    <a:srgbClr val="FF0000"/>
                  </a:solidFill>
                </a:rPr>
                <a:t>14.3.2018 </a:t>
              </a:r>
              <a:r>
                <a:rPr lang="cs-CZ" sz="2000" b="1" dirty="0">
                  <a:solidFill>
                    <a:srgbClr val="FF0000"/>
                  </a:solidFill>
                </a:rPr>
                <a:t>od 13h </a:t>
              </a:r>
              <a:r>
                <a:rPr lang="pl-PL" sz="2000" b="1" dirty="0" smtClean="0">
                  <a:solidFill>
                    <a:srgbClr val="FF0000"/>
                  </a:solidFill>
                </a:rPr>
                <a:t>zasedací místnost </a:t>
              </a:r>
              <a:r>
                <a:rPr lang="pl-PL" sz="2000" b="1" dirty="0">
                  <a:solidFill>
                    <a:srgbClr val="FF0000"/>
                  </a:solidFill>
                </a:rPr>
                <a:t>v 6. </a:t>
              </a:r>
              <a:r>
                <a:rPr lang="pl-PL" sz="2000" b="1" dirty="0" smtClean="0">
                  <a:solidFill>
                    <a:srgbClr val="FF0000"/>
                  </a:solidFill>
                </a:rPr>
                <a:t>				             poschodí </a:t>
              </a:r>
              <a:r>
                <a:rPr lang="pl-PL" sz="2000" b="1" dirty="0">
                  <a:solidFill>
                    <a:srgbClr val="FF0000"/>
                  </a:solidFill>
                </a:rPr>
                <a:t>č. 6.016</a:t>
              </a:r>
              <a:endParaRPr lang="cs-CZ" sz="2000" b="1" dirty="0">
                <a:solidFill>
                  <a:srgbClr val="FF0000"/>
                </a:solidFill>
              </a:endParaRPr>
            </a:p>
            <a:p>
              <a:r>
                <a:rPr lang="cs-CZ" sz="1400" dirty="0"/>
                <a:t>		KONTAKT:	Dr. Mária Škrabišová (608 336 604, maria.</a:t>
              </a:r>
              <a:r>
                <a:rPr lang="en-US" sz="1400" dirty="0"/>
                <a:t>s</a:t>
              </a:r>
              <a:r>
                <a:rPr lang="cs-CZ" sz="1400" dirty="0"/>
                <a:t>mehilova</a:t>
              </a:r>
              <a:r>
                <a:rPr lang="en-US" sz="1400" dirty="0"/>
                <a:t>@gmail.com</a:t>
              </a:r>
              <a:r>
                <a:rPr lang="cs-CZ" sz="1400" dirty="0"/>
                <a:t>)</a:t>
              </a:r>
            </a:p>
            <a:p>
              <a:r>
                <a:rPr lang="cs-CZ" sz="1400" dirty="0"/>
                <a:t>			Dr. Anna Kuchařová ​(737 944 572 DoskocilovaA@seznam.cz)</a:t>
              </a:r>
            </a:p>
            <a:p>
              <a:endParaRPr lang="cs-CZ" sz="700" dirty="0"/>
            </a:p>
            <a:p>
              <a:r>
                <a:rPr lang="cs-CZ" sz="1500" u="sng" dirty="0"/>
                <a:t>INFORMACE K TESTOVÁNÍ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není třeba přijít nalačno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věkově musíte spadat do rozmezí 18-35 let a musíte vážit minimálně 50 kg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vyplníte dotazník o vašem zdravotním stavu a podepíšete přihlášku a informovaný souhlas o odběru vzorku krve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bude vám odebrán vzorek krve pro testování potřebných znaků (2 ml)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přiveďte s sebou kamarády, rodinné příslušníky, známé… Akce se nevztahuje jen na zaměstnance a studenty, může přijít kdokoliv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500" dirty="0"/>
                <a:t>nejpravděpodobnější příjem transplantátu pacientem je od dárce MUŽE S OPTIMÁLNÍ VÁHOU V CO NEJNIŽŠÍM VĚKU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200" dirty="0"/>
                <a:t>dobrovolníci starší 35 let mohou kostní dřeň darovat také</a:t>
              </a:r>
              <a:r>
                <a:rPr lang="cs-CZ" sz="1500" dirty="0"/>
                <a:t>:</a:t>
              </a:r>
            </a:p>
            <a:p>
              <a:pPr marL="800100" lvl="1" indent="-342900">
                <a:buAutoNum type="arabicParenR"/>
              </a:pPr>
              <a:r>
                <a:rPr lang="cs-CZ" sz="1200" dirty="0"/>
                <a:t>V registru dárců spadajícím pod IKEM je možné se zapsat až do věku 40 let. V Olomouci není náborové centrum, dá se ale přihlásit (</a:t>
              </a:r>
              <a:r>
                <a:rPr lang="cs-CZ" sz="1200" dirty="0">
                  <a:hlinkClick r:id="rId6"/>
                </a:rPr>
                <a:t>http://www.darujzivot.cz/pro-</a:t>
              </a:r>
              <a:r>
                <a:rPr lang="cs-CZ" sz="1200" dirty="0" err="1">
                  <a:hlinkClick r:id="rId6"/>
                </a:rPr>
                <a:t>darce</a:t>
              </a:r>
              <a:r>
                <a:rPr lang="cs-CZ" sz="1200" dirty="0">
                  <a:hlinkClick r:id="rId6"/>
                </a:rPr>
                <a:t>/</a:t>
              </a:r>
              <a:r>
                <a:rPr lang="cs-CZ" sz="1200" dirty="0" err="1">
                  <a:hlinkClick r:id="rId6"/>
                </a:rPr>
                <a:t>prihlaska</a:t>
              </a:r>
              <a:r>
                <a:rPr lang="cs-CZ" sz="1200" dirty="0">
                  <a:hlinkClick r:id="rId6"/>
                </a:rPr>
                <a:t>-do-registru</a:t>
              </a:r>
              <a:r>
                <a:rPr lang="cs-CZ" sz="1200" dirty="0"/>
                <a:t>) a telefonicky domluvit zaslání ampulky na sliny přímo k vám domů.</a:t>
              </a:r>
            </a:p>
            <a:p>
              <a:pPr marL="800100" lvl="1" indent="-342900">
                <a:buAutoNum type="arabicParenR"/>
              </a:pPr>
              <a:r>
                <a:rPr lang="cs-CZ" sz="1200" dirty="0"/>
                <a:t>V Olomouci v náborovém centru spadajícím pod Plzeň, zde je ale žádost o testy pro dárce starší 35 let zpoplatněna (1500 Kč předem)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4" y="253405"/>
            <a:ext cx="1852246" cy="9043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8" name="Obdélník 7"/>
          <p:cNvSpPr/>
          <p:nvPr/>
        </p:nvSpPr>
        <p:spPr>
          <a:xfrm>
            <a:off x="2217086" y="412974"/>
            <a:ext cx="7119508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HROMADNÝ ZÁPIS DO REGISTRU DÁRCŮ KOSTNÍ DŘENĚ!</a:t>
            </a:r>
          </a:p>
          <a:p>
            <a:pPr algn="ctr">
              <a:lnSpc>
                <a:spcPct val="120000"/>
              </a:lnSpc>
            </a:pPr>
            <a:r>
              <a:rPr lang="cs-CZ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AKCE (nejen) PRO UNIVERZITU. PROSÍME, ZAPOJTE SE!</a:t>
            </a:r>
          </a:p>
        </p:txBody>
      </p:sp>
    </p:spTree>
    <p:extLst>
      <p:ext uri="{BB962C8B-B14F-4D97-AF65-F5344CB8AC3E}">
        <p14:creationId xmlns:p14="http://schemas.microsoft.com/office/powerpoint/2010/main" val="852762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236</Words>
  <Application>Microsoft Office PowerPoint</Application>
  <PresentationFormat>A4 (210 x 297 mm)</PresentationFormat>
  <Paragraphs>35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Andulaatko</dc:creator>
  <cp:lastModifiedBy>Mgr. Alena Jarošová</cp:lastModifiedBy>
  <cp:revision>36</cp:revision>
  <dcterms:created xsi:type="dcterms:W3CDTF">2018-03-07T20:05:10Z</dcterms:created>
  <dcterms:modified xsi:type="dcterms:W3CDTF">2018-03-10T16:35:58Z</dcterms:modified>
</cp:coreProperties>
</file>