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4" r:id="rId3"/>
    <p:sldId id="280" r:id="rId4"/>
    <p:sldId id="268" r:id="rId5"/>
    <p:sldId id="279" r:id="rId6"/>
    <p:sldId id="270" r:id="rId7"/>
    <p:sldId id="271" r:id="rId8"/>
    <p:sldId id="272" r:id="rId9"/>
    <p:sldId id="274" r:id="rId10"/>
    <p:sldId id="273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66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320" autoAdjust="0"/>
    <p:restoredTop sz="94660"/>
  </p:normalViewPr>
  <p:slideViewPr>
    <p:cSldViewPr>
      <p:cViewPr>
        <p:scale>
          <a:sx n="80" d="100"/>
          <a:sy n="80" d="100"/>
        </p:scale>
        <p:origin x="-2904" y="-13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F36CD-5DC2-4D48-AA51-A76F25BDF5A5}" type="datetimeFigureOut">
              <a:rPr lang="en-US" smtClean="0"/>
              <a:pPr/>
              <a:t>1/23/2019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765B1-8C64-46E7-99D3-BC8A625207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F36CD-5DC2-4D48-AA51-A76F25BDF5A5}" type="datetimeFigureOut">
              <a:rPr lang="en-US" smtClean="0"/>
              <a:pPr/>
              <a:t>1/23/2019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765B1-8C64-46E7-99D3-BC8A625207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F36CD-5DC2-4D48-AA51-A76F25BDF5A5}" type="datetimeFigureOut">
              <a:rPr lang="en-US" smtClean="0"/>
              <a:pPr/>
              <a:t>1/23/2019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765B1-8C64-46E7-99D3-BC8A625207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F36CD-5DC2-4D48-AA51-A76F25BDF5A5}" type="datetimeFigureOut">
              <a:rPr lang="en-US" smtClean="0"/>
              <a:pPr/>
              <a:t>1/23/2019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765B1-8C64-46E7-99D3-BC8A625207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F36CD-5DC2-4D48-AA51-A76F25BDF5A5}" type="datetimeFigureOut">
              <a:rPr lang="en-US" smtClean="0"/>
              <a:pPr/>
              <a:t>1/23/2019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765B1-8C64-46E7-99D3-BC8A625207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F36CD-5DC2-4D48-AA51-A76F25BDF5A5}" type="datetimeFigureOut">
              <a:rPr lang="en-US" smtClean="0"/>
              <a:pPr/>
              <a:t>1/23/2019</a:t>
            </a:fld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765B1-8C64-46E7-99D3-BC8A625207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F36CD-5DC2-4D48-AA51-A76F25BDF5A5}" type="datetimeFigureOut">
              <a:rPr lang="en-US" smtClean="0"/>
              <a:pPr/>
              <a:t>1/23/2019</a:t>
            </a:fld>
            <a:endParaRPr lang="en-US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765B1-8C64-46E7-99D3-BC8A625207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F36CD-5DC2-4D48-AA51-A76F25BDF5A5}" type="datetimeFigureOut">
              <a:rPr lang="en-US" smtClean="0"/>
              <a:pPr/>
              <a:t>1/23/2019</a:t>
            </a:fld>
            <a:endParaRPr lang="en-US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765B1-8C64-46E7-99D3-BC8A625207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F36CD-5DC2-4D48-AA51-A76F25BDF5A5}" type="datetimeFigureOut">
              <a:rPr lang="en-US" smtClean="0"/>
              <a:pPr/>
              <a:t>1/23/2019</a:t>
            </a:fld>
            <a:endParaRPr lang="en-US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765B1-8C64-46E7-99D3-BC8A625207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F36CD-5DC2-4D48-AA51-A76F25BDF5A5}" type="datetimeFigureOut">
              <a:rPr lang="en-US" smtClean="0"/>
              <a:pPr/>
              <a:t>1/23/2019</a:t>
            </a:fld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765B1-8C64-46E7-99D3-BC8A625207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F36CD-5DC2-4D48-AA51-A76F25BDF5A5}" type="datetimeFigureOut">
              <a:rPr lang="en-US" smtClean="0"/>
              <a:pPr/>
              <a:t>1/23/2019</a:t>
            </a:fld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765B1-8C64-46E7-99D3-BC8A625207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8F36CD-5DC2-4D48-AA51-A76F25BDF5A5}" type="datetimeFigureOut">
              <a:rPr lang="en-US" smtClean="0"/>
              <a:pPr/>
              <a:t>1/23/2019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5765B1-8C64-46E7-99D3-BC8A625207B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89038" y="1123950"/>
            <a:ext cx="6983412" cy="1728788"/>
          </a:xfrm>
          <a:solidFill>
            <a:schemeClr val="bg1">
              <a:lumMod val="95000"/>
            </a:schemeClr>
          </a:solidFill>
          <a:ln>
            <a:solidFill>
              <a:srgbClr val="003300"/>
            </a:solidFill>
          </a:ln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cs-CZ" sz="4000" b="1" dirty="0" smtClean="0">
                <a:solidFill>
                  <a:srgbClr val="003300"/>
                </a:solidFill>
                <a:latin typeface="+mn-lt"/>
              </a:rPr>
              <a:t>CENTRUM REGIONU HANÁ </a:t>
            </a:r>
            <a:br>
              <a:rPr lang="cs-CZ" sz="4000" b="1" dirty="0" smtClean="0">
                <a:solidFill>
                  <a:srgbClr val="003300"/>
                </a:solidFill>
                <a:latin typeface="+mn-lt"/>
              </a:rPr>
            </a:br>
            <a:r>
              <a:rPr lang="cs-CZ" sz="4000" b="1" dirty="0" smtClean="0">
                <a:solidFill>
                  <a:srgbClr val="003300"/>
                </a:solidFill>
                <a:latin typeface="+mn-lt"/>
              </a:rPr>
              <a:t>PRO BIOTECHNOLOGICKÝ </a:t>
            </a:r>
            <a:br>
              <a:rPr lang="cs-CZ" sz="4000" b="1" dirty="0" smtClean="0">
                <a:solidFill>
                  <a:srgbClr val="003300"/>
                </a:solidFill>
                <a:latin typeface="+mn-lt"/>
              </a:rPr>
            </a:br>
            <a:r>
              <a:rPr lang="cs-CZ" sz="4000" b="1" dirty="0" smtClean="0">
                <a:solidFill>
                  <a:srgbClr val="003300"/>
                </a:solidFill>
                <a:latin typeface="+mn-lt"/>
              </a:rPr>
              <a:t>A ZEMĚDĚLSKÝ VÝZKUM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3059113" y="3716338"/>
            <a:ext cx="2820987" cy="11779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endParaRPr lang="cs-CZ" sz="4000" b="1" dirty="0">
              <a:latin typeface="+mn-lt"/>
            </a:endParaRPr>
          </a:p>
          <a:p>
            <a:pPr algn="ctr">
              <a:defRPr/>
            </a:pPr>
            <a:endParaRPr lang="cs-CZ" sz="1050" b="1" dirty="0">
              <a:latin typeface="+mn-lt"/>
            </a:endParaRPr>
          </a:p>
          <a:p>
            <a:pPr algn="ctr">
              <a:defRPr/>
            </a:pPr>
            <a:endParaRPr lang="cs-CZ" sz="20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53900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1849976" y="1916832"/>
            <a:ext cx="2506001" cy="3024336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bdélník 4"/>
          <p:cNvSpPr/>
          <p:nvPr/>
        </p:nvSpPr>
        <p:spPr>
          <a:xfrm>
            <a:off x="4427983" y="2238089"/>
            <a:ext cx="2291555" cy="2703079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bdélník 5"/>
          <p:cNvSpPr/>
          <p:nvPr/>
        </p:nvSpPr>
        <p:spPr>
          <a:xfrm>
            <a:off x="6804248" y="3861048"/>
            <a:ext cx="1728192" cy="1080120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8" name="Přímá spojnice 7"/>
          <p:cNvCxnSpPr>
            <a:stCxn id="5" idx="1"/>
            <a:endCxn id="5" idx="3"/>
          </p:cNvCxnSpPr>
          <p:nvPr/>
        </p:nvCxnSpPr>
        <p:spPr>
          <a:xfrm>
            <a:off x="4427983" y="3589629"/>
            <a:ext cx="2291555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ovéPole 10"/>
          <p:cNvSpPr txBox="1"/>
          <p:nvPr/>
        </p:nvSpPr>
        <p:spPr>
          <a:xfrm>
            <a:off x="4872737" y="4941168"/>
            <a:ext cx="1198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 smtClean="0"/>
              <a:t>ÚEB AV ČR</a:t>
            </a:r>
            <a:endParaRPr lang="en-US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4499992" y="2348880"/>
            <a:ext cx="2160240" cy="9233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Centrum strukturní a funkční genetiky rostlin</a:t>
            </a:r>
            <a:endParaRPr lang="en-US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4499992" y="3946908"/>
            <a:ext cx="2160240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Laboratoř růstových regulátorů</a:t>
            </a:r>
            <a:endParaRPr lang="en-US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2873585" y="4941168"/>
            <a:ext cx="458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 smtClean="0"/>
              <a:t>UP</a:t>
            </a:r>
            <a:endParaRPr lang="en-US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7248034" y="5043432"/>
            <a:ext cx="734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 smtClean="0"/>
              <a:t>VÚRV</a:t>
            </a:r>
            <a:endParaRPr lang="en-US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322593" y="2348880"/>
            <a:ext cx="1317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VŠ ústav UP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817665" y="3946908"/>
            <a:ext cx="822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 smtClean="0"/>
              <a:t>PřF UP</a:t>
            </a:r>
            <a:endParaRPr lang="en-US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899593" y="221935"/>
            <a:ext cx="7056784" cy="6155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/>
              <a:t>CRH 2020?</a:t>
            </a:r>
          </a:p>
          <a:p>
            <a:pPr algn="ctr"/>
            <a:endParaRPr lang="en-US" sz="600" b="1" dirty="0"/>
          </a:p>
        </p:txBody>
      </p:sp>
      <p:pic>
        <p:nvPicPr>
          <p:cNvPr id="32" name="Obrázek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6838" y="279910"/>
            <a:ext cx="654882" cy="499601"/>
          </a:xfrm>
          <a:prstGeom prst="rect">
            <a:avLst/>
          </a:prstGeom>
        </p:spPr>
      </p:pic>
      <p:sp>
        <p:nvSpPr>
          <p:cNvPr id="2" name="Obdélník 1"/>
          <p:cNvSpPr/>
          <p:nvPr/>
        </p:nvSpPr>
        <p:spPr>
          <a:xfrm>
            <a:off x="1849975" y="1916831"/>
            <a:ext cx="2506001" cy="111334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7" name="TextovéPole 36"/>
          <p:cNvSpPr txBox="1"/>
          <p:nvPr/>
        </p:nvSpPr>
        <p:spPr>
          <a:xfrm>
            <a:off x="2014360" y="2469580"/>
            <a:ext cx="2197600" cy="14773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Sekce biochemie a biofyziky</a:t>
            </a:r>
          </a:p>
          <a:p>
            <a:pPr algn="ctr"/>
            <a:endParaRPr lang="cs-CZ" b="1" dirty="0" smtClean="0"/>
          </a:p>
          <a:p>
            <a:pPr algn="ctr"/>
            <a:r>
              <a:rPr lang="cs-CZ" b="1" dirty="0" smtClean="0"/>
              <a:t>Sekce biologie a chemie</a:t>
            </a:r>
            <a:endParaRPr lang="en-US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6948264" y="3945830"/>
            <a:ext cx="1447561" cy="9233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Oddělení genetických zdrojů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167041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229402"/>
            <a:ext cx="5429776" cy="2111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1674581" y="332656"/>
            <a:ext cx="5760640" cy="1854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cs-CZ" sz="2000" dirty="0" smtClean="0"/>
          </a:p>
          <a:p>
            <a:pPr algn="ctr"/>
            <a:r>
              <a:rPr lang="cs-CZ" sz="3200" b="1" dirty="0" smtClean="0"/>
              <a:t>Česká hlava 2018 </a:t>
            </a:r>
          </a:p>
          <a:p>
            <a:pPr algn="ctr"/>
            <a:endParaRPr lang="cs-CZ" sz="1050" dirty="0"/>
          </a:p>
          <a:p>
            <a:pPr algn="ctr"/>
            <a:r>
              <a:rPr lang="cs-CZ" sz="3200" b="1" dirty="0" smtClean="0"/>
              <a:t>Jaroslav Doležel</a:t>
            </a:r>
          </a:p>
          <a:p>
            <a:pPr algn="ctr"/>
            <a:endParaRPr lang="cs-CZ" sz="2000" dirty="0"/>
          </a:p>
        </p:txBody>
      </p:sp>
      <p:sp>
        <p:nvSpPr>
          <p:cNvPr id="5" name="AutoShape 4" descr="Image result for česká hlava 2018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371" y="2420888"/>
            <a:ext cx="4308304" cy="2864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7124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8098"/>
            <a:ext cx="8372624" cy="668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1540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52714"/>
            <a:ext cx="8229600" cy="850106"/>
          </a:xfrm>
          <a:solidFill>
            <a:schemeClr val="bg1">
              <a:lumMod val="95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txBody>
          <a:bodyPr>
            <a:noAutofit/>
          </a:bodyPr>
          <a:lstStyle/>
          <a:p>
            <a:r>
              <a:rPr lang="en-US" sz="2400" b="1" dirty="0" err="1">
                <a:solidFill>
                  <a:srgbClr val="003300"/>
                </a:solidFill>
                <a:latin typeface="Calibri" pitchFamily="34" charset="0"/>
                <a:ea typeface="+mn-ea"/>
                <a:cs typeface="Calibri" pitchFamily="34" charset="0"/>
              </a:rPr>
              <a:t>Rostliny</a:t>
            </a:r>
            <a:r>
              <a:rPr lang="en-US" sz="2400" b="1" dirty="0">
                <a:solidFill>
                  <a:srgbClr val="003300"/>
                </a:solidFill>
                <a:latin typeface="Calibri" pitchFamily="34" charset="0"/>
                <a:ea typeface="+mn-ea"/>
                <a:cs typeface="Calibri" pitchFamily="34" charset="0"/>
              </a:rPr>
              <a:t> </a:t>
            </a:r>
            <a:r>
              <a:rPr lang="en-US" sz="2400" b="1" dirty="0" err="1">
                <a:solidFill>
                  <a:srgbClr val="003300"/>
                </a:solidFill>
                <a:latin typeface="Calibri" pitchFamily="34" charset="0"/>
                <a:ea typeface="+mn-ea"/>
                <a:cs typeface="Calibri" pitchFamily="34" charset="0"/>
              </a:rPr>
              <a:t>jako</a:t>
            </a:r>
            <a:r>
              <a:rPr lang="en-US" sz="2400" b="1" dirty="0">
                <a:solidFill>
                  <a:srgbClr val="003300"/>
                </a:solidFill>
                <a:latin typeface="Calibri" pitchFamily="34" charset="0"/>
                <a:ea typeface="+mn-ea"/>
                <a:cs typeface="Calibri" pitchFamily="34" charset="0"/>
              </a:rPr>
              <a:t> </a:t>
            </a:r>
            <a:r>
              <a:rPr lang="en-US" sz="2400" b="1" dirty="0" err="1">
                <a:solidFill>
                  <a:srgbClr val="003300"/>
                </a:solidFill>
                <a:latin typeface="Calibri" pitchFamily="34" charset="0"/>
                <a:ea typeface="+mn-ea"/>
                <a:cs typeface="Calibri" pitchFamily="34" charset="0"/>
              </a:rPr>
              <a:t>prostředek</a:t>
            </a:r>
            <a:r>
              <a:rPr lang="en-US" sz="2400" b="1" dirty="0">
                <a:solidFill>
                  <a:srgbClr val="003300"/>
                </a:solidFill>
                <a:latin typeface="Calibri" pitchFamily="34" charset="0"/>
                <a:ea typeface="+mn-ea"/>
                <a:cs typeface="Calibri" pitchFamily="34" charset="0"/>
              </a:rPr>
              <a:t> </a:t>
            </a:r>
            <a:r>
              <a:rPr lang="en-US" sz="2400" b="1" dirty="0" err="1">
                <a:solidFill>
                  <a:srgbClr val="003300"/>
                </a:solidFill>
                <a:latin typeface="Calibri" pitchFamily="34" charset="0"/>
                <a:ea typeface="+mn-ea"/>
                <a:cs typeface="Calibri" pitchFamily="34" charset="0"/>
              </a:rPr>
              <a:t>udržitelného</a:t>
            </a:r>
            <a:r>
              <a:rPr lang="en-US" sz="2400" b="1" dirty="0">
                <a:solidFill>
                  <a:srgbClr val="003300"/>
                </a:solidFill>
                <a:latin typeface="Calibri" pitchFamily="34" charset="0"/>
                <a:ea typeface="+mn-ea"/>
                <a:cs typeface="Calibri" pitchFamily="34" charset="0"/>
              </a:rPr>
              <a:t> </a:t>
            </a:r>
            <a:r>
              <a:rPr lang="en-US" sz="2400" b="1" dirty="0" err="1">
                <a:solidFill>
                  <a:srgbClr val="003300"/>
                </a:solidFill>
                <a:latin typeface="Calibri" pitchFamily="34" charset="0"/>
                <a:ea typeface="+mn-ea"/>
                <a:cs typeface="Calibri" pitchFamily="34" charset="0"/>
              </a:rPr>
              <a:t>globálního</a:t>
            </a:r>
            <a:r>
              <a:rPr lang="en-US" sz="2400" b="1" dirty="0">
                <a:solidFill>
                  <a:srgbClr val="003300"/>
                </a:solidFill>
                <a:latin typeface="Calibri" pitchFamily="34" charset="0"/>
                <a:ea typeface="+mn-ea"/>
                <a:cs typeface="Calibri" pitchFamily="34" charset="0"/>
              </a:rPr>
              <a:t> </a:t>
            </a:r>
            <a:r>
              <a:rPr lang="en-US" sz="2400" b="1" dirty="0" err="1" smtClean="0">
                <a:solidFill>
                  <a:srgbClr val="003300"/>
                </a:solidFill>
                <a:latin typeface="Calibri" pitchFamily="34" charset="0"/>
                <a:ea typeface="+mn-ea"/>
                <a:cs typeface="Calibri" pitchFamily="34" charset="0"/>
              </a:rPr>
              <a:t>rozvoje</a:t>
            </a:r>
            <a:r>
              <a:rPr lang="cs-CZ" sz="2200" b="1" dirty="0">
                <a:solidFill>
                  <a:srgbClr val="003300"/>
                </a:solidFill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lang="cs-CZ" sz="2200" b="1" dirty="0">
                <a:solidFill>
                  <a:srgbClr val="003300"/>
                </a:solidFill>
                <a:latin typeface="Calibri" pitchFamily="34" charset="0"/>
                <a:ea typeface="+mn-ea"/>
                <a:cs typeface="Calibri" pitchFamily="34" charset="0"/>
              </a:rPr>
            </a:br>
            <a:r>
              <a:rPr lang="cs-CZ" sz="2200" b="1" dirty="0" smtClean="0">
                <a:solidFill>
                  <a:srgbClr val="003300"/>
                </a:solidFill>
                <a:latin typeface="Calibri" pitchFamily="34" charset="0"/>
                <a:ea typeface="+mn-ea"/>
                <a:cs typeface="Calibri" pitchFamily="34" charset="0"/>
              </a:rPr>
              <a:t>03/2018-</a:t>
            </a:r>
            <a:r>
              <a:rPr lang="cs-CZ" sz="2200" b="1" dirty="0" smtClean="0">
                <a:solidFill>
                  <a:srgbClr val="FF0000"/>
                </a:solidFill>
                <a:latin typeface="Calibri" pitchFamily="34" charset="0"/>
                <a:ea typeface="+mn-ea"/>
                <a:cs typeface="Calibri" pitchFamily="34" charset="0"/>
              </a:rPr>
              <a:t>10/2022</a:t>
            </a:r>
            <a:r>
              <a:rPr lang="cs-CZ" sz="2200" b="1" dirty="0" smtClean="0">
                <a:solidFill>
                  <a:srgbClr val="003300"/>
                </a:solidFill>
                <a:latin typeface="Calibri" pitchFamily="34" charset="0"/>
                <a:ea typeface="+mn-ea"/>
                <a:cs typeface="Calibri" pitchFamily="34" charset="0"/>
              </a:rPr>
              <a:t>, Řešitel: Ivo Frébort</a:t>
            </a:r>
            <a:endParaRPr lang="cs-CZ" sz="2200" b="1" dirty="0">
              <a:solidFill>
                <a:srgbClr val="003300"/>
              </a:solidFill>
              <a:latin typeface="Calibri" pitchFamily="34" charset="0"/>
              <a:ea typeface="+mn-ea"/>
              <a:cs typeface="Calibri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18356" y="1352525"/>
            <a:ext cx="8507288" cy="5244827"/>
          </a:xfrm>
          <a:solidFill>
            <a:schemeClr val="bg1">
              <a:lumMod val="95000"/>
            </a:schemeClr>
          </a:solidFill>
        </p:spPr>
        <p:txBody>
          <a:bodyPr>
            <a:normAutofit lnSpcReduction="10000"/>
          </a:bodyPr>
          <a:lstStyle/>
          <a:p>
            <a:pPr marL="0" lvl="1" indent="0">
              <a:buNone/>
            </a:pPr>
            <a:r>
              <a:rPr lang="cs-CZ" sz="2200" b="1" dirty="0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1. </a:t>
            </a:r>
            <a:r>
              <a:rPr lang="en-GB" sz="2200" b="1" dirty="0" err="1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Organizace</a:t>
            </a:r>
            <a:r>
              <a:rPr lang="en-GB" sz="2200" b="1" dirty="0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sz="2200" b="1" dirty="0" err="1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jaderného</a:t>
            </a:r>
            <a:r>
              <a:rPr lang="en-GB" sz="2200" b="1" dirty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sz="2200" b="1" dirty="0" err="1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genomu</a:t>
            </a:r>
            <a:r>
              <a:rPr lang="en-GB" sz="2200" b="1" dirty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sz="2200" b="1" dirty="0" err="1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rostlin</a:t>
            </a:r>
            <a:r>
              <a:rPr lang="en-GB" sz="2200" b="1" dirty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 a </a:t>
            </a:r>
            <a:r>
              <a:rPr lang="en-GB" sz="2200" b="1" dirty="0" err="1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její</a:t>
            </a:r>
            <a:r>
              <a:rPr lang="en-GB" sz="2200" b="1" dirty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sz="2200" b="1" dirty="0" err="1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vliv</a:t>
            </a:r>
            <a:r>
              <a:rPr lang="en-GB" sz="2200" b="1" dirty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sz="2200" b="1" dirty="0" err="1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na</a:t>
            </a:r>
            <a:r>
              <a:rPr lang="en-GB" sz="2200" b="1" dirty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sz="2200" b="1" dirty="0" err="1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fenotyp</a:t>
            </a:r>
            <a:endParaRPr lang="en-GB" sz="2200" b="1" dirty="0" smtClean="0">
              <a:solidFill>
                <a:srgbClr val="003300"/>
              </a:solidFill>
              <a:latin typeface="Calibri" pitchFamily="34" charset="0"/>
              <a:cs typeface="Calibri" pitchFamily="34" charset="0"/>
            </a:endParaRPr>
          </a:p>
          <a:p>
            <a:pPr marL="0" lvl="1" indent="0">
              <a:buNone/>
            </a:pPr>
            <a:r>
              <a:rPr lang="cs-CZ" sz="2200" b="1" dirty="0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	Jaroslav Doležel</a:t>
            </a:r>
            <a:endParaRPr lang="en-GB" sz="2200" b="1" dirty="0" smtClean="0">
              <a:solidFill>
                <a:srgbClr val="003300"/>
              </a:solidFill>
              <a:latin typeface="Calibri" pitchFamily="34" charset="0"/>
              <a:cs typeface="Calibri" pitchFamily="34" charset="0"/>
            </a:endParaRPr>
          </a:p>
          <a:p>
            <a:pPr marL="0" lvl="1" indent="0">
              <a:buNone/>
            </a:pPr>
            <a:r>
              <a:rPr lang="cs-CZ" sz="2200" b="1" dirty="0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2. </a:t>
            </a:r>
            <a:r>
              <a:rPr lang="en-GB" sz="2200" b="1" dirty="0" err="1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Editace</a:t>
            </a:r>
            <a:r>
              <a:rPr lang="en-GB" sz="2200" b="1" dirty="0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sz="2200" b="1" dirty="0" err="1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genomu</a:t>
            </a:r>
            <a:r>
              <a:rPr lang="en-GB" sz="2200" b="1" dirty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sz="2200" b="1" dirty="0" err="1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za</a:t>
            </a:r>
            <a:r>
              <a:rPr lang="en-GB" sz="2200" b="1" dirty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sz="2200" b="1" dirty="0" err="1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účelem</a:t>
            </a:r>
            <a:r>
              <a:rPr lang="en-GB" sz="2200" b="1" dirty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sz="2200" b="1" dirty="0" err="1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vyšší</a:t>
            </a:r>
            <a:r>
              <a:rPr lang="en-GB" sz="2200" b="1" dirty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 tolerance </a:t>
            </a:r>
            <a:r>
              <a:rPr lang="en-GB" sz="2200" b="1" dirty="0" err="1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obilovin</a:t>
            </a:r>
            <a:r>
              <a:rPr lang="en-GB" sz="2200" b="1" dirty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sz="2200" b="1" dirty="0" err="1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vůči</a:t>
            </a:r>
            <a:r>
              <a:rPr lang="en-GB" sz="2200" b="1" dirty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sz="2200" b="1" dirty="0" err="1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suchu</a:t>
            </a:r>
            <a:endParaRPr lang="en-GB" sz="2200" b="1" dirty="0">
              <a:solidFill>
                <a:srgbClr val="003300"/>
              </a:solidFill>
              <a:latin typeface="Calibri" pitchFamily="34" charset="0"/>
              <a:cs typeface="Calibri" pitchFamily="34" charset="0"/>
            </a:endParaRPr>
          </a:p>
          <a:p>
            <a:pPr marL="0" lvl="1" indent="0">
              <a:buNone/>
            </a:pPr>
            <a:r>
              <a:rPr lang="cs-CZ" sz="2200" b="1" dirty="0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	Veronique </a:t>
            </a:r>
            <a:r>
              <a:rPr lang="cs-CZ" sz="2200" b="1" dirty="0" err="1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Bergougnoux</a:t>
            </a:r>
            <a:r>
              <a:rPr lang="cs-CZ" sz="2200" b="1" dirty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-Fojtík</a:t>
            </a:r>
            <a:endParaRPr lang="en-GB" sz="2200" b="1" dirty="0">
              <a:solidFill>
                <a:srgbClr val="003300"/>
              </a:solidFill>
              <a:latin typeface="Calibri" pitchFamily="34" charset="0"/>
              <a:cs typeface="Calibri" pitchFamily="34" charset="0"/>
            </a:endParaRPr>
          </a:p>
          <a:p>
            <a:pPr marL="0" lvl="1" indent="0">
              <a:buNone/>
            </a:pPr>
            <a:r>
              <a:rPr lang="cs-CZ" sz="2200" b="1" dirty="0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3. </a:t>
            </a:r>
            <a:r>
              <a:rPr lang="en-GB" sz="2200" b="1" dirty="0" err="1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Interakce</a:t>
            </a:r>
            <a:r>
              <a:rPr lang="en-GB" sz="2200" b="1" dirty="0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sz="2200" b="1" dirty="0" err="1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rostlin</a:t>
            </a:r>
            <a:r>
              <a:rPr lang="en-GB" sz="2200" b="1" dirty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 s </a:t>
            </a:r>
            <a:r>
              <a:rPr lang="en-GB" sz="2200" b="1" dirty="0" err="1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prospěšnými</a:t>
            </a:r>
            <a:r>
              <a:rPr lang="en-GB" sz="2200" b="1" dirty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 a </a:t>
            </a:r>
            <a:r>
              <a:rPr lang="en-GB" sz="2200" b="1" dirty="0" err="1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patogenními</a:t>
            </a:r>
            <a:r>
              <a:rPr lang="en-GB" sz="2200" b="1" dirty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sz="2200" b="1" dirty="0" err="1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mikroorganismy</a:t>
            </a:r>
            <a:endParaRPr lang="en-GB" sz="2200" b="1" dirty="0">
              <a:solidFill>
                <a:srgbClr val="003300"/>
              </a:solidFill>
              <a:latin typeface="Calibri" pitchFamily="34" charset="0"/>
              <a:cs typeface="Calibri" pitchFamily="34" charset="0"/>
            </a:endParaRPr>
          </a:p>
          <a:p>
            <a:pPr marL="0" lvl="1" indent="0">
              <a:buNone/>
            </a:pPr>
            <a:r>
              <a:rPr lang="cs-CZ" sz="2200" b="1" dirty="0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	Jozef </a:t>
            </a:r>
            <a:r>
              <a:rPr lang="cs-CZ" sz="2200" b="1" dirty="0" err="1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Šamaj</a:t>
            </a:r>
            <a:endParaRPr lang="en-GB" sz="2200" b="1" dirty="0">
              <a:solidFill>
                <a:srgbClr val="003300"/>
              </a:solidFill>
              <a:latin typeface="Calibri" pitchFamily="34" charset="0"/>
              <a:cs typeface="Calibri" pitchFamily="34" charset="0"/>
            </a:endParaRPr>
          </a:p>
          <a:p>
            <a:pPr marL="0" lvl="1" indent="0">
              <a:buNone/>
            </a:pPr>
            <a:r>
              <a:rPr lang="en-GB" sz="2200" b="1" dirty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4. </a:t>
            </a:r>
            <a:r>
              <a:rPr lang="en-GB" sz="2200" b="1" dirty="0" err="1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Nové</a:t>
            </a:r>
            <a:r>
              <a:rPr lang="en-GB" sz="2200" b="1" dirty="0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sz="2200" b="1" dirty="0" err="1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biostimulanty</a:t>
            </a:r>
            <a:r>
              <a:rPr lang="en-GB" sz="2200" b="1" dirty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 pro </a:t>
            </a:r>
            <a:r>
              <a:rPr lang="en-GB" sz="2200" b="1" dirty="0" err="1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rostlinné</a:t>
            </a:r>
            <a:r>
              <a:rPr lang="en-GB" sz="2200" b="1" dirty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sz="2200" b="1" dirty="0" err="1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biotechnologie</a:t>
            </a:r>
            <a:r>
              <a:rPr lang="en-GB" sz="2200" b="1" dirty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 a </a:t>
            </a:r>
            <a:r>
              <a:rPr lang="en-GB" sz="2200" b="1" dirty="0" err="1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zemědělství</a:t>
            </a:r>
            <a:endParaRPr lang="en-GB" sz="2200" b="1" dirty="0">
              <a:solidFill>
                <a:srgbClr val="003300"/>
              </a:solidFill>
              <a:latin typeface="Calibri" pitchFamily="34" charset="0"/>
              <a:cs typeface="Calibri" pitchFamily="34" charset="0"/>
            </a:endParaRPr>
          </a:p>
          <a:p>
            <a:pPr marL="0" lvl="1" indent="0">
              <a:buNone/>
            </a:pPr>
            <a:r>
              <a:rPr lang="cs-CZ" sz="2200" b="1" dirty="0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	Karel </a:t>
            </a:r>
            <a:r>
              <a:rPr lang="cs-CZ" sz="2200" b="1" dirty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Doležal</a:t>
            </a:r>
            <a:endParaRPr lang="en-GB" sz="2200" b="1" dirty="0">
              <a:solidFill>
                <a:srgbClr val="003300"/>
              </a:solidFill>
              <a:latin typeface="Calibri" pitchFamily="34" charset="0"/>
              <a:cs typeface="Calibri" pitchFamily="34" charset="0"/>
            </a:endParaRPr>
          </a:p>
          <a:p>
            <a:pPr marL="0" lvl="1" indent="0">
              <a:buNone/>
            </a:pPr>
            <a:r>
              <a:rPr lang="cs-CZ" sz="2200" b="1" dirty="0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5. Monitoring</a:t>
            </a:r>
            <a:r>
              <a:rPr lang="en-GB" sz="2200" b="1" dirty="0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 environment</a:t>
            </a:r>
            <a:r>
              <a:rPr lang="cs-CZ" sz="2200" b="1" dirty="0" err="1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álních</a:t>
            </a:r>
            <a:r>
              <a:rPr lang="en-GB" sz="2200" b="1" dirty="0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sz="2200" b="1" dirty="0" err="1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intera</a:t>
            </a:r>
            <a:r>
              <a:rPr lang="cs-CZ" sz="2200" b="1" dirty="0" err="1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kcí</a:t>
            </a:r>
            <a:r>
              <a:rPr lang="cs-CZ" sz="2200" b="1" dirty="0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 rostlin</a:t>
            </a:r>
            <a:endParaRPr lang="en-GB" sz="2200" b="1" dirty="0" smtClean="0">
              <a:solidFill>
                <a:srgbClr val="003300"/>
              </a:solidFill>
              <a:latin typeface="Calibri" pitchFamily="34" charset="0"/>
              <a:cs typeface="Calibri" pitchFamily="34" charset="0"/>
            </a:endParaRPr>
          </a:p>
          <a:p>
            <a:pPr marL="0" lvl="1" indent="0">
              <a:buNone/>
            </a:pPr>
            <a:r>
              <a:rPr lang="cs-CZ" sz="2200" b="1" dirty="0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	Lukáš Spíchal</a:t>
            </a:r>
          </a:p>
          <a:p>
            <a:pPr marL="0" lvl="1" indent="0">
              <a:buNone/>
            </a:pPr>
            <a:endParaRPr lang="en-GB" sz="1600" b="1" dirty="0">
              <a:solidFill>
                <a:srgbClr val="003300"/>
              </a:solidFill>
              <a:latin typeface="Calibri" pitchFamily="34" charset="0"/>
              <a:cs typeface="Calibri" pitchFamily="34" charset="0"/>
            </a:endParaRPr>
          </a:p>
          <a:p>
            <a:pPr marL="0" indent="0">
              <a:buNone/>
            </a:pPr>
            <a:r>
              <a:rPr lang="cs-CZ" sz="22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Rozpočet 361 mil. Kč </a:t>
            </a:r>
          </a:p>
          <a:p>
            <a:r>
              <a:rPr lang="cs-CZ" sz="2200" b="1" dirty="0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Univerzita Palackého v Olomouci - </a:t>
            </a:r>
            <a:r>
              <a:rPr lang="en-GB" sz="2200" b="1" dirty="0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280 mil</a:t>
            </a:r>
            <a:r>
              <a:rPr lang="cs-CZ" sz="2200" b="1" dirty="0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.</a:t>
            </a:r>
            <a:r>
              <a:rPr lang="en-GB" sz="2200" b="1" dirty="0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cs-CZ" sz="2200" b="1" dirty="0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Kč</a:t>
            </a:r>
            <a:endParaRPr lang="cs-CZ" sz="2200" b="1" dirty="0">
              <a:solidFill>
                <a:srgbClr val="003300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cs-CZ" sz="2200" b="1" dirty="0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Ústav experimentální botaniky AV ČR - </a:t>
            </a:r>
            <a:r>
              <a:rPr lang="en-GB" sz="2200" b="1" dirty="0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81 mil</a:t>
            </a:r>
            <a:r>
              <a:rPr lang="cs-CZ" sz="2200" b="1" dirty="0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.</a:t>
            </a:r>
            <a:r>
              <a:rPr lang="en-GB" sz="2200" b="1" dirty="0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cs-CZ" sz="2200" b="1" dirty="0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Kč</a:t>
            </a:r>
            <a:endParaRPr lang="cs-CZ" b="1" dirty="0"/>
          </a:p>
          <a:p>
            <a:pPr marL="0" indent="0">
              <a:buNone/>
            </a:pPr>
            <a:endParaRPr lang="cs-CZ" b="1" u="sng" dirty="0"/>
          </a:p>
        </p:txBody>
      </p:sp>
    </p:spTree>
    <p:extLst>
      <p:ext uri="{BB962C8B-B14F-4D97-AF65-F5344CB8AC3E}">
        <p14:creationId xmlns:p14="http://schemas.microsoft.com/office/powerpoint/2010/main" val="802607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79510" y="116633"/>
            <a:ext cx="8821415" cy="50405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/>
          <a:lstStyle/>
          <a:p>
            <a:pPr lvl="0" algn="ctr">
              <a:defRPr/>
            </a:pPr>
            <a:r>
              <a:rPr lang="cs-CZ" sz="2400" b="1" dirty="0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Financování provozu a rozvoje CRH </a:t>
            </a:r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624" y="188150"/>
            <a:ext cx="566976" cy="432539"/>
          </a:xfrm>
          <a:prstGeom prst="rect">
            <a:avLst/>
          </a:prstGeom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065" y="764704"/>
            <a:ext cx="7572375" cy="2847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065" y="3645024"/>
            <a:ext cx="5715000" cy="318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6547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79510" y="116632"/>
            <a:ext cx="8821415" cy="72027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/>
          <a:lstStyle/>
          <a:p>
            <a:pPr lvl="0" algn="ctr">
              <a:lnSpc>
                <a:spcPct val="150000"/>
              </a:lnSpc>
              <a:defRPr/>
            </a:pPr>
            <a:r>
              <a:rPr lang="cs-CZ" sz="2400" b="1" dirty="0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Finanční výhled po roce 2022 – </a:t>
            </a:r>
            <a:r>
              <a:rPr lang="cs-CZ" sz="2400" b="1" dirty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s</a:t>
            </a:r>
            <a:r>
              <a:rPr lang="cs-CZ" sz="2400" b="1" dirty="0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oučasná strategie</a:t>
            </a:r>
            <a:endParaRPr lang="cs-CZ" sz="2400" b="1" dirty="0">
              <a:solidFill>
                <a:srgbClr val="0033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624" y="226970"/>
            <a:ext cx="654882" cy="499601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000" y="1440000"/>
            <a:ext cx="6817699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vál 1"/>
          <p:cNvSpPr/>
          <p:nvPr/>
        </p:nvSpPr>
        <p:spPr>
          <a:xfrm>
            <a:off x="7452320" y="4365104"/>
            <a:ext cx="720080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70168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000" y="1440000"/>
            <a:ext cx="6817699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179510" y="116632"/>
            <a:ext cx="8821415" cy="72027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/>
          <a:lstStyle/>
          <a:p>
            <a:pPr lvl="0" algn="ctr">
              <a:lnSpc>
                <a:spcPct val="150000"/>
              </a:lnSpc>
              <a:defRPr/>
            </a:pPr>
            <a:r>
              <a:rPr lang="cs-CZ" sz="2400" b="1" dirty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Finanční výhled po roce </a:t>
            </a:r>
            <a:r>
              <a:rPr lang="cs-CZ" sz="2400" b="1" dirty="0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2022 – EU proaktivní strategie</a:t>
            </a:r>
            <a:endParaRPr lang="cs-CZ" sz="2400" b="1" dirty="0">
              <a:solidFill>
                <a:srgbClr val="0033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624" y="226970"/>
            <a:ext cx="654882" cy="499601"/>
          </a:xfrm>
          <a:prstGeom prst="rect">
            <a:avLst/>
          </a:prstGeom>
        </p:spPr>
      </p:pic>
      <p:sp>
        <p:nvSpPr>
          <p:cNvPr id="9" name="Ovál 8"/>
          <p:cNvSpPr/>
          <p:nvPr/>
        </p:nvSpPr>
        <p:spPr>
          <a:xfrm>
            <a:off x="7452320" y="4365104"/>
            <a:ext cx="720080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TextovéPole 4"/>
          <p:cNvSpPr txBox="1"/>
          <p:nvPr/>
        </p:nvSpPr>
        <p:spPr>
          <a:xfrm>
            <a:off x="8308397" y="4324454"/>
            <a:ext cx="40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5x</a:t>
            </a:r>
            <a:endParaRPr lang="cs-CZ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1270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79510" y="116632"/>
            <a:ext cx="8821415" cy="72027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/>
          <a:lstStyle/>
          <a:p>
            <a:pPr lvl="0" algn="ctr">
              <a:lnSpc>
                <a:spcPct val="150000"/>
              </a:lnSpc>
              <a:defRPr/>
            </a:pPr>
            <a:r>
              <a:rPr lang="en-US" sz="2400" b="1" dirty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CRH </a:t>
            </a:r>
            <a:r>
              <a:rPr lang="cs-CZ" sz="2400" b="1" dirty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v letech 2019-2022 a poté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404624" y="908720"/>
            <a:ext cx="8371185" cy="568617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cs-CZ" sz="2000" b="1" u="sng" dirty="0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Finanční potřeby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cs-CZ" sz="2000" b="1" dirty="0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Ročně 230 mil. Kč provozních a</a:t>
            </a:r>
            <a:r>
              <a:rPr lang="en-US" sz="2000" b="1" dirty="0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 &gt;</a:t>
            </a:r>
            <a:r>
              <a:rPr lang="cs-CZ" sz="2000" b="1" dirty="0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30 mil. Kč investičních prostředků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cs-CZ" sz="20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Od roku 2023 cca 60 mil. Kč nezajištěných 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cs-CZ" sz="2000" b="1" dirty="0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Nutná silná orientace na zahraniční zdroje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lang="cs-CZ" sz="900" b="1" dirty="0">
              <a:solidFill>
                <a:srgbClr val="003300"/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defRPr/>
            </a:pPr>
            <a:r>
              <a:rPr lang="cs-CZ" sz="2000" b="1" u="sng" dirty="0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Navržená strategie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cs-CZ" sz="2000" b="1" dirty="0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Cílení na pyramidální strukturu grantů: </a:t>
            </a:r>
            <a:r>
              <a:rPr lang="cs-CZ" sz="20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10 menších, 3 střední, 1 velký</a:t>
            </a:r>
          </a:p>
          <a:p>
            <a:pPr marL="800100" lvl="1" indent="-342900" algn="just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cs-CZ" sz="2000" b="1" dirty="0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Malé granty: MCS </a:t>
            </a:r>
            <a:r>
              <a:rPr lang="cs-CZ" sz="2000" b="1" dirty="0" err="1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Actions</a:t>
            </a:r>
            <a:r>
              <a:rPr lang="cs-CZ" sz="2000" b="1" dirty="0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cs-CZ" sz="2000" b="1" dirty="0" err="1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Interreg</a:t>
            </a:r>
            <a:r>
              <a:rPr lang="cs-CZ" sz="2000" b="1" dirty="0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, COST, LIFE, atd.</a:t>
            </a:r>
          </a:p>
          <a:p>
            <a:pPr marL="800100" lvl="1" indent="-342900" algn="just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cs-CZ" sz="2000" b="1" dirty="0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Střední granty: </a:t>
            </a:r>
            <a:r>
              <a:rPr lang="cs-CZ" sz="2000" b="1" dirty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ERC, </a:t>
            </a:r>
            <a:r>
              <a:rPr lang="cs-CZ" sz="2000" b="1" dirty="0" err="1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Horizon</a:t>
            </a:r>
            <a:r>
              <a:rPr lang="cs-CZ" sz="2000" b="1" dirty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cs-CZ" sz="2000" b="1" dirty="0" err="1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Europe</a:t>
            </a:r>
            <a:r>
              <a:rPr lang="cs-CZ" sz="2000" b="1" dirty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cs-CZ" sz="2000" b="1" dirty="0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ERDF?, </a:t>
            </a:r>
            <a:r>
              <a:rPr lang="cs-CZ" sz="2000" b="1" dirty="0" err="1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Cohesion</a:t>
            </a:r>
            <a:r>
              <a:rPr lang="cs-CZ" sz="2000" b="1" dirty="0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cs-CZ" sz="2000" b="1" dirty="0" err="1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Funds</a:t>
            </a:r>
            <a:r>
              <a:rPr lang="cs-CZ" sz="2000" b="1" dirty="0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?</a:t>
            </a:r>
            <a:endParaRPr lang="cs-CZ" sz="2000" b="1" dirty="0">
              <a:solidFill>
                <a:srgbClr val="003300"/>
              </a:solidFill>
              <a:latin typeface="Calibri" pitchFamily="34" charset="0"/>
              <a:cs typeface="Calibri" pitchFamily="34" charset="0"/>
            </a:endParaRPr>
          </a:p>
          <a:p>
            <a:pPr marL="800100" lvl="1" indent="-342900" algn="just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cs-CZ" sz="20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Velký grant: HE „</a:t>
            </a:r>
            <a:r>
              <a:rPr lang="cs-CZ" sz="2000" b="1" dirty="0" err="1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Teaming</a:t>
            </a:r>
            <a:r>
              <a:rPr lang="cs-CZ" sz="20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“ (</a:t>
            </a:r>
            <a:r>
              <a:rPr lang="cs-CZ" sz="2000" b="1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zapojení do nového VŠ ústavu</a:t>
            </a:r>
            <a:r>
              <a:rPr lang="cs-CZ" sz="20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)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cs-CZ" sz="2000" b="1" dirty="0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Přijmout 1 grantového specialistu, vyhledávání příležitostí, motivace 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cs-CZ" sz="2000" b="1" dirty="0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Identifikovat/přijmout více potenciálních řešitelů grantů</a:t>
            </a:r>
            <a:endParaRPr lang="cs-CZ" sz="2000" b="1" dirty="0">
              <a:solidFill>
                <a:srgbClr val="003300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cs-CZ" sz="2000" b="1" u="sng" dirty="0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Spolupráce a interdisciplinarita!!!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624" y="226970"/>
            <a:ext cx="654882" cy="499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726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ovéPole 28"/>
          <p:cNvSpPr txBox="1"/>
          <p:nvPr/>
        </p:nvSpPr>
        <p:spPr>
          <a:xfrm>
            <a:off x="683568" y="260648"/>
            <a:ext cx="7704856" cy="86177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Nový výzkumný VŠ ústav Univerzity </a:t>
            </a:r>
            <a:r>
              <a:rPr lang="cs-CZ" sz="2400" b="1" dirty="0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Palackého </a:t>
            </a:r>
            <a:r>
              <a:rPr lang="cs-CZ" sz="2400" b="1" dirty="0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v Olomouci</a:t>
            </a:r>
          </a:p>
          <a:p>
            <a:pPr algn="ctr"/>
            <a:r>
              <a:rPr lang="cs-CZ" sz="2000" b="1" dirty="0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„Czech Institute </a:t>
            </a:r>
            <a:r>
              <a:rPr lang="cs-CZ" sz="2000" b="1" dirty="0" err="1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of</a:t>
            </a:r>
            <a:r>
              <a:rPr lang="cs-CZ" sz="2000" b="1" dirty="0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 Science and Technology“</a:t>
            </a:r>
            <a:endParaRPr lang="cs-CZ" sz="2000" b="1" dirty="0">
              <a:solidFill>
                <a:srgbClr val="003300"/>
              </a:solidFill>
              <a:latin typeface="Calibri" pitchFamily="34" charset="0"/>
              <a:cs typeface="Calibri" pitchFamily="34" charset="0"/>
            </a:endParaRPr>
          </a:p>
          <a:p>
            <a:pPr algn="ctr"/>
            <a:endParaRPr lang="en-US" sz="600" b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395536" y="1772816"/>
            <a:ext cx="8352928" cy="295465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000" b="1" u="sng" dirty="0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Zakládající členové </a:t>
            </a:r>
            <a:r>
              <a:rPr lang="cs-CZ" dirty="0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(vkládající část svých kapacit a aktivit)</a:t>
            </a:r>
            <a:endParaRPr lang="cs-CZ" dirty="0">
              <a:solidFill>
                <a:srgbClr val="003300"/>
              </a:solidFill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50000"/>
              </a:lnSpc>
            </a:pPr>
            <a:endParaRPr lang="cs-CZ" sz="400" b="1" dirty="0">
              <a:solidFill>
                <a:srgbClr val="003300"/>
              </a:solidFill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50000"/>
              </a:lnSpc>
            </a:pPr>
            <a:r>
              <a:rPr lang="cs-CZ" sz="2000" b="1" i="1" dirty="0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Z Přírodovědecké fakulty UP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b="1" dirty="0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Regionální centrum pokročilých technologií a materiálů</a:t>
            </a:r>
            <a:endParaRPr lang="cs-CZ" sz="2000" b="1" dirty="0">
              <a:solidFill>
                <a:srgbClr val="003300"/>
              </a:solidFill>
              <a:latin typeface="Calibri" pitchFamily="34" charset="0"/>
              <a:cs typeface="Calibri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b="1" dirty="0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Centrum regionu Haná pro biotechnologický a zemědělský výzkum</a:t>
            </a:r>
            <a:endParaRPr lang="cs-CZ" sz="2000" b="1" dirty="0">
              <a:solidFill>
                <a:srgbClr val="003300"/>
              </a:solidFill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50000"/>
              </a:lnSpc>
            </a:pPr>
            <a:r>
              <a:rPr lang="cs-CZ" sz="2000" b="1" i="1" dirty="0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z Lékařské fakulty UP</a:t>
            </a:r>
            <a:endParaRPr lang="cs-CZ" sz="2000" b="1" i="1" dirty="0">
              <a:solidFill>
                <a:srgbClr val="003300"/>
              </a:solidFill>
              <a:latin typeface="Calibri" pitchFamily="34" charset="0"/>
              <a:cs typeface="Calibri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b="1" dirty="0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Ústav molekulární a translační medicíny </a:t>
            </a:r>
            <a:endParaRPr lang="en-US" sz="2000" b="1" dirty="0">
              <a:solidFill>
                <a:srgbClr val="0033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5" name="TextovéPole 34"/>
          <p:cNvSpPr txBox="1"/>
          <p:nvPr/>
        </p:nvSpPr>
        <p:spPr>
          <a:xfrm>
            <a:off x="384465" y="4901823"/>
            <a:ext cx="8375070" cy="16235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2000" b="1" u="sng" dirty="0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Partneři</a:t>
            </a:r>
            <a:endParaRPr lang="cs-CZ" sz="2000" b="1" u="sng" dirty="0">
              <a:solidFill>
                <a:srgbClr val="003300"/>
              </a:solidFill>
              <a:latin typeface="Calibri" pitchFamily="34" charset="0"/>
              <a:cs typeface="Calibri" pitchFamily="34" charset="0"/>
            </a:endParaRPr>
          </a:p>
          <a:p>
            <a:endParaRPr lang="cs-CZ" sz="1050" b="1" dirty="0">
              <a:solidFill>
                <a:srgbClr val="003300"/>
              </a:solidFill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b="1" dirty="0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Ústav organické chemie a biochemie AV ČR (Praha)</a:t>
            </a:r>
            <a:endParaRPr lang="cs-CZ" sz="2000" b="1" dirty="0">
              <a:solidFill>
                <a:srgbClr val="003300"/>
              </a:solidFill>
              <a:latin typeface="Calibri" pitchFamily="34" charset="0"/>
              <a:cs typeface="Calibri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b="1" dirty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z</a:t>
            </a:r>
            <a:r>
              <a:rPr lang="cs-CZ" b="1" dirty="0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aložení společné laboratoře v Olomouci, případná investice do nové budovy</a:t>
            </a:r>
            <a:endParaRPr lang="cs-CZ" b="1" dirty="0">
              <a:solidFill>
                <a:srgbClr val="003300"/>
              </a:solidFill>
              <a:latin typeface="Calibri" pitchFamily="34" charset="0"/>
              <a:cs typeface="Calibri" pitchFamily="34" charset="0"/>
            </a:endParaRPr>
          </a:p>
          <a:p>
            <a:pPr lvl="1"/>
            <a:endParaRPr lang="cs-CZ" sz="1100" b="1" dirty="0">
              <a:solidFill>
                <a:srgbClr val="003300"/>
              </a:solidFill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b="1" dirty="0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Fakultní nemocnice Olomouc</a:t>
            </a:r>
          </a:p>
        </p:txBody>
      </p:sp>
      <p:sp>
        <p:nvSpPr>
          <p:cNvPr id="2" name="Obdélník 1"/>
          <p:cNvSpPr/>
          <p:nvPr/>
        </p:nvSpPr>
        <p:spPr>
          <a:xfrm>
            <a:off x="395536" y="1283637"/>
            <a:ext cx="82089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Otevřená struktura – strategie získat nové excelentní vědce/skupiny a řešitele grantů</a:t>
            </a:r>
            <a:endParaRPr lang="en-US" b="1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913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401</TotalTime>
  <Words>282</Words>
  <Application>Microsoft Office PowerPoint</Application>
  <PresentationFormat>Předvádění na obrazovce (4:3)</PresentationFormat>
  <Paragraphs>67</Paragraphs>
  <Slides>10</Slides>
  <Notes>0</Notes>
  <HiddenSlides>1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Motiv sady Office</vt:lpstr>
      <vt:lpstr>CENTRUM REGIONU HANÁ  PRO BIOTECHNOLOGICKÝ  A ZEMĚDĚLSKÝ VÝZKUM</vt:lpstr>
      <vt:lpstr>Prezentace aplikace PowerPoint</vt:lpstr>
      <vt:lpstr>Prezentace aplikace PowerPoint</vt:lpstr>
      <vt:lpstr>Rostliny jako prostředek udržitelného globálního rozvoje 03/2018-10/2022, Řešitel: Ivo Frébort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PrF UP Olomouc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Ivo Frébort</dc:creator>
  <cp:lastModifiedBy>Miller Jaroslav</cp:lastModifiedBy>
  <cp:revision>126</cp:revision>
  <dcterms:created xsi:type="dcterms:W3CDTF">2012-06-21T08:24:10Z</dcterms:created>
  <dcterms:modified xsi:type="dcterms:W3CDTF">2019-01-23T07:51:37Z</dcterms:modified>
</cp:coreProperties>
</file>