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7" r:id="rId2"/>
    <p:sldId id="262" r:id="rId3"/>
    <p:sldId id="267" r:id="rId4"/>
    <p:sldId id="284" r:id="rId5"/>
    <p:sldId id="269" r:id="rId6"/>
    <p:sldId id="302" r:id="rId7"/>
    <p:sldId id="301" r:id="rId8"/>
    <p:sldId id="303" r:id="rId9"/>
    <p:sldId id="304" r:id="rId10"/>
    <p:sldId id="270" r:id="rId11"/>
    <p:sldId id="283" r:id="rId12"/>
    <p:sldId id="285" r:id="rId13"/>
    <p:sldId id="286" r:id="rId14"/>
    <p:sldId id="287" r:id="rId15"/>
    <p:sldId id="275" r:id="rId16"/>
    <p:sldId id="288" r:id="rId17"/>
    <p:sldId id="289" r:id="rId18"/>
    <p:sldId id="290" r:id="rId19"/>
    <p:sldId id="291" r:id="rId20"/>
    <p:sldId id="292" r:id="rId21"/>
    <p:sldId id="293" r:id="rId22"/>
    <p:sldId id="295" r:id="rId23"/>
    <p:sldId id="296" r:id="rId24"/>
    <p:sldId id="297" r:id="rId25"/>
    <p:sldId id="298" r:id="rId26"/>
    <p:sldId id="294" r:id="rId27"/>
    <p:sldId id="299" r:id="rId28"/>
    <p:sldId id="276" r:id="rId29"/>
    <p:sldId id="280" r:id="rId30"/>
    <p:sldId id="259" r:id="rId31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AC3E7-CCF1-4C29-8307-C19686141FC4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AA7E3-203A-4872-ACEF-225E787DC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967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6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0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81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80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5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83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75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94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3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30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18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453E-42F9-479B-BA39-77648093A15C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24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rf.upol.cz/pl/zajemci-o-studium/prijati/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ihlaska.upol.cz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f.upol.cz/studenti/studium/#c1555" TargetMode="External"/><Relationship Id="rId2" Type="http://schemas.openxmlformats.org/officeDocument/2006/relationships/hyperlink" Target="https://www.prf.upol.cz/studenti/dulezite-terminy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prf.upol.cz/studenti/studium/#c5538" TargetMode="External"/><Relationship Id="rId4" Type="http://schemas.openxmlformats.org/officeDocument/2006/relationships/hyperlink" Target="https://www.prf.upol.cz/katedry-a-zarizeni/dekanat/#c149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f.upol.cz/studenti/studium/#c408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f.upol.cz/zpravodaj/" TargetMode="External"/><Relationship Id="rId2" Type="http://schemas.openxmlformats.org/officeDocument/2006/relationships/hyperlink" Target="prf.upol.cz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l.cz/fileadmin/userdata/UP/Studenti/Oddeleni_pro_studium_-_kopie2.pdf" TargetMode="External"/><Relationship Id="rId2" Type="http://schemas.openxmlformats.org/officeDocument/2006/relationships/hyperlink" Target="https://www.upol.cz/studenti/studium/poplatky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lucie.mouckovagatekova@upol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cj.upol.cz/english-online-test-cz" TargetMode="External"/><Relationship Id="rId2" Type="http://schemas.openxmlformats.org/officeDocument/2006/relationships/hyperlink" Target="https://forms.office.com/r/eBUA4wt0a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cj.upol.cz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077072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ke studiu</a:t>
            </a:r>
            <a:b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dispozici na: </a:t>
            </a: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https://www.prf.upol.cz/pl/zajemci-o-studium/prijati/</a:t>
            </a:r>
            <a:b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ondrusam\Documents\_Ostatní\PrF_logotypy\PNG_web\UP_logo_PrF_stred_c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09" y="332656"/>
            <a:ext cx="2717983" cy="29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427484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Akademický rok 2025/2026</a:t>
            </a:r>
          </a:p>
        </p:txBody>
      </p:sp>
    </p:spTree>
    <p:extLst>
      <p:ext uri="{BB962C8B-B14F-4D97-AF65-F5344CB8AC3E}">
        <p14:creationId xmlns:p14="http://schemas.microsoft.com/office/powerpoint/2010/main" val="195032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do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ID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Návod pro přihlášení do Portálu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předmětů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 kolizí v rozvrhu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zápisu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plnění kreditů na Portálu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Uznání předmětů</a:t>
            </a:r>
          </a:p>
        </p:txBody>
      </p:sp>
    </p:spTree>
    <p:extLst>
      <p:ext uri="{BB962C8B-B14F-4D97-AF65-F5344CB8AC3E}">
        <p14:creationId xmlns:p14="http://schemas.microsoft.com/office/powerpoint/2010/main" val="322996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7638"/>
            <a:ext cx="8363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vytvoření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loginu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obdržíte e-mail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e-přihlášce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https://prihlaska.upol.cz/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přihlášení zjistíte na stránce Osobní údaje svůj přidělený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máte k dispozici i tlačítko pro nastavení hesla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trvat 1-2 dny</a:t>
            </a:r>
          </a:p>
        </p:txBody>
      </p:sp>
    </p:spTree>
    <p:extLst>
      <p:ext uri="{BB962C8B-B14F-4D97-AF65-F5344CB8AC3E}">
        <p14:creationId xmlns:p14="http://schemas.microsoft.com/office/powerpoint/2010/main" val="316447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21477" y="1196752"/>
            <a:ext cx="8363272" cy="4773225"/>
            <a:chOff x="900113" y="1384300"/>
            <a:chExt cx="7993062" cy="4376738"/>
          </a:xfrm>
        </p:grpSpPr>
        <p:pic>
          <p:nvPicPr>
            <p:cNvPr id="6" name="Obráze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384300"/>
              <a:ext cx="7993062" cy="437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aoblený obdélníkový bublinový popisek 6"/>
            <p:cNvSpPr/>
            <p:nvPr/>
          </p:nvSpPr>
          <p:spPr>
            <a:xfrm>
              <a:off x="5651500" y="3068638"/>
              <a:ext cx="1728788" cy="504825"/>
            </a:xfrm>
            <a:prstGeom prst="wedgeRoundRectCallout">
              <a:avLst>
                <a:gd name="adj1" fmla="val -222236"/>
                <a:gd name="adj2" fmla="val -49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po </a:t>
              </a:r>
              <a:r>
                <a:rPr lang="cs-CZ" dirty="0" err="1"/>
                <a:t>zalogování</a:t>
              </a:r>
              <a:r>
                <a:rPr lang="cs-CZ" dirty="0"/>
                <a:t> do e-přihlášky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1476375" y="2924175"/>
              <a:ext cx="107950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045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58837" y="1052736"/>
            <a:ext cx="7529587" cy="5184576"/>
            <a:chOff x="1000125" y="1196975"/>
            <a:chExt cx="7426325" cy="5054600"/>
          </a:xfrm>
        </p:grpSpPr>
        <p:pic>
          <p:nvPicPr>
            <p:cNvPr id="5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96975"/>
              <a:ext cx="7426325" cy="505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ál 5"/>
            <p:cNvSpPr/>
            <p:nvPr/>
          </p:nvSpPr>
          <p:spPr>
            <a:xfrm>
              <a:off x="2268538" y="5373688"/>
              <a:ext cx="107950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4932363" y="5895975"/>
              <a:ext cx="107950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6805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652462" y="1124744"/>
            <a:ext cx="7839075" cy="5167312"/>
            <a:chOff x="693738" y="1125538"/>
            <a:chExt cx="7839075" cy="5167312"/>
          </a:xfrm>
        </p:grpSpPr>
        <p:pic>
          <p:nvPicPr>
            <p:cNvPr id="9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1125538"/>
              <a:ext cx="7705725" cy="269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38" y="3816350"/>
              <a:ext cx="7839075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ál 10"/>
            <p:cNvSpPr/>
            <p:nvPr/>
          </p:nvSpPr>
          <p:spPr>
            <a:xfrm>
              <a:off x="4356100" y="3000375"/>
              <a:ext cx="1295400" cy="5016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" name="Ovál 11"/>
            <p:cNvSpPr/>
            <p:nvPr/>
          </p:nvSpPr>
          <p:spPr>
            <a:xfrm>
              <a:off x="4859338" y="5757863"/>
              <a:ext cx="1238250" cy="3349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53071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Návod pro přihlášení do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19720" y="1103337"/>
            <a:ext cx="7648575" cy="5133975"/>
            <a:chOff x="1000125" y="944563"/>
            <a:chExt cx="7648575" cy="5133975"/>
          </a:xfrm>
        </p:grpSpPr>
        <p:pic>
          <p:nvPicPr>
            <p:cNvPr id="5" name="Obrázek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944563"/>
              <a:ext cx="7648575" cy="513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aoblený obdélníkový bublinový popisek 5"/>
            <p:cNvSpPr/>
            <p:nvPr/>
          </p:nvSpPr>
          <p:spPr>
            <a:xfrm>
              <a:off x="3995738" y="5394325"/>
              <a:ext cx="2089150" cy="584200"/>
            </a:xfrm>
            <a:prstGeom prst="wedgeRoundRectCallout">
              <a:avLst>
                <a:gd name="adj1" fmla="val 116753"/>
                <a:gd name="adj2" fmla="val -26696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bez </a:t>
              </a:r>
              <a:r>
                <a:rPr lang="cs-CZ" dirty="0" err="1"/>
                <a:t>zalogování</a:t>
              </a:r>
              <a:endParaRPr lang="cs-CZ" dirty="0"/>
            </a:p>
          </p:txBody>
        </p:sp>
        <p:sp>
          <p:nvSpPr>
            <p:cNvPr id="7" name="Ovál 6"/>
            <p:cNvSpPr/>
            <p:nvPr/>
          </p:nvSpPr>
          <p:spPr>
            <a:xfrm>
              <a:off x="7273925" y="3822700"/>
              <a:ext cx="720725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7208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Návod pro přihlášení do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919162" y="1052736"/>
            <a:ext cx="7767638" cy="5610225"/>
            <a:chOff x="1000125" y="1125538"/>
            <a:chExt cx="7767638" cy="5610225"/>
          </a:xfrm>
        </p:grpSpPr>
        <p:pic>
          <p:nvPicPr>
            <p:cNvPr id="9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25538"/>
              <a:ext cx="7489825" cy="191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3184525"/>
              <a:ext cx="7767638" cy="355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aoblený obdélníkový bublinový popisek 10"/>
            <p:cNvSpPr/>
            <p:nvPr/>
          </p:nvSpPr>
          <p:spPr>
            <a:xfrm>
              <a:off x="6300788" y="5229225"/>
              <a:ext cx="1511300" cy="503238"/>
            </a:xfrm>
            <a:prstGeom prst="wedgeRoundRectCallout">
              <a:avLst>
                <a:gd name="adj1" fmla="val -217196"/>
                <a:gd name="adj2" fmla="val -3893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nápověda</a:t>
              </a:r>
            </a:p>
          </p:txBody>
        </p:sp>
        <p:sp>
          <p:nvSpPr>
            <p:cNvPr id="12" name="Ovál 11"/>
            <p:cNvSpPr/>
            <p:nvPr/>
          </p:nvSpPr>
          <p:spPr>
            <a:xfrm>
              <a:off x="2339975" y="5229225"/>
              <a:ext cx="1152525" cy="1444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" name="Ovál 12"/>
            <p:cNvSpPr/>
            <p:nvPr/>
          </p:nvSpPr>
          <p:spPr>
            <a:xfrm>
              <a:off x="1403350" y="1844675"/>
              <a:ext cx="1152525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7549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53752"/>
            <a:ext cx="9180512" cy="1143000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Návod pro přihlášení do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5" y="1255848"/>
            <a:ext cx="83534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64096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3) Zápis předmětů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97706" y="1196752"/>
            <a:ext cx="7748588" cy="4959350"/>
            <a:chOff x="1000125" y="1268413"/>
            <a:chExt cx="7748588" cy="4959350"/>
          </a:xfrm>
        </p:grpSpPr>
        <p:pic>
          <p:nvPicPr>
            <p:cNvPr id="5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268413"/>
              <a:ext cx="7748588" cy="495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ál 5"/>
            <p:cNvSpPr/>
            <p:nvPr/>
          </p:nvSpPr>
          <p:spPr>
            <a:xfrm>
              <a:off x="2484438" y="1865313"/>
              <a:ext cx="863600" cy="2682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1000125" y="3500438"/>
              <a:ext cx="619125" cy="2159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2224088" y="3506788"/>
              <a:ext cx="792162" cy="215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5940425" y="4149725"/>
              <a:ext cx="503238" cy="2873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4787900" y="2924175"/>
              <a:ext cx="504825" cy="2174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14438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64096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3) Zápis předmětů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25475" y="1052736"/>
            <a:ext cx="7893050" cy="5283200"/>
            <a:chOff x="1000125" y="1125538"/>
            <a:chExt cx="7893050" cy="5283200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25538"/>
              <a:ext cx="7893050" cy="528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aoblený obdélníkový bublinový popisek 5"/>
            <p:cNvSpPr/>
            <p:nvPr/>
          </p:nvSpPr>
          <p:spPr>
            <a:xfrm>
              <a:off x="2622550" y="3133725"/>
              <a:ext cx="2087563" cy="806450"/>
            </a:xfrm>
            <a:prstGeom prst="wedgeRoundRectCallout">
              <a:avLst>
                <a:gd name="adj1" fmla="val 65305"/>
                <a:gd name="adj2" fmla="val -15526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výběr rozvrhové akce</a:t>
              </a:r>
            </a:p>
          </p:txBody>
        </p:sp>
        <p:sp>
          <p:nvSpPr>
            <p:cNvPr id="7" name="Ovál 6"/>
            <p:cNvSpPr/>
            <p:nvPr/>
          </p:nvSpPr>
          <p:spPr>
            <a:xfrm>
              <a:off x="2771775" y="2133600"/>
              <a:ext cx="360363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3198813" y="2024063"/>
              <a:ext cx="935037" cy="2174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6084888" y="4292600"/>
              <a:ext cx="574675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1835150" y="5661025"/>
              <a:ext cx="865188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2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07504" y="1124744"/>
            <a:ext cx="9036496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Výuka:</a:t>
            </a: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září – 19. prosince 2025 (13 výukových týdnů)</a:t>
            </a: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imatrikulace 7. – 8. října 2025</a:t>
            </a: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akademického roku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https://www.prf.upol.cz/studenti/dulezite-terminy/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plány na webu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http://www.prf.upol.cz/studenti/studium/#c1555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oddělení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https://www.prf.upol.cz/katedry-a-zarizeni/dekanat/#c1498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formuláře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https://www.prf.upol.cz/studenti/studium/#c5538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Dederon S L OT" pitchFamily="50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Dederon S L O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15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4) Řešení kolizí předmětů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nelze zapsat, jestliže: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plná kapacita předmětu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nemá rozvrh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dochází k časové kolizi zvolených rozvrhových akcí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kontaktujte garantující katedru (rozvrháře příslušné katedry),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nikoliv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studijní oddělení; seznam rozvrhářů je na webových stránkách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https://www.prf.upol.cz/studenti/studium/#c4083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2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5) Termíny zápisu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předmětů do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STAGu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3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9. 202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9:00 hod.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(bakaláři) a 9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9. 202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9:00 hod.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(magistři) do 29. 9. 2025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října možnost úprav pouze prostřednictvím studijního oddělení, nejpozději do 24. října 2025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volitelné předměty (kategorie C) z jiných fakult: maximálně 4 kredity/rok, 6 kreditů/studium!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63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Portálová stránka Zápis na předměty (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Předzápis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je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náhledem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studijního plánu daného studijního programu a slouží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jako informativní vodítko k zapsání předmětů na určený semestr akademického roku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ke kontrole plnění studijních povinností používá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výhradně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záložku Vizualizace studia na portále a v tištěné podobě Zápisový list A  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Vizualizace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studia zobrazuje konkrétní studijní plán daného studenta včetně označení již splněných předmětů a výsledků jejich plnění. Nápověda je k dispozici – viz dále.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90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6792"/>
            <a:ext cx="8928100" cy="407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60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/>
          </a:bodyPr>
          <a:lstStyle/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</a:t>
            </a:r>
            <a:r>
              <a:rPr lang="cs-CZ" sz="28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list_A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tištěný dokument sloužící studentovi ke kontrole splněných předmětů při postupu do dalšího ročníku. 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Zbývající povinnosti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tento link poskytuje studentovi přehled o některých  nesplněných povinnostech a času, který mu zbývá do úspěšného ukončení studia.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neobsahuje všechny kontroly zbývajících povinností! Je třeba se řídit vizualizací a Zápisovým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listem_A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3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pic>
        <p:nvPicPr>
          <p:cNvPr id="13" name="Obrázek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0" y="1204698"/>
            <a:ext cx="847703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ál 13"/>
          <p:cNvSpPr/>
          <p:nvPr/>
        </p:nvSpPr>
        <p:spPr>
          <a:xfrm>
            <a:off x="7884368" y="1132476"/>
            <a:ext cx="836612" cy="380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2771800" y="2204864"/>
            <a:ext cx="7254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352185" y="1991829"/>
            <a:ext cx="7254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341940" y="2439599"/>
            <a:ext cx="1011849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4067944" y="5949280"/>
            <a:ext cx="2603956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306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7) Uznání předmětů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uznání předmětů se podává elektronicky přes portál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podává se nejpozději do 24. října 2025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části Studentské žádosti – Žádost o uznání předmětů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54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7) Uznání předmětů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96752"/>
            <a:ext cx="7025616" cy="5577207"/>
          </a:xfrm>
          <a:prstGeom prst="rect">
            <a:avLst/>
          </a:prstGeom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50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získat další informace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4293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informace o studijních záležitostech na webu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prf.upol.cz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jednou 14 dní vychází Zpravodaj fakulty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https://www.prf.upol.cz/zpravodaj/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65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Poplatky za studium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445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Fakulty NEŘEŠÍ, zajišťuje oddělení pro studium na rektorátu UP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informací: </a:t>
            </a:r>
            <a:r>
              <a:rPr lang="cs-CZ" sz="2800" u="sng" dirty="0">
                <a:hlinkClick r:id="rId2"/>
              </a:rPr>
              <a:t>https://www.upol.cz/studenti/studium/poplatky/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https://www.upol.cz/fileadmin/userdata/UP/Studenti/Oddeleni_pro_studium_-_kopie2.pdf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Lucie Moučková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Gatěková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DiS., email: </a:t>
            </a:r>
            <a:r>
              <a:rPr lang="cs-CZ" sz="2800" u="sng" dirty="0">
                <a:hlinkClick r:id="rId4"/>
              </a:rPr>
              <a:t>lucie.mouckovagatekova@upol.cz</a:t>
            </a:r>
            <a:endParaRPr lang="cs-CZ" sz="2800" u="sng" dirty="0"/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5618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Předměty rozdělujeme na: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(kategorie A) – absolvování nutnou podmínkou pro absolvování daného studijního programu, MUSÍ být zapsány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povinně volitelné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(kategorie B) – stanoven počet kreditů, které student musí získat za celé studium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volitelné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(kategorie C) – ostatní předměty uvedené také v jiných studijních programech a v nabídce jiných fakult</a:t>
            </a:r>
          </a:p>
        </p:txBody>
      </p:sp>
    </p:spTree>
    <p:extLst>
      <p:ext uri="{BB962C8B-B14F-4D97-AF65-F5344CB8AC3E}">
        <p14:creationId xmlns:p14="http://schemas.microsoft.com/office/powerpoint/2010/main" val="1994359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096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Úspěšné studium přeje</a:t>
            </a:r>
          </a:p>
        </p:txBody>
      </p:sp>
      <p:pic>
        <p:nvPicPr>
          <p:cNvPr id="3075" name="Picture 3" descr="C:\Users\ondrusam\Documents\_Ostatní\PrF_logotypy\PNG_web\UP_logo_PrF_horizo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24" y="3412530"/>
            <a:ext cx="6965153" cy="34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4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79512" y="1052736"/>
            <a:ext cx="8964488" cy="5805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je označen zkratkou katedry/zkratkou názvu předmětu, např. AFC/AGCC  znamená katedra anorganické chemie, předmět Cvičení z anorganické chemie.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Způsoby ukončení předmětů:</a:t>
            </a:r>
          </a:p>
          <a:p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zápočet</a:t>
            </a:r>
          </a:p>
          <a:p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kolokvium</a:t>
            </a:r>
          </a:p>
          <a:p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zkouška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je povinen v průběhu celého studia získat minimální počet kreditů: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studium: 180 kreditů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Navazující magisterské studium: 120 kreditů</a:t>
            </a:r>
          </a:p>
        </p:txBody>
      </p:sp>
    </p:spTree>
    <p:extLst>
      <p:ext uri="{BB962C8B-B14F-4D97-AF65-F5344CB8AC3E}">
        <p14:creationId xmlns:p14="http://schemas.microsoft.com/office/powerpoint/2010/main" val="359977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postup do 2. ročníku minimálně 40 kreditů</a:t>
            </a:r>
          </a:p>
          <a:p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prvním týdnu výuky informační schůzky s garanty programů</a:t>
            </a:r>
          </a:p>
          <a:p>
            <a:r>
              <a:rPr lang="cs-CZ" sz="2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Doporučujeme</a:t>
            </a: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navštívit webové stránky garantujících kateder</a:t>
            </a:r>
          </a:p>
        </p:txBody>
      </p:sp>
    </p:spTree>
    <p:extLst>
      <p:ext uri="{BB962C8B-B14F-4D97-AF65-F5344CB8AC3E}">
        <p14:creationId xmlns:p14="http://schemas.microsoft.com/office/powerpoint/2010/main" val="303581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Univerzitní e-mailová adresa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důležitá pro komunikaci, pravidelně jsou na ni rozesílány informace o studijních záležitostech, ale také upozornění z knihovny apod.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portálu si vložte vlastní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účtu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důležité pro vyplácení stipendií</a:t>
            </a:r>
          </a:p>
        </p:txBody>
      </p:sp>
    </p:spTree>
    <p:extLst>
      <p:ext uri="{BB962C8B-B14F-4D97-AF65-F5344CB8AC3E}">
        <p14:creationId xmlns:p14="http://schemas.microsoft.com/office/powerpoint/2010/main" val="256914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Rozřazovací test z angličtiny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152128"/>
            <a:ext cx="8784976" cy="497403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Test pro všechny studenty 1. ročníků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https://forms.office.com/r/eBUA4wt0aZ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přístupný </a:t>
            </a:r>
            <a:r>
              <a:rPr lang="cs-CZ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v termínu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8. – 22. 9. 2025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pokyny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https://kcj.upol.cz/english-online-test-cz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zjistíte i výsledky a na koho se obrátit s dotazy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výuce jazyků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https://kcj.upol.cz/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8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Bezpečnostní předpisy v chemii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52128"/>
            <a:ext cx="8229600" cy="49740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programy: Aplikovaná chemie,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Bioanorganická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Bioorganická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 a chemická biologie, Chemie, Chemie – analytik specialista,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Nanomateriálová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chemie, Biochemie</a:t>
            </a:r>
            <a:r>
              <a:rPr lang="cs-CZ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Chemie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vzdělávání, Průmyslové technologie a materiály</a:t>
            </a:r>
          </a:p>
          <a:p>
            <a:pPr marL="0" indent="0">
              <a:buNone/>
            </a:pP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Školení bezpečnostní předpisy v chemii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vybíráte jeden ze dvou termínů: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Pondělí 15.9.2025 BZP+BZP0 v 8:30 v aule (č. 2001)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Pátek 19.9.2025 BZP+BZP0 v 8:30 v aule (č. 2001)</a:t>
            </a: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0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Bezpečnostní předpisy v chemii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52128"/>
            <a:ext cx="8363272" cy="4974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 sdružených studijních programů: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Biologie pro vzdělávání – Chemie pro vzdělávání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Chemie pro vzdělávání – Biologie pro vzdělávání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mít bezpečnostní předpisy u obou programů!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chemii: KFC/BZP0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biologii: KBB/BZP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673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1098</Words>
  <Application>Microsoft Office PowerPoint</Application>
  <PresentationFormat>Předvádění na obrazovce (4:3)</PresentationFormat>
  <Paragraphs>114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Dederon S L OT</vt:lpstr>
      <vt:lpstr>Motiv systému Office</vt:lpstr>
      <vt:lpstr>Zápis ke studiu k dispozici na: https://www.prf.upol.cz/pl/zajemci-o-studium/prijati/  </vt:lpstr>
      <vt:lpstr>Základní informace</vt:lpstr>
      <vt:lpstr>Kreditový systém studia</vt:lpstr>
      <vt:lpstr>Kreditový systém studia</vt:lpstr>
      <vt:lpstr>Kreditový systém studia</vt:lpstr>
      <vt:lpstr>Univerzitní e-mailová adresa</vt:lpstr>
      <vt:lpstr>Rozřazovací test z angličtiny</vt:lpstr>
      <vt:lpstr>Bezpečnostní předpisy v chemii</vt:lpstr>
      <vt:lpstr>Bezpečnostní předpisy v chemii</vt:lpstr>
      <vt:lpstr>Zápis do studia</vt:lpstr>
      <vt:lpstr>ad 1) Portál ID</vt:lpstr>
      <vt:lpstr>ad 1) Portál ID</vt:lpstr>
      <vt:lpstr>ad 1) Portál ID</vt:lpstr>
      <vt:lpstr>ad 1) Portál ID</vt:lpstr>
      <vt:lpstr>Ad 2) Návod pro přihlášení do Portálu</vt:lpstr>
      <vt:lpstr>Ad 2) Návod pro přihlášení do Portálu</vt:lpstr>
      <vt:lpstr>ad 2) Návod pro přihlášení do Portálu</vt:lpstr>
      <vt:lpstr>ad 3) Zápis předmětů</vt:lpstr>
      <vt:lpstr>ad 3) Zápis předmětů</vt:lpstr>
      <vt:lpstr>ad 4) Řešení kolizí předmětů</vt:lpstr>
      <vt:lpstr>ad 5) Termíny zápisu</vt:lpstr>
      <vt:lpstr>Ad 6) Kontrola plnění kreditů na Portálu</vt:lpstr>
      <vt:lpstr>ad 6) Kontrola plnění kreditů na Portálu</vt:lpstr>
      <vt:lpstr>ad 6) Kontrola plnění kreditů na Portálu</vt:lpstr>
      <vt:lpstr>ad 6) Kontrola plnění kreditů na Portálu</vt:lpstr>
      <vt:lpstr>ad 7) Uznání předmětů</vt:lpstr>
      <vt:lpstr>ad 7) Uznání předmětů</vt:lpstr>
      <vt:lpstr>Jak získat další informace</vt:lpstr>
      <vt:lpstr>Poplatky za studium</vt:lpstr>
      <vt:lpstr>Úspěšné studium přeje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Magdaléna Ondrušáková</dc:creator>
  <cp:lastModifiedBy>Mazal Jiri</cp:lastModifiedBy>
  <cp:revision>73</cp:revision>
  <cp:lastPrinted>2020-08-18T10:41:11Z</cp:lastPrinted>
  <dcterms:created xsi:type="dcterms:W3CDTF">2018-08-31T06:18:42Z</dcterms:created>
  <dcterms:modified xsi:type="dcterms:W3CDTF">2025-06-17T11:31:38Z</dcterms:modified>
</cp:coreProperties>
</file>