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62" r:id="rId3"/>
    <p:sldId id="267" r:id="rId4"/>
    <p:sldId id="284" r:id="rId5"/>
    <p:sldId id="269" r:id="rId6"/>
    <p:sldId id="302" r:id="rId7"/>
    <p:sldId id="301" r:id="rId8"/>
    <p:sldId id="303" r:id="rId9"/>
    <p:sldId id="304" r:id="rId10"/>
    <p:sldId id="270" r:id="rId11"/>
    <p:sldId id="283" r:id="rId12"/>
    <p:sldId id="305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94" r:id="rId22"/>
    <p:sldId id="299" r:id="rId23"/>
    <p:sldId id="276" r:id="rId24"/>
    <p:sldId id="280" r:id="rId25"/>
    <p:sldId id="259" r:id="rId26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50" d="100"/>
          <a:sy n="150" d="100"/>
        </p:scale>
        <p:origin x="199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al Jiri" userId="985be8d9-a830-4219-bb4d-99707d695543" providerId="ADAL" clId="{038F872E-0226-4A1E-92D6-EFCD039039DD}"/>
    <pc:docChg chg="custSel modSld">
      <pc:chgData name="Mazal Jiri" userId="985be8d9-a830-4219-bb4d-99707d695543" providerId="ADAL" clId="{038F872E-0226-4A1E-92D6-EFCD039039DD}" dt="2026-05-05T05:17:54.951" v="186" actId="27636"/>
      <pc:docMkLst>
        <pc:docMk/>
      </pc:docMkLst>
      <pc:sldChg chg="modSp mod">
        <pc:chgData name="Mazal Jiri" userId="985be8d9-a830-4219-bb4d-99707d695543" providerId="ADAL" clId="{038F872E-0226-4A1E-92D6-EFCD039039DD}" dt="2026-04-20T07:25:35.386" v="3" actId="20577"/>
        <pc:sldMkLst>
          <pc:docMk/>
          <pc:sldMk cId="1950326025" sldId="257"/>
        </pc:sldMkLst>
        <pc:spChg chg="mod">
          <ac:chgData name="Mazal Jiri" userId="985be8d9-a830-4219-bb4d-99707d695543" providerId="ADAL" clId="{038F872E-0226-4A1E-92D6-EFCD039039DD}" dt="2026-04-20T07:25:35.386" v="3" actId="20577"/>
          <ac:spMkLst>
            <pc:docMk/>
            <pc:sldMk cId="1950326025" sldId="257"/>
            <ac:spMk id="6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26:20.474" v="17" actId="20577"/>
        <pc:sldMkLst>
          <pc:docMk/>
          <pc:sldMk cId="1183415788" sldId="262"/>
        </pc:sldMkLst>
        <pc:spChg chg="mod">
          <ac:chgData name="Mazal Jiri" userId="985be8d9-a830-4219-bb4d-99707d695543" providerId="ADAL" clId="{038F872E-0226-4A1E-92D6-EFCD039039DD}" dt="2026-04-20T07:26:20.474" v="17" actId="20577"/>
          <ac:spMkLst>
            <pc:docMk/>
            <pc:sldMk cId="1183415788" sldId="262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29:38.537" v="100" actId="20577"/>
        <pc:sldMkLst>
          <pc:docMk/>
          <pc:sldMk cId="3035810983" sldId="269"/>
        </pc:sldMkLst>
        <pc:spChg chg="mod">
          <ac:chgData name="Mazal Jiri" userId="985be8d9-a830-4219-bb4d-99707d695543" providerId="ADAL" clId="{038F872E-0226-4A1E-92D6-EFCD039039DD}" dt="2026-04-20T07:29:38.537" v="100" actId="20577"/>
          <ac:spMkLst>
            <pc:docMk/>
            <pc:sldMk cId="3035810983" sldId="269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53:55.700" v="133" actId="20577"/>
        <pc:sldMkLst>
          <pc:docMk/>
          <pc:sldMk cId="3164472292" sldId="283"/>
        </pc:sldMkLst>
        <pc:spChg chg="mod">
          <ac:chgData name="Mazal Jiri" userId="985be8d9-a830-4219-bb4d-99707d695543" providerId="ADAL" clId="{038F872E-0226-4A1E-92D6-EFCD039039DD}" dt="2026-04-20T07:53:55.700" v="133" actId="20577"/>
          <ac:spMkLst>
            <pc:docMk/>
            <pc:sldMk cId="3164472292" sldId="283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56:10.249" v="147" actId="20577"/>
        <pc:sldMkLst>
          <pc:docMk/>
          <pc:sldMk cId="4245763286" sldId="293"/>
        </pc:sldMkLst>
        <pc:spChg chg="mod">
          <ac:chgData name="Mazal Jiri" userId="985be8d9-a830-4219-bb4d-99707d695543" providerId="ADAL" clId="{038F872E-0226-4A1E-92D6-EFCD039039DD}" dt="2026-04-20T07:56:10.249" v="147" actId="20577"/>
          <ac:spMkLst>
            <pc:docMk/>
            <pc:sldMk cId="4245763286" sldId="293"/>
            <ac:spMk id="11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5-05T05:17:54.951" v="186" actId="27636"/>
        <pc:sldMkLst>
          <pc:docMk/>
          <pc:sldMk cId="1813387159" sldId="301"/>
        </pc:sldMkLst>
        <pc:spChg chg="mod">
          <ac:chgData name="Mazal Jiri" userId="985be8d9-a830-4219-bb4d-99707d695543" providerId="ADAL" clId="{038F872E-0226-4A1E-92D6-EFCD039039DD}" dt="2026-05-05T05:17:54.951" v="186" actId="27636"/>
          <ac:spMkLst>
            <pc:docMk/>
            <pc:sldMk cId="1813387159" sldId="301"/>
            <ac:spMk id="4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1T07:43:02.649" v="162" actId="20577"/>
        <pc:sldMkLst>
          <pc:docMk/>
          <pc:sldMk cId="3977100438" sldId="303"/>
        </pc:sldMkLst>
        <pc:spChg chg="mod">
          <ac:chgData name="Mazal Jiri" userId="985be8d9-a830-4219-bb4d-99707d695543" providerId="ADAL" clId="{038F872E-0226-4A1E-92D6-EFCD039039DD}" dt="2026-04-21T07:43:02.649" v="162" actId="20577"/>
          <ac:spMkLst>
            <pc:docMk/>
            <pc:sldMk cId="3977100438" sldId="303"/>
            <ac:spMk id="4" creationId="{00000000-0000-0000-0000-000000000000}"/>
          </ac:spMkLst>
        </pc:spChg>
      </pc:sldChg>
    </pc:docChg>
  </pc:docChgLst>
  <pc:docChgLst>
    <pc:chgData name="Mazal Jiri" userId="985be8d9-a830-4219-bb4d-99707d695543" providerId="ADAL" clId="{B2F0B253-D86E-4C68-BCAF-27A3FAB46004}"/>
    <pc:docChg chg="custSel modSld">
      <pc:chgData name="Mazal Jiri" userId="985be8d9-a830-4219-bb4d-99707d695543" providerId="ADAL" clId="{B2F0B253-D86E-4C68-BCAF-27A3FAB46004}" dt="2025-08-07T06:18:37.873" v="94" actId="20577"/>
      <pc:docMkLst>
        <pc:docMk/>
      </pc:docMkLst>
      <pc:sldChg chg="modSp mod">
        <pc:chgData name="Mazal Jiri" userId="985be8d9-a830-4219-bb4d-99707d695543" providerId="ADAL" clId="{B2F0B253-D86E-4C68-BCAF-27A3FAB46004}" dt="2025-08-07T06:18:37.873" v="94" actId="20577"/>
        <pc:sldMkLst>
          <pc:docMk/>
          <pc:sldMk cId="1813387159" sldId="301"/>
        </pc:sldMkLst>
        <pc:spChg chg="mod">
          <ac:chgData name="Mazal Jiri" userId="985be8d9-a830-4219-bb4d-99707d695543" providerId="ADAL" clId="{B2F0B253-D86E-4C68-BCAF-27A3FAB46004}" dt="2025-08-07T06:18:37.873" v="94" actId="20577"/>
          <ac:spMkLst>
            <pc:docMk/>
            <pc:sldMk cId="1813387159" sldId="301"/>
            <ac:spMk id="4" creationId="{00000000-0000-0000-0000-000000000000}"/>
          </ac:spMkLst>
        </pc:spChg>
      </pc:sldChg>
    </pc:docChg>
  </pc:docChgLst>
  <pc:docChgLst>
    <pc:chgData name="Mazal Jiri" userId="985be8d9-a830-4219-bb4d-99707d695543" providerId="ADAL" clId="{9BB1C6B6-D5BE-4472-815F-05509152040F}"/>
    <pc:docChg chg="modSld">
      <pc:chgData name="Mazal Jiri" userId="985be8d9-a830-4219-bb4d-99707d695543" providerId="ADAL" clId="{9BB1C6B6-D5BE-4472-815F-05509152040F}" dt="2025-09-01T11:27:12.301" v="64" actId="113"/>
      <pc:docMkLst>
        <pc:docMk/>
      </pc:docMkLst>
      <pc:sldChg chg="modSp mod">
        <pc:chgData name="Mazal Jiri" userId="985be8d9-a830-4219-bb4d-99707d695543" providerId="ADAL" clId="{9BB1C6B6-D5BE-4472-815F-05509152040F}" dt="2025-09-01T11:24:22.753" v="3" actId="20577"/>
        <pc:sldMkLst>
          <pc:docMk/>
          <pc:sldMk cId="1183415788" sldId="262"/>
        </pc:sldMkLst>
        <pc:spChg chg="mod">
          <ac:chgData name="Mazal Jiri" userId="985be8d9-a830-4219-bb4d-99707d695543" providerId="ADAL" clId="{9BB1C6B6-D5BE-4472-815F-05509152040F}" dt="2025-09-01T11:24:22.753" v="3" actId="20577"/>
          <ac:spMkLst>
            <pc:docMk/>
            <pc:sldMk cId="1183415788" sldId="262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9BB1C6B6-D5BE-4472-815F-05509152040F}" dt="2025-09-01T11:27:12.301" v="64" actId="113"/>
        <pc:sldMkLst>
          <pc:docMk/>
          <pc:sldMk cId="3164472292" sldId="283"/>
        </pc:sldMkLst>
        <pc:spChg chg="mod">
          <ac:chgData name="Mazal Jiri" userId="985be8d9-a830-4219-bb4d-99707d695543" providerId="ADAL" clId="{9BB1C6B6-D5BE-4472-815F-05509152040F}" dt="2025-09-01T11:27:12.301" v="64" actId="113"/>
          <ac:spMkLst>
            <pc:docMk/>
            <pc:sldMk cId="3164472292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C3E7-CCF1-4C29-8307-C19686141FC4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7E3-203A-4872-ACEF-225E787DC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7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453E-42F9-479B-BA39-77648093A15C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f.upol.cz/pl/zajemci-o-studium/prijati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upol.cz/" TargetMode="External"/><Relationship Id="rId2" Type="http://schemas.openxmlformats.org/officeDocument/2006/relationships/hyperlink" Target="noveheslo.upol.cz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f.upol.cz/studenti/studium/#c408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upol.cz/studenti/studium/#c1555" TargetMode="External"/><Relationship Id="rId2" Type="http://schemas.openxmlformats.org/officeDocument/2006/relationships/hyperlink" Target="https://www.prf.upol.cz/studenti/dulezite-termin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rf.upol.cz/studenti/studium/#c5538" TargetMode="External"/><Relationship Id="rId4" Type="http://schemas.openxmlformats.org/officeDocument/2006/relationships/hyperlink" Target="https://www.prf.upol.cz/katedry-a-zarizeni/dekanat/#c149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zpravodaj/" TargetMode="External"/><Relationship Id="rId2" Type="http://schemas.openxmlformats.org/officeDocument/2006/relationships/hyperlink" Target="prf.upol.cz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fileadmin/userdata/UP/Studenti/Oddeleni_pro_studium_-_kopie2.pdf" TargetMode="External"/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ucie.mouckovagatekova@upol.cz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cj.upol.cz/" TargetMode="External"/><Relationship Id="rId2" Type="http://schemas.openxmlformats.org/officeDocument/2006/relationships/hyperlink" Target="https://moodle.upol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ke studiu</a:t>
            </a: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 na: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https://www.prf.upol.cz/pl/zajemci-o-studium/prijati/</a:t>
            </a:r>
            <a:b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ndrusam\Documents\_Ostatní\PrF_logotypy\PNG_web\UP_logo_PrF_stred_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9" y="332656"/>
            <a:ext cx="2717983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2748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2026/2027</a:t>
            </a:r>
          </a:p>
        </p:txBody>
      </p:sp>
    </p:spTree>
    <p:extLst>
      <p:ext uri="{BB962C8B-B14F-4D97-AF65-F5344CB8AC3E}">
        <p14:creationId xmlns:p14="http://schemas.microsoft.com/office/powerpoint/2010/main" val="1950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hesla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kolizí v rozvrhu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zápisu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plnění kreditů na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2299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Nastavení hesla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7638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zápisu do studia Vám do 3 dnů přijde e-mail s odkazem na stránku pro nastavení počátečního hesla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se také dozvíte své přihlašovací jméno do systému studijní agendy a e-mailovou adresu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pozor, přihlašovací jméno a e-mailová adresa se liší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prvním přihlášení do systému UP budete vyzváni k zaregistrování Vašeho mobilního telefonu pro potvrzování přihlášení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multifaktorové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přihlašování zvolte možnosti Microsoft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Autentifikátor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SMS zprávu na mobil</a:t>
            </a:r>
          </a:p>
        </p:txBody>
      </p:sp>
    </p:spTree>
    <p:extLst>
      <p:ext uri="{BB962C8B-B14F-4D97-AF65-F5344CB8AC3E}">
        <p14:creationId xmlns:p14="http://schemas.microsoft.com/office/powerpoint/2010/main" val="31644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Nastavení hesla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C6A992-BDE6-8ACB-48E8-CDFE3D69CF3B}"/>
              </a:ext>
            </a:extLst>
          </p:cNvPr>
          <p:cNvSpPr txBox="1"/>
          <p:nvPr/>
        </p:nvSpPr>
        <p:spPr>
          <a:xfrm>
            <a:off x="107504" y="1417638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trvat 1-2 dny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nepřijde-li e-mail (a není ani ve spamu), zadejte svou e-mailovou adresu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noveheslo.upol.cz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FUNGUJE NEJDŘÍVE 2-3 DNY PO ZÁPISU, TJ. 2. AŽ 3. ZÁŘÍ!!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problémů můžete taktéž použít náš helpdesk,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https://helpdesk.upol.cz/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6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7706" y="1196752"/>
            <a:ext cx="7748588" cy="4959350"/>
            <a:chOff x="1000125" y="1268413"/>
            <a:chExt cx="7748588" cy="4959350"/>
          </a:xfrm>
        </p:grpSpPr>
        <p:pic>
          <p:nvPicPr>
            <p:cNvPr id="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68413"/>
              <a:ext cx="77485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484438" y="1865313"/>
              <a:ext cx="863600" cy="2682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1000125" y="3500438"/>
              <a:ext cx="619125" cy="2159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2224088" y="3506788"/>
              <a:ext cx="792162" cy="215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5940425" y="4149725"/>
              <a:ext cx="503238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787900" y="2924175"/>
              <a:ext cx="504825" cy="217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1443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25475" y="1052736"/>
            <a:ext cx="7893050" cy="5283200"/>
            <a:chOff x="1000125" y="1125538"/>
            <a:chExt cx="7893050" cy="5283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89305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2622550" y="3133725"/>
              <a:ext cx="2087563" cy="806450"/>
            </a:xfrm>
            <a:prstGeom prst="wedgeRoundRectCallout">
              <a:avLst>
                <a:gd name="adj1" fmla="val 65305"/>
                <a:gd name="adj2" fmla="val -155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výběr rozvrhové akce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2771775" y="2133600"/>
              <a:ext cx="360363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3198813" y="2024063"/>
              <a:ext cx="935037" cy="217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6084888" y="4292600"/>
              <a:ext cx="57467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1835150" y="5661025"/>
              <a:ext cx="865188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Řešení kolizí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nelze zapsat, jestliže: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plná kapacita předmětu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časové kolizi zvolených rozvrhových akcí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garantující katedru (rozvrháře příslušné katedry),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oddělení; seznam rozvrhářů je na webových stránkách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https://www.prf.upol.cz/studenti/studium/#c4083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4) Termíny zápisu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do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4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(bakaláři) a 8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(magistři) do 29. 9. 2026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možnost úprav pouze prostřednictvím studijního oddělení, nejpozději do 27. října 2026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 předměty (kategorie C) z jiných fakult: maximálně 4 kredity/rok, 6 kreditů/studium!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Portálová stránka Zápis na předměty (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náhledem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studijního plánu daného studijního programu a slouží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informativní vodítko k zapsání předmětů na určený semestr akademického roku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ke kontrole plnění studijních povinností používá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záložku Vizualizace studia na portále a v tištěné podobě Zápisový list A 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studia zobrazuje konkrétní studijní plán daného studenta včetně označení již splněných předmětů a výsledků jejich plnění. Nápověda je k dispozici – viz dále.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Kontrola plnění kreditů na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8928100" cy="40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</a:t>
            </a:r>
            <a:r>
              <a:rPr lang="cs-CZ" sz="2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list_A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tištěný dokument sloužící studentovi ke kontrole splněných předmětů při postupu do dalšího ročníku.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 povinnosti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tento link poskytuje studentovi přehled o některých  nesplněných povinnostech a času, který mu zbývá do úspěšného ukončení studia.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neobsahuje všechny kontroly zbývajících povinností! Je třeba se řídit vizualizací a Zápisovým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listem_A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7504" y="1124744"/>
            <a:ext cx="9036496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Výuka: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září – 18. prosince 2026 (13 výukových týdnů)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imatrikulace 6. a 7. října 2026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akademického roku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https://www.prf.upol.cz/studenti/dulezite-terminy/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http://www.prf.upol.cz/studenti/studium/#c1555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oddělení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https://www.prf.upol.cz/katedry-a-zarizeni/dekanat/#c1498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https://www.prf.upol.cz/studenti/studium/#c5538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Kontrola plnění kreditů na Portálu</a:t>
            </a:r>
          </a:p>
        </p:txBody>
      </p:sp>
      <p:pic>
        <p:nvPicPr>
          <p:cNvPr id="13" name="Obrázek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" y="1204698"/>
            <a:ext cx="84770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/>
          <p:cNvSpPr/>
          <p:nvPr/>
        </p:nvSpPr>
        <p:spPr>
          <a:xfrm>
            <a:off x="7884368" y="1132476"/>
            <a:ext cx="836612" cy="380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71800" y="2204864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2185" y="1991829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41940" y="2439599"/>
            <a:ext cx="10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067944" y="5949280"/>
            <a:ext cx="2603956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0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Uznání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uznání předmětů se podává elektronicky přes portál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se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Studentské žádosti – Žádost o uznání předmětů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Uznání předmětů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7025616" cy="5577207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získat další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4293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informace o studijních záležitostech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prf.upol.cz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14 dní vychází Zpravodaj fakulty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https://www.prf.upol.cz/zpravodaj/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Fakulty NEŘEŠÍ, zajišťuje oddělení pro studium na rektorátu UP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informací: </a:t>
            </a:r>
            <a:r>
              <a:rPr lang="cs-CZ" sz="2800" u="sng" dirty="0">
                <a:hlinkClick r:id="rId2"/>
              </a:rPr>
              <a:t>https://www.upol.cz/studenti/studium/poplatky/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https://www.upol.cz/fileadmin/userdata/UP/Studenti/Oddeleni_pro_studium_-_kopie2.pdf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 Moučková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Gatěková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DiS., email: </a:t>
            </a:r>
            <a:r>
              <a:rPr lang="cs-CZ" sz="2800" u="sng" dirty="0">
                <a:hlinkClick r:id="rId4"/>
              </a:rPr>
              <a:t>lucie.mouckovagatekova@upol.cz</a:t>
            </a:r>
            <a:endParaRPr lang="cs-CZ" sz="2800" u="sng" dirty="0"/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studium přeje</a:t>
            </a:r>
          </a:p>
        </p:txBody>
      </p:sp>
      <p:pic>
        <p:nvPicPr>
          <p:cNvPr id="3075" name="Picture 3" descr="C:\Users\ondrusam\Documents\_Ostatní\PrF_logotypy\PNG_web\UP_logo_PrF_horizo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4" y="3412530"/>
            <a:ext cx="6965153" cy="34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56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rozdělujeme na: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A) – absolvování nutnou podmínkou pro absolvování daného studijního programu, MUSÍ být zapsány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povinně volitelné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(kategorie B) – stanoven počet kreditů, které student musí získat za celé studium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C) – ostatní předměty uvedené také v jiných studijních programech a v nabídce jiných fakult</a:t>
            </a:r>
          </a:p>
        </p:txBody>
      </p:sp>
    </p:spTree>
    <p:extLst>
      <p:ext uri="{BB962C8B-B14F-4D97-AF65-F5344CB8AC3E}">
        <p14:creationId xmlns:p14="http://schemas.microsoft.com/office/powerpoint/2010/main" val="199435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je označen zkratkou katedry/zkratkou názvu předmětu, např. AFC/AGCC  znamená katedra anorganické chemie, předmět Cvičení z anorganické chemie.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ukončení předmětů: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zápočet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kolokvium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zkouška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je povinen v průběhu celého studia získat minimální počet kreditů: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studium: 180 kreditů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studium: 120 kreditů</a:t>
            </a:r>
          </a:p>
        </p:txBody>
      </p:sp>
    </p:spTree>
    <p:extLst>
      <p:ext uri="{BB962C8B-B14F-4D97-AF65-F5344CB8AC3E}">
        <p14:creationId xmlns:p14="http://schemas.microsoft.com/office/powerpoint/2010/main" val="35997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letního semestru 1. ročníku minimálně 5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2. ročníku minimálně 40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týdnu výuky informační schůzky s garanty programů</a:t>
            </a:r>
          </a:p>
          <a:p>
            <a:r>
              <a:rPr lang="cs-CZ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navštívit webové stránky garantujících kateder</a:t>
            </a:r>
          </a:p>
        </p:txBody>
      </p:sp>
    </p:spTree>
    <p:extLst>
      <p:ext uri="{BB962C8B-B14F-4D97-AF65-F5344CB8AC3E}">
        <p14:creationId xmlns:p14="http://schemas.microsoft.com/office/powerpoint/2010/main" val="30358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e-mailová adresa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komunikaci, pravidelně jsou na ni rozesílány informace o studijních záležitostech, ale také upozornění z knihovny apod.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portálu si vložte vlastní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účtu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důležité pro vyplácení stipendií</a:t>
            </a:r>
          </a:p>
        </p:txBody>
      </p:sp>
    </p:spTree>
    <p:extLst>
      <p:ext uri="{BB962C8B-B14F-4D97-AF65-F5344CB8AC3E}">
        <p14:creationId xmlns:p14="http://schemas.microsoft.com/office/powerpoint/2010/main" val="25691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Rozřazovací test z angličtiny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152128"/>
            <a:ext cx="8784976" cy="49740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Test pro všechny studenty 1. ročníků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Diagnostika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Vaší jazykové úrovně a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doporučení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týkající se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jazykové výuky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Možnost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uznání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některých předmětů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 docházky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 akademickém roce 2026/27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bude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EOT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přístupný od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4.9. do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25. 9. 2026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Přístupové heslo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Vám bude začátkem září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zasláno na Váš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univerzitní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e-mail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 najdete v LMS </a:t>
            </a:r>
            <a:r>
              <a:rPr lang="cs-CZ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Moodle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https://moodle.upol.cz/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 „Ostatní kurzy" jako „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VCJ-EOT-2026 </a:t>
            </a:r>
            <a:r>
              <a:rPr lang="cs-CZ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online test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vše dostupné ale až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 zápise do 1. ročníku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EOT i jazykovou výuku zajišťuje Kabinet cizích jazyků, viz </a:t>
            </a:r>
            <a:r>
              <a:rPr lang="cs-CZ" sz="2800" b="1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https://kcj.upol.cz/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programy: Aplikovaná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Bioanorganická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 a chemická biologie, Chemie, Chemie – analytik specialista,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Nanomateriálová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Biochemie, Chemie pro vzdělávání, Průmyslové technologie a materiály</a:t>
            </a:r>
          </a:p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bezpečnostní předpisy v chemii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vybíráte jeden ze dvou termínů: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7.9.2026 BZP+BZP0 v 8:30 v aule (č. 2001)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Středa 9.9.2026 BZP+BZP0 v 8:30 v aule (č. 2001)</a:t>
            </a: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52128"/>
            <a:ext cx="8363272" cy="49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sdružených studijních programů: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pro vzdělávání – Chemie pro vzdělávání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pro vzdělávání – Biologie pro vzdělávání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mít bezpečnostní předpisy u obou programů!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chemii: KFC/BZP0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biologii: KBB/BZP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67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1186</Words>
  <Application>Microsoft Office PowerPoint</Application>
  <PresentationFormat>Předvádění na obrazovce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Dederon S L OT</vt:lpstr>
      <vt:lpstr>Symbol</vt:lpstr>
      <vt:lpstr>Motiv systému Office</vt:lpstr>
      <vt:lpstr>Zápis ke studiu k dispozici na: https://www.prf.upol.cz/pl/zajemci-o-studium/prijati/  </vt:lpstr>
      <vt:lpstr>Základní informace</vt:lpstr>
      <vt:lpstr>Kreditový systém studia</vt:lpstr>
      <vt:lpstr>Kreditový systém studia</vt:lpstr>
      <vt:lpstr>Kreditový systém studia</vt:lpstr>
      <vt:lpstr>Univerzitní e-mailová adresa</vt:lpstr>
      <vt:lpstr>Rozřazovací test z angličtiny</vt:lpstr>
      <vt:lpstr>Bezpečnostní předpisy v chemii</vt:lpstr>
      <vt:lpstr>Bezpečnostní předpisy v chemii</vt:lpstr>
      <vt:lpstr>Zápis do studia</vt:lpstr>
      <vt:lpstr>ad 1) Nastavení hesla</vt:lpstr>
      <vt:lpstr>ad 1) Nastavení hesla</vt:lpstr>
      <vt:lpstr>ad 2) Zápis předmětů</vt:lpstr>
      <vt:lpstr>ad 2) Zápis předmětů</vt:lpstr>
      <vt:lpstr>ad 3) Řešení kolizí předmětů</vt:lpstr>
      <vt:lpstr>ad 4) Termíny zápisu předmětů</vt:lpstr>
      <vt:lpstr>ad 5) Kontrola plnění kreditů na Portálu</vt:lpstr>
      <vt:lpstr>ad 5) Kontrola plnění kreditů na Portálu</vt:lpstr>
      <vt:lpstr>ad 5) Kontrola plnění kreditů na Portálu</vt:lpstr>
      <vt:lpstr>ad 5) Kontrola plnění kreditů na Portálu</vt:lpstr>
      <vt:lpstr>ad 6) Uznání předmětů</vt:lpstr>
      <vt:lpstr>ad 6) Uznání předmětů</vt:lpstr>
      <vt:lpstr>Jak získat další informace</vt:lpstr>
      <vt:lpstr>Poplatky za studium</vt:lpstr>
      <vt:lpstr>Úspěšné studium přeje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Magdaléna Ondrušáková</dc:creator>
  <cp:lastModifiedBy>Mazal Jiri</cp:lastModifiedBy>
  <cp:revision>77</cp:revision>
  <cp:lastPrinted>2020-08-18T10:41:11Z</cp:lastPrinted>
  <dcterms:created xsi:type="dcterms:W3CDTF">2018-08-31T06:18:42Z</dcterms:created>
  <dcterms:modified xsi:type="dcterms:W3CDTF">2026-06-29T11:46:44Z</dcterms:modified>
</cp:coreProperties>
</file>