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2"/>
  </p:handoutMasterIdLst>
  <p:sldIdLst>
    <p:sldId id="257" r:id="rId2"/>
    <p:sldId id="262" r:id="rId3"/>
    <p:sldId id="267" r:id="rId4"/>
    <p:sldId id="284" r:id="rId5"/>
    <p:sldId id="269" r:id="rId6"/>
    <p:sldId id="302" r:id="rId7"/>
    <p:sldId id="301" r:id="rId8"/>
    <p:sldId id="303" r:id="rId9"/>
    <p:sldId id="304" r:id="rId10"/>
    <p:sldId id="270" r:id="rId11"/>
    <p:sldId id="283" r:id="rId12"/>
    <p:sldId id="285" r:id="rId13"/>
    <p:sldId id="286" r:id="rId14"/>
    <p:sldId id="287" r:id="rId15"/>
    <p:sldId id="275" r:id="rId16"/>
    <p:sldId id="288" r:id="rId17"/>
    <p:sldId id="289" r:id="rId18"/>
    <p:sldId id="290" r:id="rId19"/>
    <p:sldId id="291" r:id="rId20"/>
    <p:sldId id="292" r:id="rId21"/>
    <p:sldId id="293" r:id="rId22"/>
    <p:sldId id="295" r:id="rId23"/>
    <p:sldId id="296" r:id="rId24"/>
    <p:sldId id="297" r:id="rId25"/>
    <p:sldId id="298" r:id="rId26"/>
    <p:sldId id="294" r:id="rId27"/>
    <p:sldId id="299" r:id="rId28"/>
    <p:sldId id="276" r:id="rId29"/>
    <p:sldId id="280" r:id="rId30"/>
    <p:sldId id="259" r:id="rId31"/>
  </p:sldIdLst>
  <p:sldSz cx="9144000" cy="6858000" type="screen4x3"/>
  <p:notesSz cx="6888163" cy="100187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105" d="100"/>
          <a:sy n="105" d="100"/>
        </p:scale>
        <p:origin x="139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zal Jiri" userId="985be8d9-a830-4219-bb4d-99707d695543" providerId="ADAL" clId="{B2F0B253-D86E-4C68-BCAF-27A3FAB46004}"/>
    <pc:docChg chg="custSel modSld">
      <pc:chgData name="Mazal Jiri" userId="985be8d9-a830-4219-bb4d-99707d695543" providerId="ADAL" clId="{B2F0B253-D86E-4C68-BCAF-27A3FAB46004}" dt="2025-08-07T06:18:37.873" v="94" actId="20577"/>
      <pc:docMkLst>
        <pc:docMk/>
      </pc:docMkLst>
      <pc:sldChg chg="modSp mod">
        <pc:chgData name="Mazal Jiri" userId="985be8d9-a830-4219-bb4d-99707d695543" providerId="ADAL" clId="{B2F0B253-D86E-4C68-BCAF-27A3FAB46004}" dt="2025-08-07T06:18:37.873" v="94" actId="20577"/>
        <pc:sldMkLst>
          <pc:docMk/>
          <pc:sldMk cId="1813387159" sldId="301"/>
        </pc:sldMkLst>
        <pc:spChg chg="mod">
          <ac:chgData name="Mazal Jiri" userId="985be8d9-a830-4219-bb4d-99707d695543" providerId="ADAL" clId="{B2F0B253-D86E-4C68-BCAF-27A3FAB46004}" dt="2025-08-07T06:18:37.873" v="94" actId="20577"/>
          <ac:spMkLst>
            <pc:docMk/>
            <pc:sldMk cId="1813387159" sldId="301"/>
            <ac:spMk id="4" creationId="{00000000-0000-0000-0000-000000000000}"/>
          </ac:spMkLst>
        </pc:spChg>
      </pc:sldChg>
    </pc:docChg>
  </pc:docChgLst>
  <pc:docChgLst>
    <pc:chgData name="Mazal Jiri" userId="985be8d9-a830-4219-bb4d-99707d695543" providerId="ADAL" clId="{9BB1C6B6-D5BE-4472-815F-05509152040F}"/>
    <pc:docChg chg="modSld">
      <pc:chgData name="Mazal Jiri" userId="985be8d9-a830-4219-bb4d-99707d695543" providerId="ADAL" clId="{9BB1C6B6-D5BE-4472-815F-05509152040F}" dt="2025-09-01T11:27:12.301" v="64" actId="113"/>
      <pc:docMkLst>
        <pc:docMk/>
      </pc:docMkLst>
      <pc:sldChg chg="modSp mod">
        <pc:chgData name="Mazal Jiri" userId="985be8d9-a830-4219-bb4d-99707d695543" providerId="ADAL" clId="{9BB1C6B6-D5BE-4472-815F-05509152040F}" dt="2025-09-01T11:24:22.753" v="3" actId="20577"/>
        <pc:sldMkLst>
          <pc:docMk/>
          <pc:sldMk cId="1183415788" sldId="262"/>
        </pc:sldMkLst>
        <pc:spChg chg="mod">
          <ac:chgData name="Mazal Jiri" userId="985be8d9-a830-4219-bb4d-99707d695543" providerId="ADAL" clId="{9BB1C6B6-D5BE-4472-815F-05509152040F}" dt="2025-09-01T11:24:22.753" v="3" actId="20577"/>
          <ac:spMkLst>
            <pc:docMk/>
            <pc:sldMk cId="1183415788" sldId="262"/>
            <ac:spMk id="3" creationId="{00000000-0000-0000-0000-000000000000}"/>
          </ac:spMkLst>
        </pc:spChg>
      </pc:sldChg>
      <pc:sldChg chg="modSp mod">
        <pc:chgData name="Mazal Jiri" userId="985be8d9-a830-4219-bb4d-99707d695543" providerId="ADAL" clId="{9BB1C6B6-D5BE-4472-815F-05509152040F}" dt="2025-09-01T11:27:12.301" v="64" actId="113"/>
        <pc:sldMkLst>
          <pc:docMk/>
          <pc:sldMk cId="3164472292" sldId="283"/>
        </pc:sldMkLst>
        <pc:spChg chg="mod">
          <ac:chgData name="Mazal Jiri" userId="985be8d9-a830-4219-bb4d-99707d695543" providerId="ADAL" clId="{9BB1C6B6-D5BE-4472-815F-05509152040F}" dt="2025-09-01T11:27:12.301" v="64" actId="113"/>
          <ac:spMkLst>
            <pc:docMk/>
            <pc:sldMk cId="3164472292" sldId="283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AC3E7-CCF1-4C29-8307-C19686141FC4}" type="datetimeFigureOut">
              <a:rPr lang="cs-CZ" smtClean="0"/>
              <a:t>01.09.2025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8AA7E3-203A-4872-ACEF-225E787DC4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7967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453E-42F9-479B-BA39-77648093A15C}" type="datetimeFigureOut">
              <a:rPr lang="cs-CZ" smtClean="0"/>
              <a:t>01.09.2025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10830-E0EC-47B1-8240-FB22861ADE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9865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453E-42F9-479B-BA39-77648093A15C}" type="datetimeFigureOut">
              <a:rPr lang="cs-CZ" smtClean="0"/>
              <a:t>01.09.2025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10830-E0EC-47B1-8240-FB22861ADE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045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453E-42F9-479B-BA39-77648093A15C}" type="datetimeFigureOut">
              <a:rPr lang="cs-CZ" smtClean="0"/>
              <a:t>01.09.2025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10830-E0EC-47B1-8240-FB22861ADE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1812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453E-42F9-479B-BA39-77648093A15C}" type="datetimeFigureOut">
              <a:rPr lang="cs-CZ" smtClean="0"/>
              <a:t>01.09.2025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10830-E0EC-47B1-8240-FB22861ADE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2804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453E-42F9-479B-BA39-77648093A15C}" type="datetimeFigureOut">
              <a:rPr lang="cs-CZ" smtClean="0"/>
              <a:t>01.09.2025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10830-E0EC-47B1-8240-FB22861ADE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259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453E-42F9-479B-BA39-77648093A15C}" type="datetimeFigureOut">
              <a:rPr lang="cs-CZ" smtClean="0"/>
              <a:t>01.09.2025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10830-E0EC-47B1-8240-FB22861ADE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8832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453E-42F9-479B-BA39-77648093A15C}" type="datetimeFigureOut">
              <a:rPr lang="cs-CZ" smtClean="0"/>
              <a:t>01.09.2025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10830-E0EC-47B1-8240-FB22861ADE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2757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453E-42F9-479B-BA39-77648093A15C}" type="datetimeFigureOut">
              <a:rPr lang="cs-CZ" smtClean="0"/>
              <a:t>01.09.2025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10830-E0EC-47B1-8240-FB22861ADE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2948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453E-42F9-479B-BA39-77648093A15C}" type="datetimeFigureOut">
              <a:rPr lang="cs-CZ" smtClean="0"/>
              <a:t>01.09.2025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10830-E0EC-47B1-8240-FB22861ADE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432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453E-42F9-479B-BA39-77648093A15C}" type="datetimeFigureOut">
              <a:rPr lang="cs-CZ" smtClean="0"/>
              <a:t>01.09.2025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10830-E0EC-47B1-8240-FB22861ADE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0302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453E-42F9-479B-BA39-77648093A15C}" type="datetimeFigureOut">
              <a:rPr lang="cs-CZ" smtClean="0"/>
              <a:t>01.09.2025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10830-E0EC-47B1-8240-FB22861ADE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8187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7453E-42F9-479B-BA39-77648093A15C}" type="datetimeFigureOut">
              <a:rPr lang="cs-CZ" smtClean="0"/>
              <a:t>01.09.2025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10830-E0EC-47B1-8240-FB22861ADE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2248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prf.upol.cz/pl/zajemci-o-studium/prijati/" TargetMode="Externa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prihlaska.upol.cz/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f.upol.cz/studenti/studium/#c1555" TargetMode="External"/><Relationship Id="rId2" Type="http://schemas.openxmlformats.org/officeDocument/2006/relationships/hyperlink" Target="https://www.prf.upol.cz/studenti/dulezite-terminy/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prf.upol.cz/studenti/studium/#c5538" TargetMode="External"/><Relationship Id="rId4" Type="http://schemas.openxmlformats.org/officeDocument/2006/relationships/hyperlink" Target="https://www.prf.upol.cz/katedry-a-zarizeni/dekanat/#c1498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f.upol.cz/studenti/studium/#c4083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f.upol.cz/zpravodaj/" TargetMode="External"/><Relationship Id="rId2" Type="http://schemas.openxmlformats.org/officeDocument/2006/relationships/hyperlink" Target="prf.upol.cz" TargetMode="Externa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ol.cz/fileadmin/userdata/UP/Studenti/Oddeleni_pro_studium_-_kopie2.pdf" TargetMode="External"/><Relationship Id="rId2" Type="http://schemas.openxmlformats.org/officeDocument/2006/relationships/hyperlink" Target="https://www.upol.cz/studenti/studium/poplatky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lucie.mouckovagatekova@upol.cz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kcj.upol.cz/english-online-test-cz" TargetMode="External"/><Relationship Id="rId2" Type="http://schemas.openxmlformats.org/officeDocument/2006/relationships/hyperlink" Target="https://forms.office.com/r/eBUA4wt0aZ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cj.upol.cz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4077072"/>
            <a:ext cx="8229600" cy="252028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Zápis ke studiu</a:t>
            </a:r>
            <a:b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dispozici na: </a:t>
            </a:r>
            <a:r>
              <a:rPr lang="cs-CZ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https://www.prf.upol.cz/pl/zajemci-o-studium/prijati/</a:t>
            </a:r>
            <a:br>
              <a:rPr lang="cs-CZ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ondrusam\Documents\_Ostatní\PrF_logotypy\PNG_web\UP_logo_PrF_stred_cz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009" y="332656"/>
            <a:ext cx="2717983" cy="298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dpis 3"/>
          <p:cNvSpPr txBox="1">
            <a:spLocks/>
          </p:cNvSpPr>
          <p:nvPr/>
        </p:nvSpPr>
        <p:spPr>
          <a:xfrm>
            <a:off x="427484" y="31409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Akademický rok 2025/2026</a:t>
            </a:r>
          </a:p>
        </p:txBody>
      </p:sp>
    </p:spTree>
    <p:extLst>
      <p:ext uri="{BB962C8B-B14F-4D97-AF65-F5344CB8AC3E}">
        <p14:creationId xmlns:p14="http://schemas.microsoft.com/office/powerpoint/2010/main" val="1950326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Zápis do studia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296144"/>
            <a:ext cx="8229600" cy="530120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Postup: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Portál ID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Návod pro přihlášení do Portálu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Zápis předmětů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Řešení kolizí v rozvrhu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Termíny zápisu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Kontrola plnění kreditů na Portálu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Uznání předmětů</a:t>
            </a:r>
          </a:p>
        </p:txBody>
      </p:sp>
    </p:spTree>
    <p:extLst>
      <p:ext uri="{BB962C8B-B14F-4D97-AF65-F5344CB8AC3E}">
        <p14:creationId xmlns:p14="http://schemas.microsoft.com/office/powerpoint/2010/main" val="3229962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1) Portál ID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07504" y="1417638"/>
            <a:ext cx="88569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vytvoření </a:t>
            </a:r>
            <a:r>
              <a:rPr lang="cs-CZ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loginu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obdržíte e-mail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e-přihlášce na 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https://prihlaska.upol.cz/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 přihlášení zjistíte na stránce Osobní údaje svůj přidělený </a:t>
            </a:r>
            <a:r>
              <a:rPr lang="cs-CZ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login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máte k dispozici i tlačítko pro nastavení hesla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může trvat 1-2 dny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FUNGUJE 2-3 DNY PO ZÁPISU, TJ. 2. A 3. ZÁŘÍ!!</a:t>
            </a:r>
          </a:p>
        </p:txBody>
      </p:sp>
    </p:spTree>
    <p:extLst>
      <p:ext uri="{BB962C8B-B14F-4D97-AF65-F5344CB8AC3E}">
        <p14:creationId xmlns:p14="http://schemas.microsoft.com/office/powerpoint/2010/main" val="3164472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1) Portál ID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296144"/>
            <a:ext cx="8229600" cy="530120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800" u="sng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421477" y="1196752"/>
            <a:ext cx="8363272" cy="4773225"/>
            <a:chOff x="900113" y="1384300"/>
            <a:chExt cx="7993062" cy="4376738"/>
          </a:xfrm>
        </p:grpSpPr>
        <p:pic>
          <p:nvPicPr>
            <p:cNvPr id="6" name="Obrázek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113" y="1384300"/>
              <a:ext cx="7993062" cy="4376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Zaoblený obdélníkový bublinový popisek 6"/>
            <p:cNvSpPr/>
            <p:nvPr/>
          </p:nvSpPr>
          <p:spPr>
            <a:xfrm>
              <a:off x="5651500" y="3068638"/>
              <a:ext cx="1728788" cy="504825"/>
            </a:xfrm>
            <a:prstGeom prst="wedgeRoundRectCallout">
              <a:avLst>
                <a:gd name="adj1" fmla="val -222236"/>
                <a:gd name="adj2" fmla="val -49174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dirty="0"/>
                <a:t>po </a:t>
              </a:r>
              <a:r>
                <a:rPr lang="cs-CZ" dirty="0" err="1"/>
                <a:t>zalogování</a:t>
              </a:r>
              <a:r>
                <a:rPr lang="cs-CZ" dirty="0"/>
                <a:t> do e-přihlášky</a:t>
              </a:r>
            </a:p>
          </p:txBody>
        </p:sp>
        <p:sp>
          <p:nvSpPr>
            <p:cNvPr id="8" name="Ovál 7"/>
            <p:cNvSpPr/>
            <p:nvPr/>
          </p:nvSpPr>
          <p:spPr>
            <a:xfrm>
              <a:off x="1476375" y="2924175"/>
              <a:ext cx="1079500" cy="28892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20458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1) Portál ID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296144"/>
            <a:ext cx="8229600" cy="530120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800" u="sng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858837" y="1052736"/>
            <a:ext cx="7529587" cy="5184576"/>
            <a:chOff x="1000125" y="1196975"/>
            <a:chExt cx="7426325" cy="5054600"/>
          </a:xfrm>
        </p:grpSpPr>
        <p:pic>
          <p:nvPicPr>
            <p:cNvPr id="5" name="Obrázek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125" y="1196975"/>
              <a:ext cx="7426325" cy="5054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Ovál 5"/>
            <p:cNvSpPr/>
            <p:nvPr/>
          </p:nvSpPr>
          <p:spPr>
            <a:xfrm>
              <a:off x="2268538" y="5373688"/>
              <a:ext cx="1079500" cy="28892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7" name="Ovál 6"/>
            <p:cNvSpPr/>
            <p:nvPr/>
          </p:nvSpPr>
          <p:spPr>
            <a:xfrm>
              <a:off x="4932363" y="5895975"/>
              <a:ext cx="1079500" cy="28892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768051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1) Portál ID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296144"/>
            <a:ext cx="8229600" cy="530120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800" u="sng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652462" y="1124744"/>
            <a:ext cx="7839075" cy="5167312"/>
            <a:chOff x="693738" y="1125538"/>
            <a:chExt cx="7839075" cy="5167312"/>
          </a:xfrm>
        </p:grpSpPr>
        <p:pic>
          <p:nvPicPr>
            <p:cNvPr id="9" name="Obrázek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088" y="1125538"/>
              <a:ext cx="7705725" cy="2690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Obrázek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738" y="3816350"/>
              <a:ext cx="7839075" cy="2476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Ovál 10"/>
            <p:cNvSpPr/>
            <p:nvPr/>
          </p:nvSpPr>
          <p:spPr>
            <a:xfrm>
              <a:off x="4356100" y="3000375"/>
              <a:ext cx="1295400" cy="50165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2" name="Ovál 11"/>
            <p:cNvSpPr/>
            <p:nvPr/>
          </p:nvSpPr>
          <p:spPr>
            <a:xfrm>
              <a:off x="4859338" y="5757863"/>
              <a:ext cx="1238250" cy="33496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530717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>
            <a:normAutofit/>
          </a:bodyPr>
          <a:lstStyle/>
          <a:p>
            <a:r>
              <a:rPr lang="cs-CZ" sz="3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2) Návod pro přihlášení do Portálu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268760"/>
            <a:ext cx="8229600" cy="49685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819720" y="1103337"/>
            <a:ext cx="7648575" cy="5133975"/>
            <a:chOff x="1000125" y="944563"/>
            <a:chExt cx="7648575" cy="5133975"/>
          </a:xfrm>
        </p:grpSpPr>
        <p:pic>
          <p:nvPicPr>
            <p:cNvPr id="5" name="Obrázek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125" y="944563"/>
              <a:ext cx="7648575" cy="513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Zaoblený obdélníkový bublinový popisek 5"/>
            <p:cNvSpPr/>
            <p:nvPr/>
          </p:nvSpPr>
          <p:spPr>
            <a:xfrm>
              <a:off x="3995738" y="5394325"/>
              <a:ext cx="2089150" cy="584200"/>
            </a:xfrm>
            <a:prstGeom prst="wedgeRoundRectCallout">
              <a:avLst>
                <a:gd name="adj1" fmla="val 116753"/>
                <a:gd name="adj2" fmla="val -266967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dirty="0"/>
                <a:t>bez </a:t>
              </a:r>
              <a:r>
                <a:rPr lang="cs-CZ" dirty="0" err="1"/>
                <a:t>zalogování</a:t>
              </a:r>
              <a:endParaRPr lang="cs-CZ" dirty="0"/>
            </a:p>
          </p:txBody>
        </p:sp>
        <p:sp>
          <p:nvSpPr>
            <p:cNvPr id="7" name="Ovál 6"/>
            <p:cNvSpPr/>
            <p:nvPr/>
          </p:nvSpPr>
          <p:spPr>
            <a:xfrm>
              <a:off x="7273925" y="3822700"/>
              <a:ext cx="720725" cy="28892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667208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>
            <a:normAutofit/>
          </a:bodyPr>
          <a:lstStyle/>
          <a:p>
            <a:r>
              <a:rPr lang="cs-CZ" sz="3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2) Návod pro přihlášení do Portálu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268760"/>
            <a:ext cx="8229600" cy="49685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919162" y="1052736"/>
            <a:ext cx="7767638" cy="5610225"/>
            <a:chOff x="1000125" y="1125538"/>
            <a:chExt cx="7767638" cy="5610225"/>
          </a:xfrm>
        </p:grpSpPr>
        <p:pic>
          <p:nvPicPr>
            <p:cNvPr id="9" name="Obrázek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125" y="1125538"/>
              <a:ext cx="7489825" cy="1912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Obrázek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125" y="3184525"/>
              <a:ext cx="7767638" cy="3551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Zaoblený obdélníkový bublinový popisek 10"/>
            <p:cNvSpPr/>
            <p:nvPr/>
          </p:nvSpPr>
          <p:spPr>
            <a:xfrm>
              <a:off x="6300788" y="5229225"/>
              <a:ext cx="1511300" cy="503238"/>
            </a:xfrm>
            <a:prstGeom prst="wedgeRoundRectCallout">
              <a:avLst>
                <a:gd name="adj1" fmla="val -217196"/>
                <a:gd name="adj2" fmla="val -38933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dirty="0"/>
                <a:t>nápověda</a:t>
              </a:r>
            </a:p>
          </p:txBody>
        </p:sp>
        <p:sp>
          <p:nvSpPr>
            <p:cNvPr id="12" name="Ovál 11"/>
            <p:cNvSpPr/>
            <p:nvPr/>
          </p:nvSpPr>
          <p:spPr>
            <a:xfrm>
              <a:off x="2339975" y="5229225"/>
              <a:ext cx="1152525" cy="14446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3" name="Ovál 12"/>
            <p:cNvSpPr/>
            <p:nvPr/>
          </p:nvSpPr>
          <p:spPr>
            <a:xfrm>
              <a:off x="1403350" y="1844675"/>
              <a:ext cx="1152525" cy="431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4275498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36512" y="53752"/>
            <a:ext cx="9180512" cy="1143000"/>
          </a:xfrm>
        </p:spPr>
        <p:txBody>
          <a:bodyPr>
            <a:normAutofit/>
          </a:bodyPr>
          <a:lstStyle/>
          <a:p>
            <a:r>
              <a:rPr lang="cs-CZ" sz="3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2) Návod pro přihlášení do Portálu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268760"/>
            <a:ext cx="8229600" cy="49685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25" y="1255848"/>
            <a:ext cx="8353425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93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53752"/>
            <a:ext cx="8640960" cy="114300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3) Zápis předmětů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268760"/>
            <a:ext cx="8229600" cy="49685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697706" y="1196752"/>
            <a:ext cx="7748588" cy="4959350"/>
            <a:chOff x="1000125" y="1268413"/>
            <a:chExt cx="7748588" cy="4959350"/>
          </a:xfrm>
        </p:grpSpPr>
        <p:pic>
          <p:nvPicPr>
            <p:cNvPr id="5" name="Obrázek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125" y="1268413"/>
              <a:ext cx="7748588" cy="4959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Ovál 5"/>
            <p:cNvSpPr/>
            <p:nvPr/>
          </p:nvSpPr>
          <p:spPr>
            <a:xfrm>
              <a:off x="2484438" y="1865313"/>
              <a:ext cx="863600" cy="26828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7" name="Ovál 6"/>
            <p:cNvSpPr/>
            <p:nvPr/>
          </p:nvSpPr>
          <p:spPr>
            <a:xfrm>
              <a:off x="1000125" y="3500438"/>
              <a:ext cx="619125" cy="2159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8" name="Ovál 7"/>
            <p:cNvSpPr/>
            <p:nvPr/>
          </p:nvSpPr>
          <p:spPr>
            <a:xfrm>
              <a:off x="2224088" y="3506788"/>
              <a:ext cx="792162" cy="2159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9" name="Ovál 8"/>
            <p:cNvSpPr/>
            <p:nvPr/>
          </p:nvSpPr>
          <p:spPr>
            <a:xfrm>
              <a:off x="5940425" y="4149725"/>
              <a:ext cx="503238" cy="28733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0" name="Ovál 9"/>
            <p:cNvSpPr/>
            <p:nvPr/>
          </p:nvSpPr>
          <p:spPr>
            <a:xfrm>
              <a:off x="4787900" y="2924175"/>
              <a:ext cx="504825" cy="21748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6144384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53752"/>
            <a:ext cx="8640960" cy="114300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3) Zápis předmětů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268760"/>
            <a:ext cx="8229600" cy="49685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625475" y="1052736"/>
            <a:ext cx="7893050" cy="5283200"/>
            <a:chOff x="1000125" y="1125538"/>
            <a:chExt cx="7893050" cy="5283200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125" y="1125538"/>
              <a:ext cx="7893050" cy="528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Zaoblený obdélníkový bublinový popisek 5"/>
            <p:cNvSpPr/>
            <p:nvPr/>
          </p:nvSpPr>
          <p:spPr>
            <a:xfrm>
              <a:off x="2622550" y="3133725"/>
              <a:ext cx="2087563" cy="806450"/>
            </a:xfrm>
            <a:prstGeom prst="wedgeRoundRectCallout">
              <a:avLst>
                <a:gd name="adj1" fmla="val 65305"/>
                <a:gd name="adj2" fmla="val -155265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dirty="0"/>
                <a:t>výběr rozvrhové akce</a:t>
              </a:r>
            </a:p>
          </p:txBody>
        </p:sp>
        <p:sp>
          <p:nvSpPr>
            <p:cNvPr id="7" name="Ovál 6"/>
            <p:cNvSpPr/>
            <p:nvPr/>
          </p:nvSpPr>
          <p:spPr>
            <a:xfrm>
              <a:off x="2771775" y="2133600"/>
              <a:ext cx="360363" cy="14287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8" name="Ovál 7"/>
            <p:cNvSpPr/>
            <p:nvPr/>
          </p:nvSpPr>
          <p:spPr>
            <a:xfrm>
              <a:off x="3198813" y="2024063"/>
              <a:ext cx="935037" cy="21748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9" name="Ovál 8"/>
            <p:cNvSpPr/>
            <p:nvPr/>
          </p:nvSpPr>
          <p:spPr>
            <a:xfrm>
              <a:off x="6084888" y="4292600"/>
              <a:ext cx="574675" cy="28892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0" name="Ovál 9"/>
            <p:cNvSpPr/>
            <p:nvPr/>
          </p:nvSpPr>
          <p:spPr>
            <a:xfrm>
              <a:off x="1835150" y="5661025"/>
              <a:ext cx="865188" cy="431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6622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informace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107504" y="1124744"/>
            <a:ext cx="9036496" cy="53285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Výuka:</a:t>
            </a:r>
          </a:p>
          <a:p>
            <a:pPr marL="720725"/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22. září – 19. prosince 2025 (13 výukových týdnů)</a:t>
            </a:r>
          </a:p>
          <a:p>
            <a:pPr marL="720725"/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imatrikulace 7. a 9. října 2025</a:t>
            </a:r>
          </a:p>
          <a:p>
            <a:pPr marL="720725"/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harmonogram akademického roku 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https://www.prf.upol.cz/studenti/dulezite-terminy/</a:t>
            </a: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725"/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studijní plány na webu fakulty 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http://www.prf.upol.cz/studenti/studium/#c1555</a:t>
            </a: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725"/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studijní oddělení 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https://www.prf.upol.cz/katedry-a-zarizeni/dekanat/#c1498</a:t>
            </a: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725"/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formuláře 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https://www.prf.upol.cz/studenti/studium/#c5538</a:t>
            </a: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7825" indent="0">
              <a:buNone/>
            </a:pP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Dederon S L OT" pitchFamily="50" charset="0"/>
            </a:endParaRPr>
          </a:p>
          <a:p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Dederon S L O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4157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4) Řešení kolizí předmětů</a:t>
            </a:r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Předmět nelze zapsat, jestliže:</a:t>
            </a:r>
          </a:p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plná kapacita předmětu</a:t>
            </a:r>
          </a:p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předmět nemá rozvrh</a:t>
            </a:r>
          </a:p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dochází k časové kolizi zvolených rozvrhových akcí</a:t>
            </a:r>
          </a:p>
          <a:p>
            <a:pPr marL="0" indent="0">
              <a:buNone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Řešení:</a:t>
            </a:r>
          </a:p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kontaktujte garantující katedru (rozvrháře příslušné katedry), </a:t>
            </a:r>
            <a:r>
              <a:rPr lang="cs-CZ" sz="2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nikoliv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studijní oddělení; seznam rozvrhářů je na webových stránkách fakulty 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https://www.prf.upol.cz/studenti/studium/#c4083</a:t>
            </a: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268760"/>
            <a:ext cx="8229600" cy="49685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0241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5) Termíny zápisu</a:t>
            </a:r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525963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zápis předmětů do </a:t>
            </a:r>
            <a:r>
              <a:rPr lang="cs-CZ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STAGu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od 3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9. 202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9:00 hod.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(bakaláři) a 9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9. 202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9:00 hod.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(magistři) do 29. 9. 2025</a:t>
            </a:r>
          </a:p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1. října možnost úprav pouze prostřednictvím studijního oddělení, nejpozději do 24. října 2025</a:t>
            </a:r>
          </a:p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volitelné předměty (kategorie C) z jiných fakult: maximálně 4 kredity/rok, 6 kreditů/studium!</a:t>
            </a:r>
          </a:p>
          <a:p>
            <a:pPr marL="0" indent="0">
              <a:buNone/>
            </a:pP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268760"/>
            <a:ext cx="8229600" cy="49685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7632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cs-CZ" sz="3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6) Kontrola plnění kreditů na Portálu</a:t>
            </a:r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5257800"/>
          </a:xfrm>
        </p:spPr>
        <p:txBody>
          <a:bodyPr>
            <a:normAutofit lnSpcReduction="10000"/>
          </a:bodyPr>
          <a:lstStyle/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Portálová stránka Zápis na předměty (</a:t>
            </a:r>
            <a:r>
              <a:rPr lang="cs-CZ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Předzápis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je </a:t>
            </a:r>
            <a:r>
              <a:rPr lang="cs-CZ" sz="2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náhledem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studijního plánu daného studijního programu a slouží </a:t>
            </a:r>
            <a:r>
              <a:rPr lang="cs-CZ" sz="2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pouze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jako informativní vodítko k zapsání předmětů na určený semestr akademického roku</a:t>
            </a:r>
          </a:p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ke kontrole plnění studijních povinností používá </a:t>
            </a:r>
            <a:r>
              <a:rPr lang="cs-CZ" sz="2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výhradně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záložku Vizualizace studia na portále a v tištěné podobě Zápisový list A  </a:t>
            </a:r>
          </a:p>
          <a:p>
            <a:r>
              <a:rPr lang="cs-CZ" sz="2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Vizualizace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studia zobrazuje konkrétní studijní plán daného studenta včetně označení již splněných předmětů a výsledků jejich plnění. Nápověda je k dispozici – viz dále.</a:t>
            </a:r>
          </a:p>
          <a:p>
            <a:pPr marL="0" indent="0">
              <a:buNone/>
            </a:pP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268760"/>
            <a:ext cx="8229600" cy="49685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0903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cs-CZ" sz="3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6) Kontrola plnění kreditů na Portálu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268760"/>
            <a:ext cx="8229600" cy="49685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556792"/>
            <a:ext cx="8928100" cy="407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97608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cs-CZ" sz="3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6) Kontrola plnění kreditů na Portálu</a:t>
            </a:r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5257800"/>
          </a:xfrm>
        </p:spPr>
        <p:txBody>
          <a:bodyPr>
            <a:normAutofit/>
          </a:bodyPr>
          <a:lstStyle/>
          <a:p>
            <a:r>
              <a:rPr lang="cs-CZ" sz="2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Zápisový </a:t>
            </a:r>
            <a:r>
              <a:rPr lang="cs-CZ" sz="2800" u="sng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list_A</a:t>
            </a:r>
            <a:r>
              <a:rPr lang="cs-CZ" sz="2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tištěný dokument sloužící studentovi ke kontrole splněných předmětů při postupu do dalšího ročníku. </a:t>
            </a:r>
          </a:p>
          <a:p>
            <a:r>
              <a:rPr lang="cs-CZ" sz="2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Zbývající povinnosti 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tento link poskytuje studentovi přehled o některých  nesplněných povinnostech a času, který mu zbývá do úspěšného ukončení studia. </a:t>
            </a:r>
            <a:r>
              <a:rPr lang="cs-CZ" sz="2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Pozor: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neobsahuje všechny kontroly zbývajících povinností! Je třeba se řídit vizualizací a Zápisovým </a:t>
            </a:r>
            <a:r>
              <a:rPr lang="cs-CZ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listem_A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268760"/>
            <a:ext cx="8229600" cy="49685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0316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cs-CZ" sz="3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6) Kontrola plnění kreditů na Portálu</a:t>
            </a:r>
          </a:p>
        </p:txBody>
      </p:sp>
      <p:pic>
        <p:nvPicPr>
          <p:cNvPr id="13" name="Obrázek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0" y="1204698"/>
            <a:ext cx="8477034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ál 13"/>
          <p:cNvSpPr/>
          <p:nvPr/>
        </p:nvSpPr>
        <p:spPr>
          <a:xfrm>
            <a:off x="7884368" y="1132476"/>
            <a:ext cx="836612" cy="3803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5" name="Ovál 14"/>
          <p:cNvSpPr/>
          <p:nvPr/>
        </p:nvSpPr>
        <p:spPr>
          <a:xfrm>
            <a:off x="2771800" y="2204864"/>
            <a:ext cx="725487" cy="285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6" name="Ovál 15"/>
          <p:cNvSpPr/>
          <p:nvPr/>
        </p:nvSpPr>
        <p:spPr>
          <a:xfrm>
            <a:off x="352185" y="1991829"/>
            <a:ext cx="725487" cy="285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7" name="Ovál 16"/>
          <p:cNvSpPr/>
          <p:nvPr/>
        </p:nvSpPr>
        <p:spPr>
          <a:xfrm>
            <a:off x="341940" y="2439599"/>
            <a:ext cx="1011849" cy="285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8" name="Ovál 17"/>
          <p:cNvSpPr/>
          <p:nvPr/>
        </p:nvSpPr>
        <p:spPr>
          <a:xfrm>
            <a:off x="4067944" y="5949280"/>
            <a:ext cx="2603956" cy="285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13060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7) Uznání předmětů</a:t>
            </a:r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525963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žádost o uznání předmětů se podává elektronicky přes portál</a:t>
            </a:r>
          </a:p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podává se nejpozději do 24. října 2025</a:t>
            </a:r>
          </a:p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části Studentské žádosti – Žádost o uznání předmětů</a:t>
            </a:r>
          </a:p>
          <a:p>
            <a:pPr marL="0" indent="0">
              <a:buNone/>
            </a:pP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268760"/>
            <a:ext cx="8229600" cy="49685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2542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7) Uznání předmětů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196752"/>
            <a:ext cx="7025616" cy="5577207"/>
          </a:xfrm>
          <a:prstGeom prst="rect">
            <a:avLst/>
          </a:prstGeom>
        </p:spPr>
      </p:pic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268760"/>
            <a:ext cx="8229600" cy="49685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7501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získat další informace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296144"/>
            <a:ext cx="8229600" cy="429309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všechny informace o studijních záležitostech na webu fakulty 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prf.upol.cz</a:t>
            </a: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jednou 14 dní vychází Zpravodaj fakulty</a:t>
            </a:r>
          </a:p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https://www.prf.upol.cz/zpravodaj/</a:t>
            </a: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2650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Poplatky za studium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296144"/>
            <a:ext cx="8229600" cy="544522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Fakulty NEŘEŠÍ, zajišťuje oddělení pro studium na rektorátu UP</a:t>
            </a:r>
          </a:p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Více informací: </a:t>
            </a:r>
            <a:r>
              <a:rPr lang="cs-CZ" sz="2800" u="sng" dirty="0">
                <a:hlinkClick r:id="rId2"/>
              </a:rPr>
              <a:t>https://www.upol.cz/studenti/studium/poplatky/</a:t>
            </a: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Kontakt: 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https://www.upol.cz/fileadmin/userdata/UP/Studenti/Oddeleni_pro_studium_-_kopie2.pdf</a:t>
            </a: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Lucie Moučková </a:t>
            </a:r>
            <a:r>
              <a:rPr lang="cs-CZ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Gatěková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DiS., email: </a:t>
            </a:r>
            <a:r>
              <a:rPr lang="cs-CZ" sz="2800" u="sng" dirty="0">
                <a:hlinkClick r:id="rId4"/>
              </a:rPr>
              <a:t>lucie.mouckovagatekova@upol.cz</a:t>
            </a:r>
            <a:endParaRPr lang="cs-CZ" sz="2800" u="sng" dirty="0"/>
          </a:p>
          <a:p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41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Kreditový systém studia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296144"/>
            <a:ext cx="8229600" cy="556185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Předměty rozdělujeme na:</a:t>
            </a:r>
          </a:p>
          <a:p>
            <a:r>
              <a:rPr lang="cs-CZ" sz="2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povinné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(kategorie A) – absolvování nutnou podmínkou pro absolvování daného studijního programu, MUSÍ být zapsány</a:t>
            </a:r>
          </a:p>
          <a:p>
            <a:r>
              <a:rPr lang="cs-CZ" sz="2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povinně volitelné 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(kategorie B) – stanoven počet kreditů, které student musí získat za celé studium</a:t>
            </a:r>
          </a:p>
          <a:p>
            <a:r>
              <a:rPr lang="cs-CZ" sz="2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volitelné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(kategorie C) – ostatní předměty uvedené také v jiných studijních programech a v nabídce jiných fakult</a:t>
            </a:r>
          </a:p>
        </p:txBody>
      </p:sp>
    </p:spTree>
    <p:extLst>
      <p:ext uri="{BB962C8B-B14F-4D97-AF65-F5344CB8AC3E}">
        <p14:creationId xmlns:p14="http://schemas.microsoft.com/office/powerpoint/2010/main" val="19943594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30963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Úspěšné studium přeje</a:t>
            </a:r>
          </a:p>
        </p:txBody>
      </p:sp>
      <p:pic>
        <p:nvPicPr>
          <p:cNvPr id="3075" name="Picture 3" descr="C:\Users\ondrusam\Documents\_Ostatní\PrF_logotypy\PNG_web\UP_logo_PrF_horizont_c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424" y="3412530"/>
            <a:ext cx="6965153" cy="340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945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Kreditový systém studia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179512" y="1052736"/>
            <a:ext cx="8964488" cy="580526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Předmět je označen zkratkou katedry/zkratkou názvu předmětu, např. AFC/AGCC  znamená katedra anorganické chemie, předmět Cvičení z anorganické chemie.</a:t>
            </a:r>
          </a:p>
          <a:p>
            <a:pPr marL="0" indent="0">
              <a:buNone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Způsoby ukončení předmětů:</a:t>
            </a:r>
          </a:p>
          <a:p>
            <a:r>
              <a:rPr lang="cs-CZ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zápočet</a:t>
            </a:r>
          </a:p>
          <a:p>
            <a:r>
              <a:rPr lang="cs-CZ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kolokvium</a:t>
            </a:r>
          </a:p>
          <a:p>
            <a:r>
              <a:rPr lang="cs-CZ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Zk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zkouška</a:t>
            </a:r>
          </a:p>
          <a:p>
            <a:pPr marL="0" indent="0">
              <a:buNone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je povinen v průběhu celého studia získat minimální počet kreditů:</a:t>
            </a:r>
          </a:p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Bakalářské studium: 180 kreditů</a:t>
            </a:r>
          </a:p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Navazující magisterské studium: 120 kreditů</a:t>
            </a:r>
          </a:p>
        </p:txBody>
      </p:sp>
    </p:spTree>
    <p:extLst>
      <p:ext uri="{BB962C8B-B14F-4D97-AF65-F5344CB8AC3E}">
        <p14:creationId xmlns:p14="http://schemas.microsoft.com/office/powerpoint/2010/main" val="3599774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Kreditový systém studia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152128"/>
            <a:ext cx="8229600" cy="57058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postup do 2. ročníku minimálně 40 kreditů</a:t>
            </a:r>
          </a:p>
          <a:p>
            <a:r>
              <a:rPr lang="cs-CZ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prvním týdnu výuky informační schůzky s garanty programů</a:t>
            </a:r>
          </a:p>
          <a:p>
            <a:r>
              <a:rPr lang="cs-CZ" sz="27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Doporučujeme</a:t>
            </a:r>
            <a:r>
              <a:rPr lang="cs-CZ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navštívit webové stránky garantujících kateder</a:t>
            </a:r>
          </a:p>
        </p:txBody>
      </p:sp>
    </p:spTree>
    <p:extLst>
      <p:ext uri="{BB962C8B-B14F-4D97-AF65-F5344CB8AC3E}">
        <p14:creationId xmlns:p14="http://schemas.microsoft.com/office/powerpoint/2010/main" val="3035810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Univerzitní e-mailová adresa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268760"/>
            <a:ext cx="8229600" cy="49685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důležitá pro komunikaci, pravidelně jsou na ni rozesílány informace o studijních záležitostech, ale také upozornění z knihovny apod.</a:t>
            </a:r>
          </a:p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portálu si vložte vlastní </a:t>
            </a:r>
            <a:r>
              <a:rPr lang="cs-CZ" sz="2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číslo účtu 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důležité pro vyplácení stipendií</a:t>
            </a:r>
          </a:p>
        </p:txBody>
      </p:sp>
    </p:spTree>
    <p:extLst>
      <p:ext uri="{BB962C8B-B14F-4D97-AF65-F5344CB8AC3E}">
        <p14:creationId xmlns:p14="http://schemas.microsoft.com/office/powerpoint/2010/main" val="2569145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Rozřazovací test z angličtiny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251520" y="1152128"/>
            <a:ext cx="8784976" cy="4974035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Online Test pro všechny studenty 1. ročníků</a:t>
            </a:r>
          </a:p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na 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https://forms.office.com/r/eBUA4wt0aZ</a:t>
            </a: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přístupný POUZE v termínu 15. 8. – 22. 9. 2025</a:t>
            </a:r>
          </a:p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pokyny na 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https://kcj.upol.cz/english-online-test-cz</a:t>
            </a: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veškeré 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informace o výuce cizích jazyků na 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https://kcj.upol.cz/</a:t>
            </a: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152128"/>
            <a:ext cx="8229600" cy="57058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387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778098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Bezpečnostní předpisy v chemii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152128"/>
            <a:ext cx="8229600" cy="497403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Bakalářské programy: Aplikovaná chemie, </a:t>
            </a:r>
            <a:r>
              <a:rPr lang="cs-CZ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Bioanorganická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chemie, </a:t>
            </a:r>
            <a:r>
              <a:rPr lang="cs-CZ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Bioorganická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chemie a chemická biologie, Chemie, Chemie – analytik specialista, </a:t>
            </a:r>
            <a:r>
              <a:rPr lang="cs-CZ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Nanomateriálová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chemie, Biochemie</a:t>
            </a:r>
            <a:r>
              <a:rPr lang="cs-CZ" sz="2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Chemie 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vzdělávání, Průmyslové technologie a materiály</a:t>
            </a:r>
          </a:p>
          <a:p>
            <a:pPr marL="0" indent="0">
              <a:buNone/>
            </a:pPr>
            <a:r>
              <a:rPr lang="cs-CZ" sz="2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Školení bezpečnostní předpisy v chemii</a:t>
            </a:r>
          </a:p>
          <a:p>
            <a:pPr marL="0" indent="0">
              <a:buNone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vybíráte jeden ze dvou termínů:</a:t>
            </a:r>
          </a:p>
          <a:p>
            <a:pPr marL="0" indent="0">
              <a:buNone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Pondělí 15.9.2025 BZP+BZP0 v 8:30 v aule (č. 2001)</a:t>
            </a:r>
          </a:p>
          <a:p>
            <a:pPr marL="0" indent="0">
              <a:buNone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Pátek 19.9.2025 BZP+BZP0 v 8:30 v aule (č. 2001)</a:t>
            </a:r>
          </a:p>
          <a:p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152128"/>
            <a:ext cx="8229600" cy="57058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100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778098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Bezpečnostní předpisy v chemii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23528" y="1152128"/>
            <a:ext cx="8363272" cy="49740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Studenti sdružených studijních programů:</a:t>
            </a:r>
          </a:p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Biologie pro vzdělávání – Chemie pro vzdělávání</a:t>
            </a:r>
          </a:p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Chemie pro vzdělávání – Biologie pro vzdělávání</a:t>
            </a:r>
          </a:p>
          <a:p>
            <a:pPr marL="0" indent="0">
              <a:buNone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Musí mít bezpečnostní předpisy u obou programů!</a:t>
            </a:r>
          </a:p>
          <a:p>
            <a:pPr marL="0" indent="0">
              <a:buNone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chemii: KFC/BZP0</a:t>
            </a:r>
          </a:p>
          <a:p>
            <a:pPr marL="0" indent="0">
              <a:buNone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biologii: KBB/BZP</a:t>
            </a:r>
          </a:p>
          <a:p>
            <a:pPr marL="0" indent="0">
              <a:buNone/>
            </a:pP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152128"/>
            <a:ext cx="8229600" cy="57058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56736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1105</Words>
  <Application>Microsoft Office PowerPoint</Application>
  <PresentationFormat>Předvádění na obrazovce (4:3)</PresentationFormat>
  <Paragraphs>114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4" baseType="lpstr">
      <vt:lpstr>Arial</vt:lpstr>
      <vt:lpstr>Calibri</vt:lpstr>
      <vt:lpstr>Dederon S L OT</vt:lpstr>
      <vt:lpstr>Motiv systému Office</vt:lpstr>
      <vt:lpstr>Zápis ke studiu k dispozici na: https://www.prf.upol.cz/pl/zajemci-o-studium/prijati/  </vt:lpstr>
      <vt:lpstr>Základní informace</vt:lpstr>
      <vt:lpstr>Kreditový systém studia</vt:lpstr>
      <vt:lpstr>Kreditový systém studia</vt:lpstr>
      <vt:lpstr>Kreditový systém studia</vt:lpstr>
      <vt:lpstr>Univerzitní e-mailová adresa</vt:lpstr>
      <vt:lpstr>Rozřazovací test z angličtiny</vt:lpstr>
      <vt:lpstr>Bezpečnostní předpisy v chemii</vt:lpstr>
      <vt:lpstr>Bezpečnostní předpisy v chemii</vt:lpstr>
      <vt:lpstr>Zápis do studia</vt:lpstr>
      <vt:lpstr>ad 1) Portál ID</vt:lpstr>
      <vt:lpstr>ad 1) Portál ID</vt:lpstr>
      <vt:lpstr>ad 1) Portál ID</vt:lpstr>
      <vt:lpstr>ad 1) Portál ID</vt:lpstr>
      <vt:lpstr>Ad 2) Návod pro přihlášení do Portálu</vt:lpstr>
      <vt:lpstr>Ad 2) Návod pro přihlášení do Portálu</vt:lpstr>
      <vt:lpstr>ad 2) Návod pro přihlášení do Portálu</vt:lpstr>
      <vt:lpstr>ad 3) Zápis předmětů</vt:lpstr>
      <vt:lpstr>ad 3) Zápis předmětů</vt:lpstr>
      <vt:lpstr>ad 4) Řešení kolizí předmětů</vt:lpstr>
      <vt:lpstr>ad 5) Termíny zápisu</vt:lpstr>
      <vt:lpstr>Ad 6) Kontrola plnění kreditů na Portálu</vt:lpstr>
      <vt:lpstr>ad 6) Kontrola plnění kreditů na Portálu</vt:lpstr>
      <vt:lpstr>ad 6) Kontrola plnění kreditů na Portálu</vt:lpstr>
      <vt:lpstr>ad 6) Kontrola plnění kreditů na Portálu</vt:lpstr>
      <vt:lpstr>ad 7) Uznání předmětů</vt:lpstr>
      <vt:lpstr>ad 7) Uznání předmětů</vt:lpstr>
      <vt:lpstr>Jak získat další informace</vt:lpstr>
      <vt:lpstr>Poplatky za studium</vt:lpstr>
      <vt:lpstr>Úspěšné studium přeje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Mgr. Magdaléna Ondrušáková</dc:creator>
  <cp:lastModifiedBy>Mazal Jiri</cp:lastModifiedBy>
  <cp:revision>73</cp:revision>
  <cp:lastPrinted>2020-08-18T10:41:11Z</cp:lastPrinted>
  <dcterms:created xsi:type="dcterms:W3CDTF">2018-08-31T06:18:42Z</dcterms:created>
  <dcterms:modified xsi:type="dcterms:W3CDTF">2025-09-01T11:27:16Z</dcterms:modified>
</cp:coreProperties>
</file>