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2" r:id="rId4"/>
    <p:sldId id="264" r:id="rId5"/>
    <p:sldId id="259" r:id="rId6"/>
    <p:sldId id="260" r:id="rId7"/>
    <p:sldId id="261" r:id="rId8"/>
    <p:sldId id="279" r:id="rId9"/>
    <p:sldId id="286" r:id="rId10"/>
    <p:sldId id="287" r:id="rId11"/>
    <p:sldId id="289" r:id="rId12"/>
    <p:sldId id="290" r:id="rId13"/>
    <p:sldId id="291" r:id="rId14"/>
    <p:sldId id="265" r:id="rId15"/>
    <p:sldId id="266" r:id="rId16"/>
    <p:sldId id="272" r:id="rId17"/>
    <p:sldId id="273" r:id="rId18"/>
    <p:sldId id="267" r:id="rId19"/>
    <p:sldId id="268" r:id="rId20"/>
    <p:sldId id="269" r:id="rId21"/>
    <p:sldId id="270" r:id="rId22"/>
    <p:sldId id="275" r:id="rId23"/>
    <p:sldId id="277" r:id="rId24"/>
    <p:sldId id="288" r:id="rId25"/>
    <p:sldId id="276" r:id="rId26"/>
    <p:sldId id="274" r:id="rId27"/>
    <p:sldId id="278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15572F-1C70-4AD1-8EDA-35254DAA9CD9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51B581-092A-444F-B127-6924DF1E70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36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7BF47A-178B-4AC3-8022-22784B7AD0D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6AF8-7A50-429D-B295-D6207282E7AD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6E16-A101-4DEA-B6FD-41870CD50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025-D0B4-4BAD-B064-62921EC862FC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0F1-6485-4D4F-A5B6-36F6C83D6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11D-8086-4D20-88EC-39BEF5FA9171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C78B-FBF8-4173-93D9-565B4EBDEB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937F-1A1E-4790-9434-C184B3759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AD8-41A0-4881-84B7-E3A591FB3655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1E2B-0DEF-4AF5-8E89-F2F4C39A0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B9F1-5F89-4469-BEE9-5AF02C165643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D73-BEDD-4D15-B54C-690C5EB4D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5612-C4B1-42A1-B5B3-F69635F20892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DB8E-8340-4BFF-9CF5-925F45A9EC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593B-BA48-4417-B41B-29625FD289C6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F0B1-D87F-4A07-ACE2-EA6CB30B0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5BF3-967F-42AB-AD96-53538DCEE442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B888-E80A-4A29-BE13-FA4A810CF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4E0E-50FE-47E0-94E2-E0ED3B69D276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09F7-2AF6-42C3-A16C-E456C5072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E384-5082-458F-8415-3D7FB4AC61BC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EB8-DD1D-421D-888E-63914B5FB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1AF6-7265-4A1A-8C24-C505272529C7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F54E-66A2-4EE7-B1E9-639C9F734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9CF72-C800-472C-A547-EED023B8619F}" type="datetimeFigureOut">
              <a:rPr lang="cs-CZ"/>
              <a:pPr>
                <a:defRPr/>
              </a:pPr>
              <a:t>11.4.2011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FA357-72DA-4CC4-BAB5-D2B600880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acharid" TargetMode="External"/><Relationship Id="rId2" Type="http://schemas.openxmlformats.org/officeDocument/2006/relationships/hyperlink" Target="http://cs.wikipedia.org/wiki/Glukag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matostatin" TargetMode="External"/><Relationship Id="rId5" Type="http://schemas.openxmlformats.org/officeDocument/2006/relationships/hyperlink" Target="http://cs.wikipedia.org/wiki/Inzulin" TargetMode="External"/><Relationship Id="rId4" Type="http://schemas.openxmlformats.org/officeDocument/2006/relationships/hyperlink" Target="http://cs.wikipedia.org/wiki/Kre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5%A0t%C3%ADtn%C3%A1_%C5%BEl%C3%A1za" TargetMode="External"/><Relationship Id="rId13" Type="http://schemas.openxmlformats.org/officeDocument/2006/relationships/hyperlink" Target="http://cs.wikipedia.org/w/index.php?title=V%C3%A1zoaktivn%C3%AD_st%C5%99evn%C3%AD_peptid&amp;action=edit&amp;redlink=1" TargetMode="External"/><Relationship Id="rId18" Type="http://schemas.openxmlformats.org/officeDocument/2006/relationships/hyperlink" Target="http://cs.wikipedia.org/wiki/St%C5%99evo" TargetMode="External"/><Relationship Id="rId3" Type="http://schemas.openxmlformats.org/officeDocument/2006/relationships/hyperlink" Target="http://cs.wikipedia.org/wiki/Langerhansovy_ostr%C5%AFvky" TargetMode="External"/><Relationship Id="rId7" Type="http://schemas.openxmlformats.org/officeDocument/2006/relationships/hyperlink" Target="http://cs.wikipedia.org/w/index.php?title=R%C5%AFstov%C3%BD_hromon&amp;action=edit&amp;redlink=1" TargetMode="External"/><Relationship Id="rId12" Type="http://schemas.openxmlformats.org/officeDocument/2006/relationships/hyperlink" Target="http://cs.wikipedia.org/w/index.php?title=Motilin&amp;action=edit&amp;redlink=1" TargetMode="External"/><Relationship Id="rId17" Type="http://schemas.openxmlformats.org/officeDocument/2006/relationships/hyperlink" Target="http://cs.wikipedia.org/wiki/%C5%BDlu%C4%8Dn%C3%ADk" TargetMode="External"/><Relationship Id="rId2" Type="http://schemas.openxmlformats.org/officeDocument/2006/relationships/hyperlink" Target="http://cs.wikipedia.org/wiki/Hormon" TargetMode="External"/><Relationship Id="rId16" Type="http://schemas.openxmlformats.org/officeDocument/2006/relationships/hyperlink" Target="http://cs.wikipedia.org/wiki/%C5%BDaludek" TargetMode="External"/><Relationship Id="rId20" Type="http://schemas.openxmlformats.org/officeDocument/2006/relationships/hyperlink" Target="http://cs.wikipedia.org/wiki/Glukag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ypothalamus" TargetMode="External"/><Relationship Id="rId11" Type="http://schemas.openxmlformats.org/officeDocument/2006/relationships/hyperlink" Target="http://cs.wikipedia.org/wiki/Sekretin" TargetMode="External"/><Relationship Id="rId5" Type="http://schemas.openxmlformats.org/officeDocument/2006/relationships/hyperlink" Target="http://cs.wikipedia.org/wiki/Bu%C5%88ka" TargetMode="External"/><Relationship Id="rId15" Type="http://schemas.openxmlformats.org/officeDocument/2006/relationships/hyperlink" Target="http://cs.wikipedia.org/w/index.php?title=Enteroglucagon&amp;action=edit&amp;redlink=1" TargetMode="External"/><Relationship Id="rId10" Type="http://schemas.openxmlformats.org/officeDocument/2006/relationships/hyperlink" Target="http://cs.wikipedia.org/w/index.php?title=Cholecystokinin&amp;action=edit&amp;redlink=1" TargetMode="External"/><Relationship Id="rId19" Type="http://schemas.openxmlformats.org/officeDocument/2006/relationships/hyperlink" Target="http://cs.wikipedia.org/wiki/Inzul%C3%ADn" TargetMode="External"/><Relationship Id="rId4" Type="http://schemas.openxmlformats.org/officeDocument/2006/relationships/hyperlink" Target="http://cs.wikipedia.org/wiki/Slinivka_b%C5%99i%C5%A1n%C3%AD" TargetMode="External"/><Relationship Id="rId9" Type="http://schemas.openxmlformats.org/officeDocument/2006/relationships/hyperlink" Target="http://cs.wikipedia.org/w/index.php?title=Gastrin&amp;action=edit&amp;redlink=1" TargetMode="External"/><Relationship Id="rId14" Type="http://schemas.openxmlformats.org/officeDocument/2006/relationships/hyperlink" Target="http://cs.wikipedia.org/w/index.php?title=%C5%BDalude%C4%8Dn%C3%AD_inhibi%C4%8Dn%C3%AD_polypeptid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hl=cs&amp;langpair=en%7Ccs&amp;u=http://en.wikipedia.org/wiki/Growth_hormone&amp;rurl=translate.google.cz&amp;usg=ALkJrhjhvsW0EY1Yv8LVXn3z_oo1Bi8f7g" TargetMode="External"/><Relationship Id="rId3" Type="http://schemas.openxmlformats.org/officeDocument/2006/relationships/hyperlink" Target="http://cs.wikipedia.org/wiki/Pr%C5%AFjem" TargetMode="External"/><Relationship Id="rId7" Type="http://schemas.openxmlformats.org/officeDocument/2006/relationships/hyperlink" Target="http://translate.googleusercontent.com/translate_c?hl=cs&amp;langpair=en%7Ccs&amp;u=http://en.wikipedia.org/wiki/Somatostatin&amp;rurl=translate.google.cz&amp;usg=ALkJrhgJj86t1jSNELibRu25pvQZ9TnSJA" TargetMode="External"/><Relationship Id="rId2" Type="http://schemas.openxmlformats.org/officeDocument/2006/relationships/hyperlink" Target="http://cs.wikipedia.org/wiki/Akromegal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hl=cs&amp;langpair=en%7Ccs&amp;u=http://en.wikipedia.org/wiki/Peptide&amp;rurl=translate.google.cz&amp;usg=ALkJrhjiX2FuKC3EjHPU23xATIL7Z4r7dg" TargetMode="External"/><Relationship Id="rId5" Type="http://schemas.openxmlformats.org/officeDocument/2006/relationships/hyperlink" Target="http://translate.googleusercontent.com/translate_c?hl=cs&amp;langpair=en%7Ccs&amp;u=http://en.wikipedia.org/w/index.php%3Ftitle%3DNew_Medicon_Pharma%26action%3Dedit%26redlink%3D1&amp;rurl=translate.google.cz&amp;usg=ALkJrhjC75gkMRqQTy-93klkBdDBaDNL6g" TargetMode="External"/><Relationship Id="rId10" Type="http://schemas.openxmlformats.org/officeDocument/2006/relationships/hyperlink" Target="http://translate.googleusercontent.com/translate_c?hl=cs&amp;langpair=en%7Ccs&amp;u=http://en.wikipedia.org/wiki/Insulin&amp;rurl=translate.google.cz&amp;usg=ALkJrhjWFqpcAWyplEZesEG20_ikF6sFbA" TargetMode="External"/><Relationship Id="rId4" Type="http://schemas.openxmlformats.org/officeDocument/2006/relationships/hyperlink" Target="http://translate.googleusercontent.com/translate_c?hl=cs&amp;langpair=en%7Ccs&amp;u=http://en.wikipedia.org/wiki/Novartis&amp;rurl=translate.google.cz&amp;usg=ALkJrhhaWZ1WA9jyomC1MryCfQ5omjwvFQ" TargetMode="External"/><Relationship Id="rId9" Type="http://schemas.openxmlformats.org/officeDocument/2006/relationships/hyperlink" Target="http://translate.googleusercontent.com/translate_c?hl=cs&amp;langpair=en%7Ccs&amp;u=http://en.wikipedia.org/wiki/Glucagon&amp;rurl=translate.google.cz&amp;usg=ALkJrhjp5MjrxDqlIfKNqviUAvZVGA7nK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bcs.wiley.com/legacy/college/voet/0471214957/animated_figures/ch21/f21-7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lypepti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Glykemie" TargetMode="External"/><Relationship Id="rId5" Type="http://schemas.openxmlformats.org/officeDocument/2006/relationships/hyperlink" Target="http://cs.wikipedia.org/wiki/Inzul%C3%ADn" TargetMode="External"/><Relationship Id="rId4" Type="http://schemas.openxmlformats.org/officeDocument/2006/relationships/hyperlink" Target="http://cs.wikipedia.org/wiki/Horm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angerhansovy_ostr%C5%AFvky" TargetMode="External"/><Relationship Id="rId7" Type="http://schemas.openxmlformats.org/officeDocument/2006/relationships/hyperlink" Target="http://cs.wikipedia.org/wiki/Histid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minokyseliny" TargetMode="External"/><Relationship Id="rId5" Type="http://schemas.openxmlformats.org/officeDocument/2006/relationships/hyperlink" Target="http://cs.wikipedia.org/wiki/Hypothalamus" TargetMode="External"/><Relationship Id="rId4" Type="http://schemas.openxmlformats.org/officeDocument/2006/relationships/hyperlink" Target="http://cs.wikipedia.org/wiki/Slinivka_b%C5%99i%C5%A1n%C3%A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dium-glucose_transport_protei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ydrol%C3%BDza" TargetMode="External"/><Relationship Id="rId13" Type="http://schemas.openxmlformats.org/officeDocument/2006/relationships/hyperlink" Target="http://cs.wikipedia.org/wiki/Glycerol" TargetMode="External"/><Relationship Id="rId18" Type="http://schemas.openxmlformats.org/officeDocument/2006/relationships/hyperlink" Target="http://cs.wikipedia.org/wiki/Dvan%C3%A1ctn%C3%ADk" TargetMode="External"/><Relationship Id="rId3" Type="http://schemas.openxmlformats.org/officeDocument/2006/relationships/hyperlink" Target="http://cs.wikipedia.org/wiki/Exokrinn%C3%AD_%C5%BEl%C3%A1za" TargetMode="External"/><Relationship Id="rId21" Type="http://schemas.openxmlformats.org/officeDocument/2006/relationships/hyperlink" Target="http://cs.wikipedia.org/wiki/Tr%C3%A1ven%C3%AD" TargetMode="External"/><Relationship Id="rId7" Type="http://schemas.openxmlformats.org/officeDocument/2006/relationships/hyperlink" Target="http://cs.wikipedia.org/wiki/Trypsin" TargetMode="External"/><Relationship Id="rId12" Type="http://schemas.openxmlformats.org/officeDocument/2006/relationships/hyperlink" Target="http://cs.wikipedia.org/wiki/Tuky" TargetMode="External"/><Relationship Id="rId17" Type="http://schemas.openxmlformats.org/officeDocument/2006/relationships/hyperlink" Target="http://cs.wikipedia.org/wiki/Gluk%C3%B3za" TargetMode="External"/><Relationship Id="rId2" Type="http://schemas.openxmlformats.org/officeDocument/2006/relationships/hyperlink" Target="http://cs.wikipedia.org/w/index.php?title=Podvojn%C3%A1_%C5%BEl%C3%A1za&amp;action=edit&amp;redlink=1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cs.wikipedia.org/wiki/%C5%BDalud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Langerhansovy_ostr%C5%AFvky" TargetMode="External"/><Relationship Id="rId11" Type="http://schemas.openxmlformats.org/officeDocument/2006/relationships/hyperlink" Target="http://cs.wikipedia.org/wiki/Lip%C3%A1za" TargetMode="External"/><Relationship Id="rId5" Type="http://schemas.openxmlformats.org/officeDocument/2006/relationships/hyperlink" Target="http://cs.wikipedia.org/wiki/Endokrinn%C3%AD_%C5%BEl%C3%A1za" TargetMode="External"/><Relationship Id="rId15" Type="http://schemas.openxmlformats.org/officeDocument/2006/relationships/hyperlink" Target="http://cs.wikipedia.org/wiki/Amyl%C3%A1za" TargetMode="External"/><Relationship Id="rId10" Type="http://schemas.openxmlformats.org/officeDocument/2006/relationships/hyperlink" Target="http://cs.wikipedia.org/wiki/Aminokyseliny" TargetMode="External"/><Relationship Id="rId19" Type="http://schemas.openxmlformats.org/officeDocument/2006/relationships/hyperlink" Target="http://cs.wikipedia.org/wiki/Tr%C3%A1venina" TargetMode="External"/><Relationship Id="rId4" Type="http://schemas.openxmlformats.org/officeDocument/2006/relationships/hyperlink" Target="http://cs.wikipedia.org/wiki/Enzym" TargetMode="External"/><Relationship Id="rId9" Type="http://schemas.openxmlformats.org/officeDocument/2006/relationships/hyperlink" Target="http://cs.wikipedia.org/wiki/B%C3%ADlkoviny" TargetMode="External"/><Relationship Id="rId14" Type="http://schemas.openxmlformats.org/officeDocument/2006/relationships/hyperlink" Target="http://cs.wikipedia.org/wiki/Mastn%C3%A9_kyseli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Sacharidový metabolismus </a:t>
            </a:r>
          </a:p>
        </p:txBody>
      </p:sp>
      <p:pic>
        <p:nvPicPr>
          <p:cNvPr id="15362" name="Picture 4" descr="figure 21-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00263" y="1600200"/>
            <a:ext cx="494347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Slinivka- pankreas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Comic Sans MS" pitchFamily="66" charset="0"/>
              </a:rPr>
              <a:t>Vnitřní sekrece</a:t>
            </a:r>
          </a:p>
          <a:p>
            <a:r>
              <a:rPr lang="cs-CZ" sz="2000" dirty="0" smtClean="0">
                <a:latin typeface="Comic Sans MS" pitchFamily="66" charset="0"/>
              </a:rPr>
              <a:t>Langerhansovy ostrůvky obsahují několik typů buněk:</a:t>
            </a:r>
          </a:p>
          <a:p>
            <a:r>
              <a:rPr lang="cs-CZ" sz="2000" dirty="0" smtClean="0">
                <a:latin typeface="Comic Sans MS" pitchFamily="66" charset="0"/>
              </a:rPr>
              <a:t>alfa-buňky - tvoří </a:t>
            </a:r>
            <a:r>
              <a:rPr lang="cs-CZ" sz="2000" dirty="0" err="1" smtClean="0">
                <a:latin typeface="Comic Sans MS" pitchFamily="66" charset="0"/>
                <a:hlinkClick r:id="rId2"/>
              </a:rPr>
              <a:t>glukagon</a:t>
            </a:r>
            <a:r>
              <a:rPr lang="cs-CZ" sz="2000" dirty="0" smtClean="0">
                <a:latin typeface="Comic Sans MS" pitchFamily="66" charset="0"/>
              </a:rPr>
              <a:t>, látku zvyšující hladinu </a:t>
            </a:r>
            <a:r>
              <a:rPr lang="cs-CZ" sz="2000" dirty="0" smtClean="0">
                <a:latin typeface="Comic Sans MS" pitchFamily="66" charset="0"/>
                <a:hlinkClick r:id="rId3" tooltip="Sacharid"/>
              </a:rPr>
              <a:t>cukru</a:t>
            </a:r>
            <a:r>
              <a:rPr lang="cs-CZ" sz="2000" dirty="0" smtClean="0">
                <a:latin typeface="Comic Sans MS" pitchFamily="66" charset="0"/>
              </a:rPr>
              <a:t> v </a:t>
            </a:r>
            <a:r>
              <a:rPr lang="cs-CZ" sz="2000" dirty="0" smtClean="0">
                <a:latin typeface="Comic Sans MS" pitchFamily="66" charset="0"/>
                <a:hlinkClick r:id="rId4" tooltip="Krev"/>
              </a:rPr>
              <a:t>krvi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beta-buňky - tvoří </a:t>
            </a:r>
            <a:r>
              <a:rPr lang="cs-CZ" sz="2000" dirty="0" smtClean="0">
                <a:latin typeface="Comic Sans MS" pitchFamily="66" charset="0"/>
                <a:hlinkClick r:id="rId5"/>
              </a:rPr>
              <a:t>inzulin</a:t>
            </a:r>
            <a:r>
              <a:rPr lang="cs-CZ" sz="2000" dirty="0" smtClean="0">
                <a:latin typeface="Comic Sans MS" pitchFamily="66" charset="0"/>
              </a:rPr>
              <a:t>, látku snižující hladinu </a:t>
            </a:r>
            <a:r>
              <a:rPr lang="cs-CZ" sz="2000" dirty="0" smtClean="0">
                <a:latin typeface="Comic Sans MS" pitchFamily="66" charset="0"/>
                <a:hlinkClick r:id="rId3" tooltip="Sacharid"/>
              </a:rPr>
              <a:t>cukru</a:t>
            </a:r>
            <a:r>
              <a:rPr lang="cs-CZ" sz="2000" dirty="0" smtClean="0">
                <a:latin typeface="Comic Sans MS" pitchFamily="66" charset="0"/>
              </a:rPr>
              <a:t> v </a:t>
            </a:r>
            <a:r>
              <a:rPr lang="cs-CZ" sz="2000" dirty="0" smtClean="0">
                <a:latin typeface="Comic Sans MS" pitchFamily="66" charset="0"/>
                <a:hlinkClick r:id="rId4" tooltip="Krev"/>
              </a:rPr>
              <a:t>krvi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gama a delta-buňky - tvoří </a:t>
            </a:r>
            <a:r>
              <a:rPr lang="cs-CZ" sz="2000" dirty="0" err="1" smtClean="0">
                <a:latin typeface="Comic Sans MS" pitchFamily="66" charset="0"/>
                <a:hlinkClick r:id="rId6"/>
              </a:rPr>
              <a:t>somatostatin</a:t>
            </a:r>
            <a:r>
              <a:rPr lang="cs-CZ" sz="2000" dirty="0" smtClean="0">
                <a:latin typeface="Comic Sans MS" pitchFamily="66" charset="0"/>
              </a:rPr>
              <a:t>, ten ovlivňuje vylučování hormonů inzulinu a </a:t>
            </a:r>
            <a:r>
              <a:rPr lang="cs-CZ" sz="2000" dirty="0" err="1" smtClean="0">
                <a:latin typeface="Comic Sans MS" pitchFamily="66" charset="0"/>
              </a:rPr>
              <a:t>glukagonu</a:t>
            </a:r>
            <a:endParaRPr lang="cs-CZ" sz="2000" dirty="0" smtClean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>
                <a:latin typeface="Comic Sans MS" pitchFamily="66" charset="0"/>
              </a:rPr>
              <a:t>Somatostatin</a:t>
            </a:r>
            <a:r>
              <a:rPr lang="cs-CZ" sz="2800" dirty="0" smtClean="0">
                <a:latin typeface="Comic Sans MS" pitchFamily="66" charset="0"/>
              </a:rPr>
              <a:t>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r>
              <a:rPr lang="cs-CZ" sz="2200" b="1" dirty="0" err="1">
                <a:latin typeface="Comic Sans MS" pitchFamily="66" charset="0"/>
              </a:rPr>
              <a:t>Somatostatin</a:t>
            </a:r>
            <a:r>
              <a:rPr lang="cs-CZ" sz="2200" dirty="0">
                <a:latin typeface="Comic Sans MS" pitchFamily="66" charset="0"/>
              </a:rPr>
              <a:t> je </a:t>
            </a:r>
            <a:r>
              <a:rPr lang="cs-CZ" sz="2200" dirty="0">
                <a:latin typeface="Comic Sans MS" pitchFamily="66" charset="0"/>
                <a:hlinkClick r:id="rId2"/>
              </a:rPr>
              <a:t>hormon</a:t>
            </a:r>
            <a:r>
              <a:rPr lang="cs-CZ" sz="2200" dirty="0">
                <a:latin typeface="Comic Sans MS" pitchFamily="66" charset="0"/>
              </a:rPr>
              <a:t> produkovaný D-buňkami </a:t>
            </a:r>
            <a:r>
              <a:rPr lang="cs-CZ" sz="2200" dirty="0">
                <a:latin typeface="Comic Sans MS" pitchFamily="66" charset="0"/>
                <a:hlinkClick r:id="rId3" tooltip="Langerhansovy ostrůvky"/>
              </a:rPr>
              <a:t>Langerhansových ostrůvků</a:t>
            </a:r>
            <a:r>
              <a:rPr lang="cs-CZ" sz="2200" dirty="0">
                <a:latin typeface="Comic Sans MS" pitchFamily="66" charset="0"/>
              </a:rPr>
              <a:t> </a:t>
            </a:r>
            <a:r>
              <a:rPr lang="cs-CZ" sz="2200" dirty="0">
                <a:latin typeface="Comic Sans MS" pitchFamily="66" charset="0"/>
                <a:hlinkClick r:id="rId4" tooltip="Slinivka břišní"/>
              </a:rPr>
              <a:t>slinivky břišní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>
                <a:latin typeface="Comic Sans MS" pitchFamily="66" charset="0"/>
                <a:hlinkClick r:id="rId5" tooltip="Buňka"/>
              </a:rPr>
              <a:t>buňkami</a:t>
            </a:r>
            <a:r>
              <a:rPr lang="cs-CZ" sz="2200" dirty="0">
                <a:latin typeface="Comic Sans MS" pitchFamily="66" charset="0"/>
              </a:rPr>
              <a:t> </a:t>
            </a:r>
            <a:r>
              <a:rPr lang="cs-CZ" sz="2200" dirty="0">
                <a:latin typeface="Comic Sans MS" pitchFamily="66" charset="0"/>
                <a:hlinkClick r:id="rId6" tooltip="Hypothalamus"/>
              </a:rPr>
              <a:t>hypotalamu</a:t>
            </a:r>
            <a:r>
              <a:rPr lang="cs-CZ" sz="2200" dirty="0">
                <a:latin typeface="Comic Sans MS" pitchFamily="66" charset="0"/>
              </a:rPr>
              <a:t> a dalšími tkáněmi. Tento hormon tlumí uvolňování </a:t>
            </a:r>
            <a:r>
              <a:rPr lang="cs-CZ" sz="2200" dirty="0">
                <a:latin typeface="Comic Sans MS" pitchFamily="66" charset="0"/>
                <a:hlinkClick r:id="rId7" tooltip="Růstový hromon (stránka neexistuje)"/>
              </a:rPr>
              <a:t>růstového hormonu</a:t>
            </a:r>
            <a:r>
              <a:rPr lang="cs-CZ" sz="2200" dirty="0">
                <a:latin typeface="Comic Sans MS" pitchFamily="66" charset="0"/>
              </a:rPr>
              <a:t> - </a:t>
            </a:r>
            <a:r>
              <a:rPr lang="cs-CZ" sz="2200" dirty="0" err="1">
                <a:latin typeface="Comic Sans MS" pitchFamily="66" charset="0"/>
              </a:rPr>
              <a:t>growth</a:t>
            </a:r>
            <a:r>
              <a:rPr lang="cs-CZ" sz="2200" dirty="0">
                <a:latin typeface="Comic Sans MS" pitchFamily="66" charset="0"/>
              </a:rPr>
              <a:t> hormone (GH), dále tlumí uvolňování hormonu </a:t>
            </a:r>
            <a:r>
              <a:rPr lang="cs-CZ" sz="2200" dirty="0">
                <a:latin typeface="Comic Sans MS" pitchFamily="66" charset="0"/>
                <a:hlinkClick r:id="rId8" tooltip="Štítná žláza"/>
              </a:rPr>
              <a:t>štítné žlázy</a:t>
            </a:r>
            <a:r>
              <a:rPr lang="cs-CZ" sz="2200" dirty="0">
                <a:latin typeface="Comic Sans MS" pitchFamily="66" charset="0"/>
              </a:rPr>
              <a:t> - </a:t>
            </a:r>
            <a:r>
              <a:rPr lang="cs-CZ" sz="2200" dirty="0" err="1">
                <a:latin typeface="Comic Sans MS" pitchFamily="66" charset="0"/>
              </a:rPr>
              <a:t>thyroid</a:t>
            </a:r>
            <a:r>
              <a:rPr lang="cs-CZ" sz="2200" dirty="0">
                <a:latin typeface="Comic Sans MS" pitchFamily="66" charset="0"/>
              </a:rPr>
              <a:t> </a:t>
            </a:r>
            <a:r>
              <a:rPr lang="cs-CZ" sz="2200" dirty="0" err="1">
                <a:latin typeface="Comic Sans MS" pitchFamily="66" charset="0"/>
              </a:rPr>
              <a:t>stimulating</a:t>
            </a:r>
            <a:r>
              <a:rPr lang="cs-CZ" sz="2200" dirty="0">
                <a:latin typeface="Comic Sans MS" pitchFamily="66" charset="0"/>
              </a:rPr>
              <a:t> hormone (TSH), inhibuje uvolňování žaludečních a střevních hormonů jako </a:t>
            </a:r>
            <a:r>
              <a:rPr lang="cs-CZ" sz="2200" dirty="0" smtClean="0">
                <a:latin typeface="Comic Sans MS" pitchFamily="66" charset="0"/>
              </a:rPr>
              <a:t>jsou</a:t>
            </a:r>
            <a:r>
              <a:rPr lang="cs-CZ" sz="2200" dirty="0">
                <a:latin typeface="Comic Sans MS" pitchFamily="66" charset="0"/>
              </a:rPr>
              <a:t> </a:t>
            </a:r>
            <a:r>
              <a:rPr lang="cs-CZ" sz="2200" dirty="0">
                <a:latin typeface="Comic Sans MS" pitchFamily="66" charset="0"/>
                <a:hlinkClick r:id="rId9" tooltip="Gastrin (stránka neexistuje)"/>
              </a:rPr>
              <a:t>gastrin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 err="1">
                <a:latin typeface="Comic Sans MS" pitchFamily="66" charset="0"/>
                <a:hlinkClick r:id="rId10" tooltip="Cholecystokinin (stránka neexistuje)"/>
              </a:rPr>
              <a:t>cholecystokinin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>
                <a:latin typeface="Comic Sans MS" pitchFamily="66" charset="0"/>
                <a:hlinkClick r:id="rId11"/>
              </a:rPr>
              <a:t>sekretin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 err="1">
                <a:latin typeface="Comic Sans MS" pitchFamily="66" charset="0"/>
                <a:hlinkClick r:id="rId12" tooltip="Motilin (stránka neexistuje)"/>
              </a:rPr>
              <a:t>motilin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 err="1">
                <a:latin typeface="Comic Sans MS" pitchFamily="66" charset="0"/>
                <a:hlinkClick r:id="rId13" tooltip="Vázoaktivní střevní peptid (stránka neexistuje)"/>
              </a:rPr>
              <a:t>vázoaktivní</a:t>
            </a:r>
            <a:r>
              <a:rPr lang="cs-CZ" sz="2200" dirty="0">
                <a:latin typeface="Comic Sans MS" pitchFamily="66" charset="0"/>
                <a:hlinkClick r:id="rId13" tooltip="Vázoaktivní střevní peptid (stránka neexistuje)"/>
              </a:rPr>
              <a:t> střevní peptid</a:t>
            </a:r>
            <a:r>
              <a:rPr lang="cs-CZ" sz="2200" dirty="0">
                <a:latin typeface="Comic Sans MS" pitchFamily="66" charset="0"/>
              </a:rPr>
              <a:t> - </a:t>
            </a:r>
            <a:r>
              <a:rPr lang="cs-CZ" sz="2200" dirty="0" err="1">
                <a:latin typeface="Comic Sans MS" pitchFamily="66" charset="0"/>
              </a:rPr>
              <a:t>vasoactive</a:t>
            </a:r>
            <a:r>
              <a:rPr lang="cs-CZ" sz="2200" dirty="0">
                <a:latin typeface="Comic Sans MS" pitchFamily="66" charset="0"/>
              </a:rPr>
              <a:t> </a:t>
            </a:r>
            <a:r>
              <a:rPr lang="cs-CZ" sz="2200" dirty="0" err="1">
                <a:latin typeface="Comic Sans MS" pitchFamily="66" charset="0"/>
              </a:rPr>
              <a:t>intestinal</a:t>
            </a:r>
            <a:r>
              <a:rPr lang="cs-CZ" sz="2200" dirty="0">
                <a:latin typeface="Comic Sans MS" pitchFamily="66" charset="0"/>
              </a:rPr>
              <a:t> peptide (VIP), </a:t>
            </a:r>
            <a:r>
              <a:rPr lang="cs-CZ" sz="2200" dirty="0">
                <a:latin typeface="Comic Sans MS" pitchFamily="66" charset="0"/>
                <a:hlinkClick r:id="rId14" tooltip="Žaludeční inhibiční polypeptid (stránka neexistuje)"/>
              </a:rPr>
              <a:t>žaludeční inhibiční polypeptid</a:t>
            </a:r>
            <a:r>
              <a:rPr lang="cs-CZ" sz="2200" dirty="0">
                <a:latin typeface="Comic Sans MS" pitchFamily="66" charset="0"/>
              </a:rPr>
              <a:t> - </a:t>
            </a:r>
            <a:r>
              <a:rPr lang="cs-CZ" sz="2200" dirty="0" err="1">
                <a:latin typeface="Comic Sans MS" pitchFamily="66" charset="0"/>
              </a:rPr>
              <a:t>gastric</a:t>
            </a:r>
            <a:r>
              <a:rPr lang="cs-CZ" sz="2200" dirty="0">
                <a:latin typeface="Comic Sans MS" pitchFamily="66" charset="0"/>
              </a:rPr>
              <a:t> inhibitory polypeptide (GIP), </a:t>
            </a:r>
            <a:r>
              <a:rPr lang="cs-CZ" sz="2200" dirty="0" err="1">
                <a:latin typeface="Comic Sans MS" pitchFamily="66" charset="0"/>
                <a:hlinkClick r:id="rId15" tooltip="Enteroglucagon (stránka neexistuje)"/>
              </a:rPr>
              <a:t>enteroglucagon</a:t>
            </a:r>
            <a:r>
              <a:rPr lang="cs-CZ" sz="2200" dirty="0">
                <a:latin typeface="Comic Sans MS" pitchFamily="66" charset="0"/>
              </a:rPr>
              <a:t>(GIP). </a:t>
            </a:r>
            <a:endParaRPr lang="cs-CZ" sz="2200" dirty="0" smtClean="0">
              <a:latin typeface="Comic Sans MS" pitchFamily="66" charset="0"/>
            </a:endParaRPr>
          </a:p>
          <a:p>
            <a:r>
              <a:rPr lang="cs-CZ" sz="2200" dirty="0" err="1" smtClean="0">
                <a:latin typeface="Comic Sans MS" pitchFamily="66" charset="0"/>
              </a:rPr>
              <a:t>Somatostatin</a:t>
            </a:r>
            <a:r>
              <a:rPr lang="cs-CZ" sz="2200" dirty="0" smtClean="0">
                <a:latin typeface="Comic Sans MS" pitchFamily="66" charset="0"/>
              </a:rPr>
              <a:t> </a:t>
            </a:r>
            <a:r>
              <a:rPr lang="cs-CZ" sz="2200" dirty="0">
                <a:latin typeface="Comic Sans MS" pitchFamily="66" charset="0"/>
              </a:rPr>
              <a:t>také prodlužuje </a:t>
            </a:r>
            <a:r>
              <a:rPr lang="cs-CZ" sz="2200" dirty="0">
                <a:latin typeface="Comic Sans MS" pitchFamily="66" charset="0"/>
                <a:hlinkClick r:id="rId16" tooltip="Žaludek"/>
              </a:rPr>
              <a:t>žaludeční</a:t>
            </a:r>
            <a:r>
              <a:rPr lang="cs-CZ" sz="2200" dirty="0">
                <a:latin typeface="Comic Sans MS" pitchFamily="66" charset="0"/>
              </a:rPr>
              <a:t> vyměšování, stahování </a:t>
            </a:r>
            <a:r>
              <a:rPr lang="cs-CZ" sz="2200" dirty="0">
                <a:latin typeface="Comic Sans MS" pitchFamily="66" charset="0"/>
                <a:hlinkClick r:id="rId17" tooltip="Žlučník"/>
              </a:rPr>
              <a:t>žlučníku</a:t>
            </a:r>
            <a:r>
              <a:rPr lang="cs-CZ" sz="2200" dirty="0">
                <a:latin typeface="Comic Sans MS" pitchFamily="66" charset="0"/>
              </a:rPr>
              <a:t>, </a:t>
            </a:r>
            <a:r>
              <a:rPr lang="cs-CZ" sz="2200" dirty="0">
                <a:latin typeface="Comic Sans MS" pitchFamily="66" charset="0"/>
                <a:hlinkClick r:id="rId18" tooltip="Střevo"/>
              </a:rPr>
              <a:t>střevní</a:t>
            </a:r>
            <a:r>
              <a:rPr lang="cs-CZ" sz="2200" dirty="0">
                <a:latin typeface="Comic Sans MS" pitchFamily="66" charset="0"/>
              </a:rPr>
              <a:t> pohyblivost, </a:t>
            </a:r>
            <a:r>
              <a:rPr lang="cs-CZ" sz="2200" dirty="0">
                <a:solidFill>
                  <a:srgbClr val="FF0000"/>
                </a:solidFill>
                <a:latin typeface="Comic Sans MS" pitchFamily="66" charset="0"/>
              </a:rPr>
              <a:t>inhibuje vyměšování endokrinních hormonů pankreatu tj. </a:t>
            </a:r>
            <a:r>
              <a:rPr lang="cs-CZ" sz="2200" dirty="0">
                <a:solidFill>
                  <a:srgbClr val="FF0000"/>
                </a:solidFill>
                <a:latin typeface="Comic Sans MS" pitchFamily="66" charset="0"/>
                <a:hlinkClick r:id="rId19" tooltip="Inzulín"/>
              </a:rPr>
              <a:t>inzulínu</a:t>
            </a:r>
            <a:r>
              <a:rPr lang="cs-CZ" sz="2200" dirty="0">
                <a:solidFill>
                  <a:srgbClr val="FF0000"/>
                </a:solidFill>
                <a:latin typeface="Comic Sans MS" pitchFamily="66" charset="0"/>
              </a:rPr>
              <a:t> a </a:t>
            </a:r>
            <a:r>
              <a:rPr lang="cs-CZ" sz="2200" dirty="0" err="1">
                <a:solidFill>
                  <a:srgbClr val="FF0000"/>
                </a:solidFill>
                <a:latin typeface="Comic Sans MS" pitchFamily="66" charset="0"/>
                <a:hlinkClick r:id="rId20" tooltip="Glukagon"/>
              </a:rPr>
              <a:t>glukagonu</a:t>
            </a:r>
            <a:r>
              <a:rPr lang="cs-CZ" sz="2200" dirty="0">
                <a:solidFill>
                  <a:srgbClr val="FF0000"/>
                </a:solidFill>
                <a:latin typeface="Comic Sans MS" pitchFamily="66" charset="0"/>
              </a:rPr>
              <a:t> a exokrinních hormonů pankreatu.</a:t>
            </a:r>
            <a:endParaRPr lang="cs-CZ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9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/>
          <a:lstStyle/>
          <a:p>
            <a:r>
              <a:rPr lang="cs-CZ" sz="2800" dirty="0" smtClean="0">
                <a:latin typeface="Comic Sans MS" pitchFamily="66" charset="0"/>
              </a:rPr>
              <a:t>Struktura </a:t>
            </a:r>
            <a:r>
              <a:rPr lang="cs-CZ" sz="2800" dirty="0" err="1" smtClean="0">
                <a:latin typeface="Comic Sans MS" pitchFamily="66" charset="0"/>
              </a:rPr>
              <a:t>somatostatinu</a:t>
            </a:r>
            <a:r>
              <a:rPr lang="cs-CZ" sz="2800" dirty="0" smtClean="0">
                <a:latin typeface="Comic Sans MS" pitchFamily="66" charset="0"/>
              </a:rPr>
              <a:t>.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en-US" sz="2000" dirty="0" err="1" smtClean="0">
                <a:latin typeface="Comic Sans MS" pitchFamily="66" charset="0"/>
              </a:rPr>
              <a:t>Somatostatin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má dvě aktivní formy tvořené dvěma alternativními štěpeními jednoduchého </a:t>
            </a:r>
            <a:r>
              <a:rPr lang="cs-CZ" sz="2000" dirty="0" err="1" smtClean="0">
                <a:latin typeface="Comic Sans MS" pitchFamily="66" charset="0"/>
              </a:rPr>
              <a:t>preproteinu</a:t>
            </a:r>
            <a:r>
              <a:rPr lang="cs-CZ" sz="2000" dirty="0" smtClean="0">
                <a:latin typeface="Comic Sans MS" pitchFamily="66" charset="0"/>
              </a:rPr>
              <a:t>. Jeden má 14 aminokyselin a druhý 28. 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9" y="2132856"/>
            <a:ext cx="6477944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3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>
                <a:latin typeface="Comic Sans MS" pitchFamily="66" charset="0"/>
              </a:rPr>
              <a:t>Oktreotid</a:t>
            </a:r>
            <a:r>
              <a:rPr lang="cs-CZ" sz="2800" dirty="0" smtClean="0">
                <a:latin typeface="Comic Sans MS" pitchFamily="66" charset="0"/>
              </a:rPr>
              <a:t>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omic Sans MS" pitchFamily="66" charset="0"/>
              </a:rPr>
              <a:t>Synteticky vyrobený </a:t>
            </a:r>
            <a:r>
              <a:rPr lang="cs-CZ" sz="2400" dirty="0" err="1">
                <a:latin typeface="Comic Sans MS" pitchFamily="66" charset="0"/>
              </a:rPr>
              <a:t>somatostatin</a:t>
            </a:r>
            <a:r>
              <a:rPr lang="cs-CZ" sz="2400" dirty="0">
                <a:latin typeface="Comic Sans MS" pitchFamily="66" charset="0"/>
              </a:rPr>
              <a:t> se nazývá </a:t>
            </a:r>
            <a:r>
              <a:rPr lang="cs-CZ" sz="2400" b="1" dirty="0" err="1" smtClean="0">
                <a:latin typeface="Comic Sans MS" pitchFamily="66" charset="0"/>
              </a:rPr>
              <a:t>oktreotid</a:t>
            </a:r>
            <a:r>
              <a:rPr lang="cs-CZ" sz="2400" b="1" dirty="0" smtClean="0">
                <a:latin typeface="Comic Sans MS" pitchFamily="66" charset="0"/>
              </a:rPr>
              <a:t>. M</a:t>
            </a:r>
            <a:r>
              <a:rPr lang="cs-CZ" sz="2400" dirty="0" smtClean="0">
                <a:latin typeface="Comic Sans MS" pitchFamily="66" charset="0"/>
              </a:rPr>
              <a:t>á </a:t>
            </a:r>
            <a:r>
              <a:rPr lang="cs-CZ" sz="2400" dirty="0">
                <a:latin typeface="Comic Sans MS" pitchFamily="66" charset="0"/>
              </a:rPr>
              <a:t>větší inhibiční účinky než </a:t>
            </a:r>
            <a:r>
              <a:rPr lang="cs-CZ" sz="2400" dirty="0" err="1">
                <a:latin typeface="Comic Sans MS" pitchFamily="66" charset="0"/>
              </a:rPr>
              <a:t>somatostatin</a:t>
            </a:r>
            <a:r>
              <a:rPr lang="cs-CZ" sz="2400" dirty="0">
                <a:latin typeface="Comic Sans MS" pitchFamily="66" charset="0"/>
              </a:rPr>
              <a:t>. Užívá se k léčení </a:t>
            </a:r>
            <a:r>
              <a:rPr lang="cs-CZ" sz="2400" dirty="0">
                <a:latin typeface="Comic Sans MS" pitchFamily="66" charset="0"/>
                <a:hlinkClick r:id="rId2"/>
              </a:rPr>
              <a:t>akromegalie</a:t>
            </a:r>
            <a:r>
              <a:rPr lang="cs-CZ" sz="2400" dirty="0">
                <a:latin typeface="Comic Sans MS" pitchFamily="66" charset="0"/>
              </a:rPr>
              <a:t> (nadměrný růst), </a:t>
            </a:r>
            <a:r>
              <a:rPr lang="cs-CZ" sz="2400" dirty="0">
                <a:latin typeface="Comic Sans MS" pitchFamily="66" charset="0"/>
                <a:hlinkClick r:id="rId3" tooltip="Průjem"/>
              </a:rPr>
              <a:t>průjmu</a:t>
            </a:r>
            <a:r>
              <a:rPr lang="cs-CZ" sz="2400" dirty="0">
                <a:latin typeface="Comic Sans MS" pitchFamily="66" charset="0"/>
              </a:rPr>
              <a:t>, </a:t>
            </a:r>
            <a:r>
              <a:rPr lang="cs-CZ" sz="2400" dirty="0" err="1">
                <a:latin typeface="Comic Sans MS" pitchFamily="66" charset="0"/>
              </a:rPr>
              <a:t>etc</a:t>
            </a:r>
            <a:r>
              <a:rPr lang="cs-CZ" sz="2400" dirty="0">
                <a:latin typeface="Comic Sans MS" pitchFamily="66" charset="0"/>
              </a:rPr>
              <a:t>. 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Léčba </a:t>
            </a:r>
            <a:r>
              <a:rPr lang="cs-CZ" sz="2400" dirty="0">
                <a:latin typeface="Comic Sans MS" pitchFamily="66" charset="0"/>
              </a:rPr>
              <a:t>akromegalie je velmi drahá - až </a:t>
            </a:r>
            <a:endParaRPr lang="cs-CZ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omic Sans MS" pitchFamily="66" charset="0"/>
              </a:rPr>
              <a:t>    50 </a:t>
            </a:r>
            <a:r>
              <a:rPr lang="cs-CZ" sz="2400" dirty="0">
                <a:latin typeface="Comic Sans MS" pitchFamily="66" charset="0"/>
              </a:rPr>
              <a:t>000Kč/měsíc</a:t>
            </a:r>
            <a:r>
              <a:rPr lang="cs-CZ" sz="2400" dirty="0" smtClean="0">
                <a:latin typeface="Comic Sans MS" pitchFamily="66" charset="0"/>
              </a:rPr>
              <a:t>.</a:t>
            </a:r>
          </a:p>
          <a:p>
            <a:r>
              <a:rPr lang="cs-CZ" sz="2000" b="1" dirty="0" err="1">
                <a:latin typeface="Comic Sans MS" pitchFamily="66" charset="0"/>
              </a:rPr>
              <a:t>Oktreotid</a:t>
            </a:r>
            <a:r>
              <a:rPr lang="cs-CZ" sz="2000" dirty="0">
                <a:latin typeface="Comic Sans MS" pitchFamily="66" charset="0"/>
              </a:rPr>
              <a:t> (značky </a:t>
            </a:r>
            <a:r>
              <a:rPr lang="cs-CZ" sz="2000" b="1" dirty="0" err="1">
                <a:latin typeface="Comic Sans MS" pitchFamily="66" charset="0"/>
              </a:rPr>
              <a:t>Sandostatin</a:t>
            </a:r>
            <a:r>
              <a:rPr lang="cs-CZ" sz="2000" b="1" dirty="0">
                <a:latin typeface="Comic Sans MS" pitchFamily="66" charset="0"/>
              </a:rPr>
              <a:t>,</a:t>
            </a:r>
            <a:r>
              <a:rPr lang="cs-CZ" sz="2000" dirty="0">
                <a:latin typeface="Comic Sans MS" pitchFamily="66" charset="0"/>
              </a:rPr>
              <a:t> </a:t>
            </a:r>
            <a:r>
              <a:rPr lang="cs-CZ" sz="2000" dirty="0" err="1">
                <a:latin typeface="Comic Sans MS" pitchFamily="66" charset="0"/>
                <a:hlinkClick r:id="rId4" tooltip="Novartis"/>
              </a:rPr>
              <a:t>Novartis</a:t>
            </a:r>
            <a:r>
              <a:rPr lang="cs-CZ" sz="2000" dirty="0">
                <a:latin typeface="Comic Sans MS" pitchFamily="66" charset="0"/>
                <a:hlinkClick r:id="rId4" tooltip="Novartis"/>
              </a:rPr>
              <a:t> </a:t>
            </a:r>
            <a:r>
              <a:rPr lang="cs-CZ" sz="2000" dirty="0" err="1" smtClean="0">
                <a:latin typeface="Comic Sans MS" pitchFamily="66" charset="0"/>
                <a:hlinkClick r:id="rId4" tooltip="Novartis"/>
              </a:rPr>
              <a:t>Pharmaceuticals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cs-CZ" sz="2000" dirty="0">
                <a:latin typeface="Comic Sans MS" pitchFamily="66" charset="0"/>
              </a:rPr>
              <a:t>a </a:t>
            </a:r>
            <a:r>
              <a:rPr lang="cs-CZ" sz="2000" b="1" dirty="0" err="1">
                <a:latin typeface="Comic Sans MS" pitchFamily="66" charset="0"/>
              </a:rPr>
              <a:t>Octreo</a:t>
            </a:r>
            <a:r>
              <a:rPr lang="cs-CZ" sz="2000" b="1" dirty="0">
                <a:latin typeface="Comic Sans MS" pitchFamily="66" charset="0"/>
              </a:rPr>
              <a:t>,</a:t>
            </a:r>
            <a:r>
              <a:rPr lang="cs-CZ" sz="2000" dirty="0">
                <a:latin typeface="Comic Sans MS" pitchFamily="66" charset="0"/>
              </a:rPr>
              <a:t> </a:t>
            </a:r>
            <a:r>
              <a:rPr lang="cs-CZ" sz="2000" dirty="0">
                <a:latin typeface="Comic Sans MS" pitchFamily="66" charset="0"/>
                <a:hlinkClick r:id="rId5" tooltip="Nové Medicon Pharma (stránka neexistuje)"/>
              </a:rPr>
              <a:t>New </a:t>
            </a:r>
            <a:r>
              <a:rPr lang="cs-CZ" sz="2000" dirty="0" err="1">
                <a:latin typeface="Comic Sans MS" pitchFamily="66" charset="0"/>
                <a:hlinkClick r:id="rId5" tooltip="Nové Medicon Pharma (stránka neexistuje)"/>
              </a:rPr>
              <a:t>Medicon</a:t>
            </a:r>
            <a:r>
              <a:rPr lang="cs-CZ" sz="2000" dirty="0">
                <a:latin typeface="Comic Sans MS" pitchFamily="66" charset="0"/>
                <a:hlinkClick r:id="rId5" tooltip="Nové Medicon Pharma (stránka neexistuje)"/>
              </a:rPr>
              <a:t> </a:t>
            </a:r>
            <a:r>
              <a:rPr lang="cs-CZ" sz="2000" dirty="0" err="1">
                <a:latin typeface="Comic Sans MS" pitchFamily="66" charset="0"/>
                <a:hlinkClick r:id="rId5" tooltip="Nové Medicon Pharma (stránka neexistuje)"/>
              </a:rPr>
              <a:t>Pharma</a:t>
            </a:r>
            <a:r>
              <a:rPr lang="cs-CZ" sz="2000" dirty="0">
                <a:latin typeface="Comic Sans MS" pitchFamily="66" charset="0"/>
              </a:rPr>
              <a:t> ) je </a:t>
            </a:r>
            <a:r>
              <a:rPr lang="cs-CZ" sz="2000" dirty="0" err="1" smtClean="0">
                <a:latin typeface="Comic Sans MS" pitchFamily="66" charset="0"/>
                <a:hlinkClick r:id="rId6" tooltip="Peptid"/>
              </a:rPr>
              <a:t>oktapeptid</a:t>
            </a:r>
            <a:r>
              <a:rPr lang="cs-CZ" sz="2000" dirty="0" smtClean="0">
                <a:latin typeface="Comic Sans MS" pitchFamily="66" charset="0"/>
              </a:rPr>
              <a:t>, který </a:t>
            </a:r>
            <a:r>
              <a:rPr lang="cs-CZ" sz="2000" dirty="0">
                <a:latin typeface="Comic Sans MS" pitchFamily="66" charset="0"/>
              </a:rPr>
              <a:t>napodobuje přírodní </a:t>
            </a:r>
            <a:r>
              <a:rPr lang="cs-CZ" sz="2000" dirty="0" err="1" smtClean="0">
                <a:latin typeface="Comic Sans MS" pitchFamily="66" charset="0"/>
                <a:hlinkClick r:id="rId7"/>
              </a:rPr>
              <a:t>somatostatin</a:t>
            </a:r>
            <a:r>
              <a:rPr lang="cs-CZ" sz="2000" dirty="0" smtClean="0">
                <a:latin typeface="Comic Sans MS" pitchFamily="66" charset="0"/>
              </a:rPr>
              <a:t>. Vysoce účinný </a:t>
            </a:r>
            <a:r>
              <a:rPr lang="cs-CZ" sz="2000" dirty="0">
                <a:latin typeface="Comic Sans MS" pitchFamily="66" charset="0"/>
              </a:rPr>
              <a:t>inhibitor </a:t>
            </a:r>
            <a:r>
              <a:rPr lang="cs-CZ" sz="2000" dirty="0" smtClean="0">
                <a:latin typeface="Comic Sans MS" pitchFamily="66" charset="0"/>
              </a:rPr>
              <a:t>tvorby </a:t>
            </a:r>
            <a:r>
              <a:rPr lang="cs-CZ" sz="2000" u="sng" dirty="0" smtClean="0">
                <a:latin typeface="Comic Sans MS" pitchFamily="66" charset="0"/>
                <a:hlinkClick r:id="rId8"/>
              </a:rPr>
              <a:t>růstového hormonu</a:t>
            </a:r>
            <a:r>
              <a:rPr lang="cs-CZ" sz="2000" u="sng" dirty="0" smtClean="0">
                <a:latin typeface="Comic Sans MS" pitchFamily="66" charset="0"/>
              </a:rPr>
              <a:t>,</a:t>
            </a:r>
            <a:r>
              <a:rPr lang="cs-CZ" sz="2000" dirty="0">
                <a:latin typeface="Comic Sans MS" pitchFamily="66" charset="0"/>
              </a:rPr>
              <a:t> </a:t>
            </a:r>
            <a:r>
              <a:rPr lang="cs-CZ" sz="2000" dirty="0" err="1">
                <a:latin typeface="Comic Sans MS" pitchFamily="66" charset="0"/>
                <a:hlinkClick r:id="rId9"/>
              </a:rPr>
              <a:t>glukagonu</a:t>
            </a:r>
            <a:r>
              <a:rPr lang="cs-CZ" sz="2000" dirty="0">
                <a:latin typeface="Comic Sans MS" pitchFamily="66" charset="0"/>
              </a:rPr>
              <a:t> a </a:t>
            </a:r>
            <a:r>
              <a:rPr lang="cs-CZ" sz="2000" dirty="0" smtClean="0">
                <a:latin typeface="Comic Sans MS" pitchFamily="66" charset="0"/>
                <a:hlinkClick r:id="rId10"/>
              </a:rPr>
              <a:t>inzulinu</a:t>
            </a:r>
            <a:r>
              <a:rPr lang="cs-CZ" sz="2000" dirty="0" smtClean="0">
                <a:latin typeface="Comic Sans MS" pitchFamily="66" charset="0"/>
              </a:rPr>
              <a:t>. Účinnější než </a:t>
            </a:r>
            <a:r>
              <a:rPr lang="cs-CZ" sz="2000" dirty="0" err="1" smtClean="0">
                <a:latin typeface="Comic Sans MS" pitchFamily="66" charset="0"/>
              </a:rPr>
              <a:t>somatostatin</a:t>
            </a:r>
            <a:r>
              <a:rPr lang="cs-CZ" sz="2000" dirty="0" smtClean="0">
                <a:latin typeface="Comic Sans MS" pitchFamily="66" charset="0"/>
              </a:rPr>
              <a:t>.</a:t>
            </a:r>
            <a:r>
              <a:rPr lang="cs-CZ" sz="2000" dirty="0">
                <a:latin typeface="Comic Sans MS" pitchFamily="66" charset="0"/>
              </a:rPr>
              <a:t> </a:t>
            </a:r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Insulin 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784725"/>
          </a:xfrm>
        </p:spPr>
        <p:txBody>
          <a:bodyPr/>
          <a:lstStyle/>
          <a:p>
            <a:r>
              <a:rPr lang="cs-CZ" sz="2300" dirty="0" smtClean="0">
                <a:latin typeface="Comic Sans MS" pitchFamily="66" charset="0"/>
              </a:rPr>
              <a:t>Pankreatické </a:t>
            </a:r>
            <a:r>
              <a:rPr lang="cs-CZ" sz="2300" dirty="0" smtClean="0">
                <a:latin typeface="Symbol" pitchFamily="18" charset="2"/>
              </a:rPr>
              <a:t>b</a:t>
            </a:r>
            <a:r>
              <a:rPr lang="cs-CZ" sz="2300" dirty="0" smtClean="0">
                <a:latin typeface="Comic Sans MS" pitchFamily="66" charset="0"/>
              </a:rPr>
              <a:t> buňky jsou citlivé na hladinu glukosy v krvi (5-6 </a:t>
            </a:r>
            <a:r>
              <a:rPr lang="cs-CZ" sz="2300" dirty="0" err="1" smtClean="0">
                <a:latin typeface="Comic Sans MS" pitchFamily="66" charset="0"/>
              </a:rPr>
              <a:t>mM</a:t>
            </a:r>
            <a:r>
              <a:rPr lang="cs-CZ" sz="2300" dirty="0" smtClean="0">
                <a:latin typeface="Comic Sans MS" pitchFamily="66" charset="0"/>
              </a:rPr>
              <a:t>), přitom nemají na povrchu receptor glukosy. </a:t>
            </a:r>
          </a:p>
          <a:p>
            <a:r>
              <a:rPr lang="cs-CZ" sz="2300" dirty="0" smtClean="0">
                <a:latin typeface="Comic Sans MS" pitchFamily="66" charset="0"/>
              </a:rPr>
              <a:t>Glukosa vstupuje do buněk pasivním transportem.  </a:t>
            </a:r>
          </a:p>
          <a:p>
            <a:r>
              <a:rPr lang="cs-CZ" sz="2300" dirty="0" smtClean="0">
                <a:latin typeface="Comic Sans MS" pitchFamily="66" charset="0"/>
              </a:rPr>
              <a:t>Rychlost </a:t>
            </a:r>
            <a:r>
              <a:rPr lang="cs-CZ" sz="2300" dirty="0" err="1" smtClean="0">
                <a:latin typeface="Comic Sans MS" pitchFamily="66" charset="0"/>
              </a:rPr>
              <a:t>limitujícícm</a:t>
            </a:r>
            <a:r>
              <a:rPr lang="cs-CZ" sz="2300" dirty="0" smtClean="0">
                <a:latin typeface="Comic Sans MS" pitchFamily="66" charset="0"/>
              </a:rPr>
              <a:t> stupněm </a:t>
            </a:r>
            <a:r>
              <a:rPr lang="cs-CZ" sz="2300" dirty="0" err="1" smtClean="0">
                <a:latin typeface="Comic Sans MS" pitchFamily="66" charset="0"/>
              </a:rPr>
              <a:t>glukosového</a:t>
            </a:r>
            <a:r>
              <a:rPr lang="cs-CZ" sz="2300" dirty="0" smtClean="0">
                <a:latin typeface="Comic Sans MS" pitchFamily="66" charset="0"/>
              </a:rPr>
              <a:t> metabolismu  </a:t>
            </a:r>
          </a:p>
          <a:p>
            <a:pPr>
              <a:buFontTx/>
              <a:buNone/>
            </a:pPr>
            <a:r>
              <a:rPr lang="cs-CZ" sz="2300" dirty="0" smtClean="0">
                <a:latin typeface="Comic Sans MS" pitchFamily="66" charset="0"/>
              </a:rPr>
              <a:t>	v </a:t>
            </a:r>
            <a:r>
              <a:rPr lang="cs-CZ" sz="2300" dirty="0" smtClean="0">
                <a:latin typeface="Symbol" pitchFamily="18" charset="2"/>
              </a:rPr>
              <a:t>b</a:t>
            </a:r>
            <a:r>
              <a:rPr lang="cs-CZ" sz="2300" dirty="0" smtClean="0">
                <a:latin typeface="Comic Sans MS" pitchFamily="66" charset="0"/>
              </a:rPr>
              <a:t> buňkách je reakce katalyzovaná </a:t>
            </a:r>
            <a:r>
              <a:rPr lang="cs-CZ" sz="2300" dirty="0" err="1" smtClean="0">
                <a:solidFill>
                  <a:srgbClr val="FF3300"/>
                </a:solidFill>
                <a:latin typeface="Comic Sans MS" pitchFamily="66" charset="0"/>
              </a:rPr>
              <a:t>glukokinasou</a:t>
            </a:r>
            <a:r>
              <a:rPr lang="cs-CZ" sz="2300" dirty="0" smtClean="0">
                <a:solidFill>
                  <a:srgbClr val="FF3300"/>
                </a:solidFill>
                <a:latin typeface="Comic Sans MS" pitchFamily="66" charset="0"/>
              </a:rPr>
              <a:t>. </a:t>
            </a:r>
          </a:p>
          <a:p>
            <a:r>
              <a:rPr lang="cs-CZ" sz="2300" dirty="0" smtClean="0">
                <a:solidFill>
                  <a:srgbClr val="FF3300"/>
                </a:solidFill>
                <a:latin typeface="Comic Sans MS" pitchFamily="66" charset="0"/>
              </a:rPr>
              <a:t>Ukazuje se, že </a:t>
            </a:r>
            <a:r>
              <a:rPr lang="cs-CZ" sz="2300" dirty="0" err="1" smtClean="0">
                <a:solidFill>
                  <a:srgbClr val="FF3300"/>
                </a:solidFill>
                <a:latin typeface="Comic Sans MS" pitchFamily="66" charset="0"/>
              </a:rPr>
              <a:t>glukosovým</a:t>
            </a:r>
            <a:r>
              <a:rPr lang="cs-CZ" sz="2300" dirty="0" smtClean="0">
                <a:solidFill>
                  <a:srgbClr val="FF3300"/>
                </a:solidFill>
                <a:latin typeface="Comic Sans MS" pitchFamily="66" charset="0"/>
              </a:rPr>
              <a:t> sensorem je zde </a:t>
            </a:r>
            <a:r>
              <a:rPr lang="cs-CZ" sz="2300" dirty="0" err="1" smtClean="0">
                <a:solidFill>
                  <a:srgbClr val="FF3300"/>
                </a:solidFill>
                <a:latin typeface="Comic Sans MS" pitchFamily="66" charset="0"/>
              </a:rPr>
              <a:t>glukokinasa</a:t>
            </a:r>
            <a:r>
              <a:rPr lang="cs-CZ" sz="2300" dirty="0" smtClean="0">
                <a:solidFill>
                  <a:srgbClr val="FF3300"/>
                </a:solidFill>
                <a:latin typeface="Comic Sans MS" pitchFamily="66" charset="0"/>
              </a:rPr>
              <a:t>. </a:t>
            </a:r>
          </a:p>
          <a:p>
            <a:r>
              <a:rPr lang="cs-CZ" sz="2300" dirty="0" smtClean="0">
                <a:latin typeface="Comic Sans MS" pitchFamily="66" charset="0"/>
              </a:rPr>
              <a:t>Vytvořený G6P není využit k syntéze glykogenu a ani pro </a:t>
            </a:r>
            <a:r>
              <a:rPr lang="cs-CZ" sz="2300" dirty="0" err="1" smtClean="0">
                <a:latin typeface="Comic Sans MS" pitchFamily="66" charset="0"/>
              </a:rPr>
              <a:t>pentosafosfátovou</a:t>
            </a:r>
            <a:r>
              <a:rPr lang="cs-CZ" sz="2300" dirty="0" smtClean="0">
                <a:latin typeface="Comic Sans MS" pitchFamily="66" charset="0"/>
              </a:rPr>
              <a:t> dráhu. </a:t>
            </a:r>
          </a:p>
          <a:p>
            <a:r>
              <a:rPr lang="cs-CZ" sz="2300" dirty="0" smtClean="0">
                <a:latin typeface="Comic Sans MS" pitchFamily="66" charset="0"/>
              </a:rPr>
              <a:t>Veškerý G6P je plně oxidován přes pyruvát, </a:t>
            </a:r>
            <a:r>
              <a:rPr lang="cs-CZ" sz="2300" dirty="0" err="1" smtClean="0">
                <a:latin typeface="Comic Sans MS" pitchFamily="66" charset="0"/>
              </a:rPr>
              <a:t>acetylCoA</a:t>
            </a:r>
            <a:r>
              <a:rPr lang="cs-CZ" sz="2300" dirty="0" smtClean="0">
                <a:latin typeface="Comic Sans MS" pitchFamily="66" charset="0"/>
              </a:rPr>
              <a:t> a citrátový cyklus. </a:t>
            </a:r>
          </a:p>
          <a:p>
            <a:r>
              <a:rPr lang="cs-CZ" sz="2300" dirty="0" smtClean="0">
                <a:solidFill>
                  <a:srgbClr val="FF3300"/>
                </a:solidFill>
                <a:latin typeface="Comic Sans MS" pitchFamily="66" charset="0"/>
              </a:rPr>
              <a:t>Získaná energie je využita k syntéze insulinu. </a:t>
            </a:r>
          </a:p>
          <a:p>
            <a:endParaRPr lang="cs-CZ" sz="23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Funkce insulinu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Insulin reguluje hladinu glukosy 	v krvi tím, že umožňuje vstup glukosy do svalových buněk a </a:t>
            </a:r>
            <a:r>
              <a:rPr lang="cs-CZ" dirty="0" err="1" smtClean="0">
                <a:latin typeface="Comic Sans MS" pitchFamily="66" charset="0"/>
              </a:rPr>
              <a:t>adiposní</a:t>
            </a:r>
            <a:r>
              <a:rPr lang="cs-CZ" dirty="0" smtClean="0">
                <a:latin typeface="Comic Sans MS" pitchFamily="66" charset="0"/>
              </a:rPr>
              <a:t> tkáně a inhibuje tvorbu glukosy játry.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Stimuluje také růst a diferenciaci buněk zvýšením syntézy glykogenu, proteinů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Comic Sans MS" pitchFamily="66" charset="0"/>
              </a:rPr>
              <a:t>	a </a:t>
            </a:r>
            <a:r>
              <a:rPr lang="cs-CZ" dirty="0" err="1" smtClean="0">
                <a:latin typeface="Comic Sans MS" pitchFamily="66" charset="0"/>
              </a:rPr>
              <a:t>triacylglycerolů</a:t>
            </a:r>
            <a:r>
              <a:rPr lang="cs-CZ" dirty="0" smtClean="0"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Svalové buňky a adipocyty vytváří na insulin citlivý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glukosový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transportér známý jako GLUT4.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Insulin stimuluje aktivitu GLUT4.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>
                <a:latin typeface="Comic Sans MS" pitchFamily="66" charset="0"/>
              </a:rPr>
              <a:t>K</a:t>
            </a:r>
            <a:r>
              <a:rPr lang="cs-CZ" baseline="-25000" dirty="0" smtClean="0">
                <a:latin typeface="Comic Sans MS" pitchFamily="66" charset="0"/>
              </a:rPr>
              <a:t>m </a:t>
            </a:r>
            <a:r>
              <a:rPr lang="cs-CZ" dirty="0" smtClean="0">
                <a:latin typeface="Comic Sans MS" pitchFamily="66" charset="0"/>
              </a:rPr>
              <a:t>GLUT4 pro glukosu je 2-5 </a:t>
            </a:r>
            <a:r>
              <a:rPr lang="cs-CZ" dirty="0" err="1" smtClean="0">
                <a:latin typeface="Comic Sans MS" pitchFamily="66" charset="0"/>
              </a:rPr>
              <a:t>mM</a:t>
            </a:r>
            <a:r>
              <a:rPr lang="cs-CZ" dirty="0" smtClean="0">
                <a:latin typeface="Comic Sans MS" pitchFamily="66" charset="0"/>
              </a:rPr>
              <a:t> (poměrně nízké !!)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Funkce insulinu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Tkáně, jako mozek, využívající výlučně glukosu jako zdroj energie, mají na plasmové membráně trvalé na insulin 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necitlivé </a:t>
            </a:r>
            <a:r>
              <a:rPr lang="cs-CZ" dirty="0" err="1" smtClean="0">
                <a:latin typeface="Comic Sans MS" pitchFamily="66" charset="0"/>
              </a:rPr>
              <a:t>glukosové</a:t>
            </a:r>
            <a:r>
              <a:rPr lang="cs-CZ" dirty="0" smtClean="0">
                <a:latin typeface="Comic Sans MS" pitchFamily="66" charset="0"/>
              </a:rPr>
              <a:t> transportéry. Taktéž centrální nervový systém.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Játra také nemají GLUT4 a proto nereagují na vyšší hladiny insulinu po zvýšené hladině glukosy.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Když se glukosa dostane do svalových buněk – syntetizuje se glykogen, do </a:t>
            </a:r>
            <a:r>
              <a:rPr lang="cs-CZ" dirty="0" err="1" smtClean="0">
                <a:latin typeface="Comic Sans MS" pitchFamily="66" charset="0"/>
              </a:rPr>
              <a:t>adiposní</a:t>
            </a:r>
            <a:r>
              <a:rPr lang="cs-CZ" dirty="0" smtClean="0">
                <a:latin typeface="Comic Sans MS" pitchFamily="66" charset="0"/>
              </a:rPr>
              <a:t> tkáně – syntetizují se </a:t>
            </a:r>
            <a:r>
              <a:rPr lang="cs-CZ" dirty="0" err="1" smtClean="0">
                <a:latin typeface="Comic Sans MS" pitchFamily="66" charset="0"/>
              </a:rPr>
              <a:t>triacylglyceroly</a:t>
            </a:r>
            <a:endParaRPr lang="cs-CZ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Dále: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Insulin aktivuje </a:t>
            </a:r>
            <a:r>
              <a:rPr lang="cs-CZ" dirty="0" err="1" smtClean="0">
                <a:latin typeface="Comic Sans MS" pitchFamily="66" charset="0"/>
              </a:rPr>
              <a:t>glykogensynthasu</a:t>
            </a:r>
            <a:r>
              <a:rPr lang="cs-CZ" dirty="0" smtClean="0">
                <a:latin typeface="Comic Sans MS" pitchFamily="66" charset="0"/>
              </a:rPr>
              <a:t> – 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defosforylace 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!!!</a:t>
            </a:r>
            <a:r>
              <a:rPr lang="cs-CZ" dirty="0" smtClean="0"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V adipocytech aktivuje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pyruvátdehdrogenasový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komplex</a:t>
            </a:r>
            <a:r>
              <a:rPr lang="cs-CZ" dirty="0" smtClean="0">
                <a:latin typeface="Comic Sans MS" pitchFamily="66" charset="0"/>
              </a:rPr>
              <a:t>, aktivuje </a:t>
            </a:r>
            <a:r>
              <a:rPr lang="cs-CZ" dirty="0" err="1" smtClean="0">
                <a:latin typeface="Comic Sans MS" pitchFamily="66" charset="0"/>
              </a:rPr>
              <a:t>acetylCoA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 smtClean="0">
                <a:latin typeface="Comic Sans MS" pitchFamily="66" charset="0"/>
              </a:rPr>
              <a:t>karboxylasu</a:t>
            </a:r>
            <a:r>
              <a:rPr lang="cs-CZ" dirty="0" smtClean="0">
                <a:latin typeface="Comic Sans MS" pitchFamily="66" charset="0"/>
              </a:rPr>
              <a:t> a zvyšuje hladinu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synthasy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mastných kyselin</a:t>
            </a:r>
            <a:r>
              <a:rPr lang="cs-CZ" dirty="0" smtClean="0">
                <a:latin typeface="Comic Sans MS" pitchFamily="66" charset="0"/>
              </a:rPr>
              <a:t> – současně inhibuje lipolýzu cestou přes hormon citlivou </a:t>
            </a:r>
            <a:r>
              <a:rPr lang="cs-CZ" dirty="0" err="1" smtClean="0">
                <a:latin typeface="Comic Sans MS" pitchFamily="66" charset="0"/>
              </a:rPr>
              <a:t>lipasu</a:t>
            </a:r>
            <a:r>
              <a:rPr lang="cs-CZ" dirty="0" smtClean="0">
                <a:latin typeface="Comic Sans MS" pitchFamily="66" charset="0"/>
              </a:rPr>
              <a:t>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Funkce insulinu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Játra nereagují na zvýšenou hladinu insulinu, ale insulin navázaný na povrchové struktury </a:t>
            </a:r>
            <a:r>
              <a:rPr lang="cs-CZ" dirty="0" err="1" smtClean="0">
                <a:latin typeface="Comic Sans MS" pitchFamily="66" charset="0"/>
              </a:rPr>
              <a:t>hepatocytů</a:t>
            </a:r>
            <a:r>
              <a:rPr lang="cs-CZ" dirty="0" smtClean="0">
                <a:latin typeface="Comic Sans MS" pitchFamily="66" charset="0"/>
              </a:rPr>
              <a:t> má několik vlivů.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Inaktivací </a:t>
            </a:r>
            <a:r>
              <a:rPr lang="cs-CZ" dirty="0" err="1" smtClean="0">
                <a:latin typeface="Comic Sans MS" pitchFamily="66" charset="0"/>
              </a:rPr>
              <a:t>fosforylasakinasy</a:t>
            </a:r>
            <a:r>
              <a:rPr lang="cs-CZ" dirty="0" smtClean="0">
                <a:latin typeface="Comic Sans MS" pitchFamily="66" charset="0"/>
              </a:rPr>
              <a:t> snižuje rychlost </a:t>
            </a:r>
            <a:r>
              <a:rPr lang="cs-CZ" dirty="0" err="1" smtClean="0">
                <a:latin typeface="Comic Sans MS" pitchFamily="66" charset="0"/>
              </a:rPr>
              <a:t>glykogenolýzy</a:t>
            </a:r>
            <a:r>
              <a:rPr lang="cs-CZ" dirty="0" smtClean="0">
                <a:latin typeface="Comic Sans MS" pitchFamily="66" charset="0"/>
              </a:rPr>
              <a:t> a aktivací </a:t>
            </a:r>
            <a:r>
              <a:rPr lang="cs-CZ" dirty="0" err="1" smtClean="0">
                <a:latin typeface="Comic Sans MS" pitchFamily="66" charset="0"/>
              </a:rPr>
              <a:t>glykogensynthasy</a:t>
            </a:r>
            <a:r>
              <a:rPr lang="cs-CZ" dirty="0" smtClean="0">
                <a:latin typeface="Comic Sans MS" pitchFamily="66" charset="0"/>
              </a:rPr>
              <a:t> urychluje syntézu glykogenu.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Insulin inhibuje transkripci genů kódujících </a:t>
            </a:r>
            <a:r>
              <a:rPr lang="cs-CZ" dirty="0" err="1" smtClean="0">
                <a:latin typeface="Comic Sans MS" pitchFamily="66" charset="0"/>
              </a:rPr>
              <a:t>glukoneogenní</a:t>
            </a:r>
            <a:r>
              <a:rPr lang="cs-CZ" dirty="0" smtClean="0">
                <a:latin typeface="Comic Sans MS" pitchFamily="66" charset="0"/>
              </a:rPr>
              <a:t> enzymy – </a:t>
            </a:r>
            <a:r>
              <a:rPr lang="cs-CZ" dirty="0" err="1" smtClean="0">
                <a:latin typeface="Comic Sans MS" pitchFamily="66" charset="0"/>
              </a:rPr>
              <a:t>fofoenolpyruvátkarboxykinasu</a:t>
            </a:r>
            <a:r>
              <a:rPr lang="cs-CZ" dirty="0" smtClean="0">
                <a:latin typeface="Comic Sans MS" pitchFamily="66" charset="0"/>
              </a:rPr>
              <a:t> a fruktosa-1,6-bisfosfatasu a glukosa-6-fosfatasu.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Zvyšuje se také hladina </a:t>
            </a:r>
            <a:r>
              <a:rPr lang="cs-CZ" dirty="0" err="1" smtClean="0">
                <a:latin typeface="Comic Sans MS" pitchFamily="66" charset="0"/>
              </a:rPr>
              <a:t>lipogenních</a:t>
            </a:r>
            <a:r>
              <a:rPr lang="cs-CZ" dirty="0" smtClean="0">
                <a:latin typeface="Comic Sans MS" pitchFamily="66" charset="0"/>
              </a:rPr>
              <a:t> enzymů.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Závěr: Při zvýšené hladině glukosy, játra skladují glukosu (jako glykogen a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triacylglyceroly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) spíše než by produkovala glukosu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glykogenolýzou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a glukoneogenezí.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>
                <a:latin typeface="Comic Sans MS" pitchFamily="66" charset="0"/>
              </a:rPr>
              <a:t>Funkce insulinu. </a:t>
            </a:r>
            <a:r>
              <a:rPr lang="cs-CZ" sz="2800" dirty="0" err="1" smtClean="0">
                <a:latin typeface="Comic Sans MS" pitchFamily="66" charset="0"/>
              </a:rPr>
              <a:t>Voet</a:t>
            </a:r>
            <a:r>
              <a:rPr lang="cs-CZ" sz="2800" dirty="0" smtClean="0">
                <a:latin typeface="Comic Sans MS" pitchFamily="66" charset="0"/>
              </a:rPr>
              <a:t>, </a:t>
            </a:r>
            <a:r>
              <a:rPr lang="cs-CZ" sz="2800" dirty="0" err="1" smtClean="0">
                <a:latin typeface="Comic Sans MS" pitchFamily="66" charset="0"/>
              </a:rPr>
              <a:t>Animated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figures</a:t>
            </a:r>
            <a:r>
              <a:rPr lang="cs-CZ" sz="2800" dirty="0" smtClean="0">
                <a:latin typeface="Comic Sans MS" pitchFamily="66" charset="0"/>
              </a:rPr>
              <a:t>, </a:t>
            </a:r>
            <a:r>
              <a:rPr lang="cs-CZ" sz="2800" dirty="0" err="1" smtClean="0">
                <a:latin typeface="Comic Sans MS" pitchFamily="66" charset="0"/>
                <a:hlinkClick r:id="rId3"/>
              </a:rPr>
              <a:t>Figure</a:t>
            </a:r>
            <a:r>
              <a:rPr lang="cs-CZ" sz="2800" dirty="0" smtClean="0">
                <a:latin typeface="Comic Sans MS" pitchFamily="66" charset="0"/>
                <a:hlinkClick r:id="rId3"/>
              </a:rPr>
              <a:t> 21-7: GLUT4 </a:t>
            </a:r>
            <a:r>
              <a:rPr lang="cs-CZ" sz="2800" dirty="0" err="1" smtClean="0">
                <a:latin typeface="Comic Sans MS" pitchFamily="66" charset="0"/>
                <a:hlinkClick r:id="rId3"/>
              </a:rPr>
              <a:t>activity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endParaRPr lang="cs-CZ" sz="2800" dirty="0">
              <a:latin typeface="Comic Sans MS" pitchFamily="66" charset="0"/>
            </a:endParaRPr>
          </a:p>
        </p:txBody>
      </p:sp>
      <p:pic>
        <p:nvPicPr>
          <p:cNvPr id="28674" name="Picture 5" descr="figure 21-1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06638" y="1600200"/>
            <a:ext cx="453072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Struktura insulinu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V B buňkách Langerhansových ostrůvků pankreatu je insulin tvořen ve formě jednoduché molekuly </a:t>
            </a:r>
            <a:r>
              <a:rPr lang="cs-CZ" dirty="0" err="1" smtClean="0">
                <a:latin typeface="Comic Sans MS" pitchFamily="66" charset="0"/>
              </a:rPr>
              <a:t>preproinsulinu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složené ze 110 aminokyselin.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Po průchodu endoplasmatickým retikulem se enzymově odštěpí signální peptid (24 aminokyselin) za tvorby </a:t>
            </a:r>
            <a:r>
              <a:rPr lang="cs-CZ" dirty="0" err="1" smtClean="0">
                <a:latin typeface="Comic Sans MS" pitchFamily="66" charset="0"/>
              </a:rPr>
              <a:t>proinsulinu</a:t>
            </a:r>
            <a:r>
              <a:rPr lang="cs-CZ" dirty="0" smtClean="0">
                <a:latin typeface="Comic Sans MS" pitchFamily="66" charset="0"/>
              </a:rPr>
              <a:t>. Vytvoří se terciární struktura podobná finální molekule.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Ta vstupuje do váčků na povrchu Golgiho aparátu. Zde je </a:t>
            </a:r>
            <a:r>
              <a:rPr lang="cs-CZ" dirty="0" err="1" smtClean="0">
                <a:latin typeface="Comic Sans MS" pitchFamily="66" charset="0"/>
              </a:rPr>
              <a:t>vyštěpena</a:t>
            </a:r>
            <a:r>
              <a:rPr lang="cs-CZ" dirty="0" smtClean="0">
                <a:latin typeface="Comic Sans MS" pitchFamily="66" charset="0"/>
              </a:rPr>
              <a:t> střední část (C řetězce), 33 aminokyselin je odstraněno působením enzymu </a:t>
            </a:r>
            <a:r>
              <a:rPr lang="cs-CZ" dirty="0" err="1" smtClean="0">
                <a:solidFill>
                  <a:srgbClr val="FF0000"/>
                </a:solidFill>
                <a:latin typeface="Comic Sans MS" pitchFamily="66" charset="0"/>
              </a:rPr>
              <a:t>prohormonkonvertasy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 1 a 2 </a:t>
            </a:r>
            <a:r>
              <a:rPr lang="cs-CZ" dirty="0" smtClean="0">
                <a:latin typeface="Comic Sans MS" pitchFamily="66" charset="0"/>
              </a:rPr>
              <a:t>a po odštěpení dvou dalších aminokyselin </a:t>
            </a:r>
            <a:r>
              <a:rPr lang="cs-CZ" dirty="0" err="1" smtClean="0">
                <a:latin typeface="Comic Sans MS" pitchFamily="66" charset="0"/>
              </a:rPr>
              <a:t>karboxypeptidasou</a:t>
            </a:r>
            <a:r>
              <a:rPr lang="cs-CZ" dirty="0" smtClean="0">
                <a:latin typeface="Comic Sans MS" pitchFamily="66" charset="0"/>
              </a:rPr>
              <a:t> E za tvorby finální struktury dvou řetězců A </a:t>
            </a:r>
            <a:r>
              <a:rPr lang="cs-CZ" dirty="0" err="1" smtClean="0">
                <a:latin typeface="Comic Sans MS" pitchFamily="66" charset="0"/>
              </a:rPr>
              <a:t>a</a:t>
            </a:r>
            <a:r>
              <a:rPr lang="cs-CZ" dirty="0" smtClean="0">
                <a:latin typeface="Comic Sans MS" pitchFamily="66" charset="0"/>
              </a:rPr>
              <a:t> B.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Řetězec A má 21 aminokyselin a řetězec B 30 aminokyselin. 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Glukosa-6-fosfát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G6P může být převedena na glukosu glukosa-6-fosfatasou a uvolněna do krevního oběhu. Pochod probíhá za situace, kdy hladina krevní glukosy poklesne pod 5 </a:t>
            </a:r>
            <a:r>
              <a:rPr lang="cs-CZ" dirty="0" err="1" smtClean="0">
                <a:latin typeface="Comic Sans MS" pitchFamily="66" charset="0"/>
              </a:rPr>
              <a:t>mM</a:t>
            </a:r>
            <a:r>
              <a:rPr lang="cs-CZ" dirty="0" smtClean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Během hladovění nebo intenzívního cvičení klesající krevní glukosa působí na receptory pankreatu – vylučuje se </a:t>
            </a:r>
            <a:r>
              <a:rPr lang="cs-CZ" dirty="0" err="1" smtClean="0">
                <a:latin typeface="Comic Sans MS" pitchFamily="66" charset="0"/>
              </a:rPr>
              <a:t>glukagon</a:t>
            </a:r>
            <a:r>
              <a:rPr lang="cs-CZ" dirty="0" smtClean="0">
                <a:latin typeface="Comic Sans MS" pitchFamily="66" charset="0"/>
              </a:rPr>
              <a:t>. Receptory </a:t>
            </a:r>
            <a:r>
              <a:rPr lang="cs-CZ" dirty="0" err="1" smtClean="0">
                <a:latin typeface="Comic Sans MS" pitchFamily="66" charset="0"/>
              </a:rPr>
              <a:t>glukagonu</a:t>
            </a:r>
            <a:r>
              <a:rPr lang="cs-CZ" dirty="0" smtClean="0">
                <a:latin typeface="Comic Sans MS" pitchFamily="66" charset="0"/>
              </a:rPr>
              <a:t> na povrchu jaterních buněk aktivují </a:t>
            </a:r>
            <a:r>
              <a:rPr lang="cs-CZ" dirty="0" err="1" smtClean="0">
                <a:latin typeface="Comic Sans MS" pitchFamily="66" charset="0"/>
              </a:rPr>
              <a:t>adenylátcyklasu</a:t>
            </a:r>
            <a:r>
              <a:rPr lang="cs-CZ" dirty="0" smtClean="0">
                <a:latin typeface="Comic Sans MS" pitchFamily="66" charset="0"/>
              </a:rPr>
              <a:t>. Zvýšená hladina intracelulárního </a:t>
            </a:r>
            <a:r>
              <a:rPr lang="cs-CZ" dirty="0" err="1" smtClean="0">
                <a:latin typeface="Comic Sans MS" pitchFamily="66" charset="0"/>
              </a:rPr>
              <a:t>cAMP</a:t>
            </a:r>
            <a:r>
              <a:rPr lang="cs-CZ" dirty="0" smtClean="0">
                <a:latin typeface="Comic Sans MS" pitchFamily="66" charset="0"/>
              </a:rPr>
              <a:t> spouští štěpení glykogenu.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Když je požadavek organismu na glukosu nízký, spouští se syntéza glykogenu.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G6P může být převeden na </a:t>
            </a:r>
            <a:r>
              <a:rPr lang="cs-CZ" dirty="0" err="1" smtClean="0">
                <a:latin typeface="Comic Sans MS" pitchFamily="66" charset="0"/>
              </a:rPr>
              <a:t>acetylCoA</a:t>
            </a:r>
            <a:r>
              <a:rPr lang="cs-CZ" dirty="0" smtClean="0">
                <a:latin typeface="Comic Sans MS" pitchFamily="66" charset="0"/>
              </a:rPr>
              <a:t> přes glykolýzu a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pyruvátdehydrogenasu</a:t>
            </a:r>
            <a:r>
              <a:rPr lang="cs-CZ" dirty="0" smtClean="0">
                <a:latin typeface="Comic Sans MS" pitchFamily="66" charset="0"/>
              </a:rPr>
              <a:t>. Pokud není </a:t>
            </a:r>
            <a:r>
              <a:rPr lang="cs-CZ" dirty="0" err="1" smtClean="0">
                <a:latin typeface="Comic Sans MS" pitchFamily="66" charset="0"/>
              </a:rPr>
              <a:t>acetylCoA</a:t>
            </a:r>
            <a:r>
              <a:rPr lang="cs-CZ" dirty="0" smtClean="0">
                <a:latin typeface="Comic Sans MS" pitchFamily="66" charset="0"/>
              </a:rPr>
              <a:t> zcela odbourán CC, může být využit k syntéze mastných kyselin, fosfolipidů  a cholesterolu.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G6P může být také odbourán </a:t>
            </a:r>
            <a:r>
              <a:rPr lang="cs-CZ" dirty="0" err="1" smtClean="0">
                <a:latin typeface="Comic Sans MS" pitchFamily="66" charset="0"/>
              </a:rPr>
              <a:t>pentosafosfátovou</a:t>
            </a:r>
            <a:r>
              <a:rPr lang="cs-CZ" dirty="0" smtClean="0">
                <a:latin typeface="Comic Sans MS" pitchFamily="66" charset="0"/>
              </a:rPr>
              <a:t> drahou  za tvorby NADPH a </a:t>
            </a:r>
            <a:r>
              <a:rPr lang="cs-CZ" dirty="0" err="1" smtClean="0">
                <a:latin typeface="Comic Sans MS" pitchFamily="66" charset="0"/>
              </a:rPr>
              <a:t>pentos</a:t>
            </a:r>
            <a:r>
              <a:rPr lang="cs-CZ" dirty="0" smtClean="0">
                <a:latin typeface="Comic Sans MS" pitchFamily="66" charset="0"/>
              </a:rPr>
              <a:t> – potřebných k syntéze mastných kyselin a nukleotidů.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cs-CZ" sz="1800" smtClean="0">
                <a:latin typeface="Comic Sans MS" pitchFamily="66" charset="0"/>
              </a:rPr>
              <a:t>Třírozměrná  struktura  insulinu je stabilizována  třemi disulfidovými vazbami.  Oba řetězce obsahují 6 Cys, které vytvoří </a:t>
            </a:r>
            <a:br>
              <a:rPr lang="cs-CZ" sz="1800" smtClean="0"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3 disulfidové vazby. Dvě mezi řetězci A a B  a jednu uvnitř řetězce A. </a:t>
            </a:r>
            <a:br>
              <a:rPr lang="cs-CZ" sz="1800" smtClean="0"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A řetězec je modře, B řetězec je červeně., disulfidové vazby žlutě. </a:t>
            </a:r>
            <a:r>
              <a:rPr lang="en-US" sz="1800" smtClean="0">
                <a:latin typeface="Comic Sans MS" pitchFamily="66" charset="0"/>
              </a:rPr>
              <a:t/>
            </a:r>
            <a:br>
              <a:rPr lang="en-US" sz="1800" smtClean="0">
                <a:latin typeface="Comic Sans MS" pitchFamily="66" charset="0"/>
              </a:rPr>
            </a:br>
            <a:endParaRPr lang="cs-CZ" sz="1800" smtClean="0">
              <a:latin typeface="Comic Sans MS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1800225"/>
            <a:ext cx="69580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>
                <a:latin typeface="Comic Sans MS" pitchFamily="66" charset="0"/>
              </a:rPr>
              <a:t>Insulin vytváří hexamery a dimery. Hexamer obsahuje dva atomy Zn. Aktivní insulin je monomer.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73238"/>
            <a:ext cx="58721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>
                <a:latin typeface="Comic Sans MS" pitchFamily="66" charset="0"/>
              </a:rPr>
              <a:t>Glukagon</a:t>
            </a:r>
            <a:endParaRPr lang="cs-CZ" sz="2800" dirty="0" smtClean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>
                <a:latin typeface="Comic Sans MS" pitchFamily="66" charset="0"/>
              </a:rPr>
              <a:t>Glukagon</a:t>
            </a:r>
            <a:r>
              <a:rPr lang="cs-CZ" sz="2400" dirty="0">
                <a:latin typeface="Comic Sans MS" pitchFamily="66" charset="0"/>
              </a:rPr>
              <a:t> je </a:t>
            </a:r>
            <a:r>
              <a:rPr lang="cs-CZ" sz="2400" dirty="0" smtClean="0">
                <a:latin typeface="Comic Sans MS" pitchFamily="66" charset="0"/>
                <a:hlinkClick r:id="rId3" tooltip="Polypeptid"/>
              </a:rPr>
              <a:t>polypeptidový</a:t>
            </a:r>
            <a:r>
              <a:rPr lang="cs-CZ" sz="2400" dirty="0">
                <a:latin typeface="Comic Sans MS" pitchFamily="66" charset="0"/>
              </a:rPr>
              <a:t> </a:t>
            </a:r>
            <a:r>
              <a:rPr lang="cs-CZ" sz="2400" dirty="0">
                <a:latin typeface="Comic Sans MS" pitchFamily="66" charset="0"/>
                <a:hlinkClick r:id="rId4"/>
              </a:rPr>
              <a:t>hormon</a:t>
            </a:r>
            <a:r>
              <a:rPr lang="cs-CZ" sz="2400" dirty="0">
                <a:latin typeface="Comic Sans MS" pitchFamily="66" charset="0"/>
              </a:rPr>
              <a:t> produkovaný A-buňkami slinivky břišní, který působí proti účinkům </a:t>
            </a:r>
            <a:r>
              <a:rPr lang="cs-CZ" sz="2400" dirty="0">
                <a:latin typeface="Comic Sans MS" pitchFamily="66" charset="0"/>
                <a:hlinkClick r:id="rId5" tooltip="Inzulín"/>
              </a:rPr>
              <a:t>inzulínu</a:t>
            </a:r>
            <a:r>
              <a:rPr lang="cs-CZ" sz="2400" dirty="0">
                <a:latin typeface="Comic Sans MS" pitchFamily="66" charset="0"/>
              </a:rPr>
              <a:t> (antagonista inzulinu), čímž udržuje </a:t>
            </a:r>
            <a:endParaRPr lang="cs-CZ" sz="2400" dirty="0" smtClean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	u </a:t>
            </a:r>
            <a:r>
              <a:rPr lang="cs-CZ" sz="2400" dirty="0">
                <a:latin typeface="Comic Sans MS" pitchFamily="66" charset="0"/>
              </a:rPr>
              <a:t>člověka vyrovnanou hladinu </a:t>
            </a:r>
            <a:r>
              <a:rPr lang="cs-CZ" sz="2400" dirty="0">
                <a:latin typeface="Comic Sans MS" pitchFamily="66" charset="0"/>
                <a:hlinkClick r:id="rId6" tooltip="Glykemie"/>
              </a:rPr>
              <a:t>glykémie</a:t>
            </a:r>
            <a:r>
              <a:rPr lang="cs-CZ" sz="2400" dirty="0">
                <a:latin typeface="Comic Sans MS" pitchFamily="66" charset="0"/>
              </a:rPr>
              <a:t>. Tím </a:t>
            </a:r>
            <a:r>
              <a:rPr lang="cs-CZ" sz="2400" dirty="0" smtClean="0">
                <a:latin typeface="Comic Sans MS" pitchFamily="66" charset="0"/>
              </a:rPr>
              <a:t>	předchází </a:t>
            </a:r>
            <a:r>
              <a:rPr lang="cs-CZ" sz="2400" dirty="0">
                <a:latin typeface="Comic Sans MS" pitchFamily="66" charset="0"/>
              </a:rPr>
              <a:t>těžké hypoglykémii, a tak zabezpečuje </a:t>
            </a:r>
            <a:r>
              <a:rPr lang="cs-CZ" sz="2400" dirty="0" smtClean="0">
                <a:latin typeface="Comic Sans MS" pitchFamily="66" charset="0"/>
              </a:rPr>
              <a:t>	neustálou </a:t>
            </a:r>
            <a:r>
              <a:rPr lang="cs-CZ" sz="2400" dirty="0">
                <a:latin typeface="Comic Sans MS" pitchFamily="66" charset="0"/>
              </a:rPr>
              <a:t>výživu životně důležitých orgánů. </a:t>
            </a:r>
            <a:r>
              <a:rPr lang="cs-CZ" sz="2400" dirty="0" smtClean="0">
                <a:latin typeface="Comic Sans MS" pitchFamily="66" charset="0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Hlavním 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stimulátorem sekrece </a:t>
            </a:r>
            <a:r>
              <a:rPr lang="cs-CZ" sz="2400" dirty="0" err="1">
                <a:solidFill>
                  <a:srgbClr val="FF0000"/>
                </a:solidFill>
                <a:latin typeface="Comic Sans MS" pitchFamily="66" charset="0"/>
              </a:rPr>
              <a:t>glukagonu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 je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	hypoglykémie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, což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je snížení 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koncentrace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	glukosy 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v krvi.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Glukagon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err="1" smtClean="0">
                <a:latin typeface="Comic Sans MS" pitchFamily="66" charset="0"/>
              </a:rPr>
              <a:t>Glukagon</a:t>
            </a:r>
            <a:r>
              <a:rPr lang="cs-CZ" sz="2800" dirty="0" smtClean="0">
                <a:latin typeface="Comic Sans MS" pitchFamily="66" charset="0"/>
              </a:rPr>
              <a:t> je </a:t>
            </a:r>
            <a:r>
              <a:rPr lang="cs-CZ" sz="2800" dirty="0">
                <a:latin typeface="Comic Sans MS" pitchFamily="66" charset="0"/>
              </a:rPr>
              <a:t>produkován především A-buňkami </a:t>
            </a:r>
            <a:r>
              <a:rPr lang="cs-CZ" sz="2800" dirty="0">
                <a:latin typeface="Comic Sans MS" pitchFamily="66" charset="0"/>
                <a:hlinkClick r:id="rId3" tooltip="Langerhansovy ostrůvky"/>
              </a:rPr>
              <a:t>Langerhansových ostrůvků</a:t>
            </a:r>
            <a:r>
              <a:rPr lang="cs-CZ" sz="2800" dirty="0">
                <a:latin typeface="Comic Sans MS" pitchFamily="66" charset="0"/>
              </a:rPr>
              <a:t> </a:t>
            </a:r>
            <a:r>
              <a:rPr lang="cs-CZ" sz="2800" dirty="0">
                <a:latin typeface="Comic Sans MS" pitchFamily="66" charset="0"/>
                <a:hlinkClick r:id="rId4" tooltip="Slinivka břišní"/>
              </a:rPr>
              <a:t>slinivky břišní</a:t>
            </a:r>
            <a:r>
              <a:rPr lang="cs-CZ" sz="2800" dirty="0">
                <a:latin typeface="Comic Sans MS" pitchFamily="66" charset="0"/>
              </a:rPr>
              <a:t> z </a:t>
            </a:r>
            <a:r>
              <a:rPr lang="cs-CZ" sz="2800" dirty="0" err="1">
                <a:latin typeface="Comic Sans MS" pitchFamily="66" charset="0"/>
              </a:rPr>
              <a:t>preproglukagonu</a:t>
            </a:r>
            <a:r>
              <a:rPr lang="cs-CZ" sz="2800" dirty="0">
                <a:latin typeface="Comic Sans MS" pitchFamily="66" charset="0"/>
              </a:rPr>
              <a:t> (polypeptidu o 179 aminokyselinách). V A-buňkách je uložen v sekrečních </a:t>
            </a:r>
            <a:r>
              <a:rPr lang="cs-CZ" sz="2800" dirty="0" err="1">
                <a:latin typeface="Comic Sans MS" pitchFamily="66" charset="0"/>
              </a:rPr>
              <a:t>granulech</a:t>
            </a:r>
            <a:r>
              <a:rPr lang="cs-CZ" sz="2800" dirty="0">
                <a:latin typeface="Comic Sans MS" pitchFamily="66" charset="0"/>
              </a:rPr>
              <a:t>. Je vytvářen také L buňkami střeva a </a:t>
            </a:r>
            <a:r>
              <a:rPr lang="cs-CZ" sz="2800" dirty="0" err="1" smtClean="0">
                <a:latin typeface="Comic Sans MS" pitchFamily="66" charset="0"/>
                <a:hlinkClick r:id="rId5" tooltip="Hypothalamus"/>
              </a:rPr>
              <a:t>hypothalmem</a:t>
            </a:r>
            <a:r>
              <a:rPr lang="cs-CZ" sz="2800" dirty="0">
                <a:latin typeface="Comic Sans MS" pitchFamily="66" charset="0"/>
              </a:rPr>
              <a:t>. Odbourává se proteolyticky v játrech a v ledvinách, přičemž již odštěpením </a:t>
            </a:r>
            <a:r>
              <a:rPr lang="cs-CZ" sz="2800" dirty="0" err="1" smtClean="0">
                <a:latin typeface="Comic Sans MS" pitchFamily="66" charset="0"/>
              </a:rPr>
              <a:t>aminkoncové</a:t>
            </a:r>
            <a:r>
              <a:rPr lang="cs-CZ" sz="2800" dirty="0">
                <a:latin typeface="Comic Sans MS" pitchFamily="66" charset="0"/>
              </a:rPr>
              <a:t> 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smtClean="0">
                <a:latin typeface="Comic Sans MS" pitchFamily="66" charset="0"/>
                <a:hlinkClick r:id="rId6"/>
              </a:rPr>
              <a:t>aminokyseliny</a:t>
            </a:r>
            <a:r>
              <a:rPr lang="cs-CZ" sz="2800" dirty="0">
                <a:latin typeface="Comic Sans MS" pitchFamily="66" charset="0"/>
              </a:rPr>
              <a:t> </a:t>
            </a:r>
            <a:r>
              <a:rPr lang="cs-CZ" sz="2800" dirty="0">
                <a:latin typeface="Comic Sans MS" pitchFamily="66" charset="0"/>
                <a:hlinkClick r:id="rId7" tooltip="Histidin"/>
              </a:rPr>
              <a:t>histidinu</a:t>
            </a:r>
            <a:r>
              <a:rPr lang="cs-CZ" sz="2800" dirty="0">
                <a:latin typeface="Comic Sans MS" pitchFamily="66" charset="0"/>
              </a:rPr>
              <a:t> ztrácí svoji aktivitu. Poločas jeho rozpadu v krevní plazmě je 3 až 10 min.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latin typeface="Comic Sans MS" pitchFamily="66" charset="0"/>
              </a:rPr>
              <a:t>ENTEROENDOKRINNÍ BUŇKY</a:t>
            </a:r>
            <a:br>
              <a:rPr lang="cs-CZ" sz="2800" b="1" dirty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L-buňky tenkého střeva.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sz="2400" b="1" dirty="0">
                <a:latin typeface="Comic Sans MS" pitchFamily="66" charset="0"/>
              </a:rPr>
              <a:t>L-buňky</a:t>
            </a:r>
            <a:r>
              <a:rPr lang="cs-CZ" sz="2400" dirty="0">
                <a:latin typeface="Comic Sans MS" pitchFamily="66" charset="0"/>
              </a:rPr>
              <a:t> (také </a:t>
            </a:r>
            <a:r>
              <a:rPr lang="cs-CZ" sz="2400" b="1" dirty="0">
                <a:latin typeface="Comic Sans MS" pitchFamily="66" charset="0"/>
              </a:rPr>
              <a:t>EG-buňky</a:t>
            </a:r>
            <a:r>
              <a:rPr lang="cs-CZ" sz="2400" dirty="0">
                <a:latin typeface="Comic Sans MS" pitchFamily="66" charset="0"/>
              </a:rPr>
              <a:t>) se velmi podobají A-buňkám Langerhansových ostrůvků. Buňky mají oválný tvar a v cytoplazmě obsahují sférická, asi 250 </a:t>
            </a:r>
            <a:r>
              <a:rPr lang="cs-CZ" sz="2400" dirty="0" err="1">
                <a:latin typeface="Comic Sans MS" pitchFamily="66" charset="0"/>
              </a:rPr>
              <a:t>nm</a:t>
            </a:r>
            <a:r>
              <a:rPr lang="cs-CZ" sz="2400" dirty="0">
                <a:latin typeface="Comic Sans MS" pitchFamily="66" charset="0"/>
              </a:rPr>
              <a:t> velká, silně </a:t>
            </a:r>
            <a:r>
              <a:rPr lang="cs-CZ" sz="2400" dirty="0" err="1">
                <a:solidFill>
                  <a:srgbClr val="FF0000"/>
                </a:solidFill>
                <a:latin typeface="Comic Sans MS" pitchFamily="66" charset="0"/>
              </a:rPr>
              <a:t>osmiofilní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zrna, která vykazují silnou afinitu k solím stříbra. Buňky vylučují hormon </a:t>
            </a:r>
            <a:r>
              <a:rPr lang="cs-CZ" sz="2400" b="1" dirty="0" err="1">
                <a:latin typeface="Comic Sans MS" pitchFamily="66" charset="0"/>
              </a:rPr>
              <a:t>enteroglukagon</a:t>
            </a:r>
            <a:r>
              <a:rPr lang="cs-CZ" sz="2400" dirty="0">
                <a:latin typeface="Comic Sans MS" pitchFamily="66" charset="0"/>
              </a:rPr>
              <a:t>, který inhibuje sekreci pankreatických enzymů a současně i motilitu hladkých svalových buněk střevní stěny. 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L-buňky </a:t>
            </a:r>
            <a:r>
              <a:rPr lang="cs-CZ" sz="2400" dirty="0">
                <a:latin typeface="Comic Sans MS" pitchFamily="66" charset="0"/>
              </a:rPr>
              <a:t>se vyskytují v </a:t>
            </a:r>
            <a:r>
              <a:rPr lang="cs-CZ" sz="2400" dirty="0" err="1">
                <a:latin typeface="Comic Sans MS" pitchFamily="66" charset="0"/>
              </a:rPr>
              <a:t>glandulae</a:t>
            </a: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err="1">
                <a:latin typeface="Comic Sans MS" pitchFamily="66" charset="0"/>
              </a:rPr>
              <a:t>gastricae</a:t>
            </a: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err="1">
                <a:latin typeface="Comic Sans MS" pitchFamily="66" charset="0"/>
              </a:rPr>
              <a:t>propriae</a:t>
            </a:r>
            <a:r>
              <a:rPr lang="cs-CZ" sz="2400" dirty="0">
                <a:latin typeface="Comic Sans MS" pitchFamily="66" charset="0"/>
              </a:rPr>
              <a:t>, epitelu tenkého střeva a ojediněle i v epitelu sliznice vzestupného tračníku</a:t>
            </a:r>
            <a:r>
              <a:rPr lang="cs-CZ" sz="2400" dirty="0" smtClean="0">
                <a:latin typeface="Comic Sans MS" pitchFamily="66" charset="0"/>
              </a:rPr>
              <a:t>.</a:t>
            </a:r>
          </a:p>
          <a:p>
            <a:r>
              <a:rPr lang="cs-CZ" sz="2400" dirty="0" smtClean="0">
                <a:latin typeface="Comic Sans MS" pitchFamily="66" charset="0"/>
              </a:rPr>
              <a:t>Ještě: </a:t>
            </a:r>
            <a:r>
              <a:rPr lang="cs-CZ" sz="2400" b="1" dirty="0">
                <a:latin typeface="Comic Sans MS" pitchFamily="66" charset="0"/>
              </a:rPr>
              <a:t>D-buňky</a:t>
            </a:r>
            <a:r>
              <a:rPr lang="cs-CZ" sz="2400" dirty="0" smtClean="0">
                <a:latin typeface="Comic Sans MS" pitchFamily="66" charset="0"/>
              </a:rPr>
              <a:t>, </a:t>
            </a:r>
            <a:r>
              <a:rPr lang="cs-CZ" sz="2400" b="1" dirty="0" smtClean="0">
                <a:latin typeface="Comic Sans MS" pitchFamily="66" charset="0"/>
              </a:rPr>
              <a:t>EC-buňky, ECL-buňky, G-buňky, </a:t>
            </a:r>
          </a:p>
          <a:p>
            <a:pPr marL="0" indent="0">
              <a:buNone/>
            </a:pPr>
            <a:r>
              <a:rPr lang="cs-CZ" sz="2400" b="1" dirty="0" smtClean="0">
                <a:latin typeface="Comic Sans MS" pitchFamily="66" charset="0"/>
              </a:rPr>
              <a:t>   I-buňky</a:t>
            </a:r>
            <a:r>
              <a:rPr lang="cs-CZ" sz="2400" dirty="0">
                <a:latin typeface="Comic Sans MS" pitchFamily="66" charset="0"/>
              </a:rPr>
              <a:t> (CCK-buňky</a:t>
            </a:r>
            <a:r>
              <a:rPr lang="cs-CZ" sz="2400" dirty="0" smtClean="0">
                <a:latin typeface="Comic Sans MS" pitchFamily="66" charset="0"/>
              </a:rPr>
              <a:t>), </a:t>
            </a:r>
            <a:r>
              <a:rPr lang="cs-CZ" sz="2400" b="1" dirty="0" smtClean="0">
                <a:latin typeface="Comic Sans MS" pitchFamily="66" charset="0"/>
              </a:rPr>
              <a:t>K-buňky, S-buňky.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6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Glukagon (29 aminokyselin)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57338"/>
            <a:ext cx="4427537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latin typeface="Comic Sans MS" pitchFamily="66" charset="0"/>
              </a:rPr>
              <a:t>Funkce glukagonu a katecholaminů.</a:t>
            </a:r>
            <a:r>
              <a:rPr lang="cs-CZ" sz="2800" smtClean="0">
                <a:latin typeface="Comic Sans MS" pitchFamily="66" charset="0"/>
              </a:rPr>
              <a:t> </a:t>
            </a:r>
            <a:endParaRPr lang="cs-CZ" sz="280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>
                <a:latin typeface="Comic Sans MS" pitchFamily="66" charset="0"/>
              </a:rPr>
              <a:t>Hlavním kontrolním mechanismem glukagonu je aktivace glykogenolýzy v játrech. </a:t>
            </a:r>
          </a:p>
          <a:p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Svaly, nemajíce receptor pro glukagon, využívají glukosu tvořenou játry. </a:t>
            </a:r>
          </a:p>
          <a:p>
            <a:r>
              <a:rPr lang="cs-CZ" sz="2000" smtClean="0">
                <a:latin typeface="Comic Sans MS" pitchFamily="66" charset="0"/>
              </a:rPr>
              <a:t>Glukagon také stimuluje mobilizaci mastných kyselin z adiposních tkání, aktivací na 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hormon citlivé lipasy</a:t>
            </a:r>
            <a:r>
              <a:rPr lang="cs-CZ" sz="2000" smtClean="0">
                <a:latin typeface="Comic Sans MS" pitchFamily="66" charset="0"/>
              </a:rPr>
              <a:t>. </a:t>
            </a:r>
          </a:p>
          <a:p>
            <a:r>
              <a:rPr lang="cs-CZ" sz="2000" smtClean="0">
                <a:latin typeface="Comic Sans MS" pitchFamily="66" charset="0"/>
              </a:rPr>
              <a:t>Katecholaminy působí podobně jako glukagon. </a:t>
            </a:r>
          </a:p>
          <a:p>
            <a:r>
              <a:rPr lang="cs-CZ" sz="2000" smtClean="0">
                <a:latin typeface="Comic Sans MS" pitchFamily="66" charset="0"/>
              </a:rPr>
              <a:t>Adrenalin a noradrenalin, jako působky stresu, se váží na dva různé typy receptorů: </a:t>
            </a:r>
          </a:p>
          <a:p>
            <a:pPr>
              <a:buFontTx/>
              <a:buNone/>
            </a:pPr>
            <a:r>
              <a:rPr lang="cs-CZ" sz="2000" smtClean="0">
                <a:latin typeface="Symbol" pitchFamily="18" charset="2"/>
              </a:rPr>
              <a:t>	</a:t>
            </a:r>
            <a:r>
              <a:rPr lang="cs-CZ" sz="2000" smtClean="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- Adrenergní receptor – spojení s adenylátcyklasou. </a:t>
            </a:r>
          </a:p>
          <a:p>
            <a:pPr>
              <a:buFontTx/>
              <a:buNone/>
            </a:pPr>
            <a:r>
              <a:rPr lang="cs-CZ" sz="2000" smtClean="0">
                <a:latin typeface="Symbol" pitchFamily="18" charset="2"/>
              </a:rPr>
              <a:t>	</a:t>
            </a:r>
            <a:r>
              <a:rPr lang="cs-CZ" sz="200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- Adrenergní receptor – spojení s receptorem zvyšujícím intracelulární hladinu Ca</a:t>
            </a:r>
            <a:r>
              <a:rPr lang="cs-CZ" sz="2000" baseline="30000" smtClean="0">
                <a:solidFill>
                  <a:srgbClr val="FF3300"/>
                </a:solidFill>
                <a:latin typeface="Comic Sans MS" pitchFamily="66" charset="0"/>
              </a:rPr>
              <a:t>2+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 .  </a:t>
            </a:r>
          </a:p>
          <a:p>
            <a:pPr>
              <a:buFontTx/>
              <a:buNone/>
            </a:pPr>
            <a:r>
              <a:rPr lang="cs-CZ" sz="2000" smtClean="0">
                <a:latin typeface="Comic Sans MS" pitchFamily="66" charset="0"/>
              </a:rPr>
              <a:t>	Hepatocyty reagují na adrenalin přímo a nepřímo.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Katecholaminy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Adrenalin vyvolává uvolnění </a:t>
            </a:r>
            <a:r>
              <a:rPr lang="cs-CZ" sz="1800" dirty="0" err="1" smtClean="0">
                <a:latin typeface="Comic Sans MS" pitchFamily="66" charset="0"/>
              </a:rPr>
              <a:t>glukagonu</a:t>
            </a:r>
            <a:r>
              <a:rPr lang="cs-CZ" sz="1800" dirty="0" smtClean="0">
                <a:latin typeface="Comic Sans MS" pitchFamily="66" charset="0"/>
              </a:rPr>
              <a:t> z pankreatu a </a:t>
            </a:r>
            <a:r>
              <a:rPr lang="cs-CZ" sz="1800" dirty="0" err="1" smtClean="0">
                <a:latin typeface="Comic Sans MS" pitchFamily="66" charset="0"/>
              </a:rPr>
              <a:t>glukagon</a:t>
            </a:r>
            <a:r>
              <a:rPr lang="cs-CZ" sz="1800" dirty="0" smtClean="0">
                <a:latin typeface="Comic Sans MS" pitchFamily="66" charset="0"/>
              </a:rPr>
              <a:t> po vazbě na receptor na </a:t>
            </a:r>
            <a:r>
              <a:rPr lang="cs-CZ" sz="1800" dirty="0" err="1" smtClean="0">
                <a:latin typeface="Comic Sans MS" pitchFamily="66" charset="0"/>
              </a:rPr>
              <a:t>hepatocytech</a:t>
            </a:r>
            <a:r>
              <a:rPr lang="cs-CZ" sz="1800" dirty="0" smtClean="0">
                <a:latin typeface="Comic Sans MS" pitchFamily="66" charset="0"/>
              </a:rPr>
              <a:t> stimuluje štěpení glykogenu. </a:t>
            </a: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Adrenalin se také přímo váže na oba adrenergní </a:t>
            </a:r>
            <a:r>
              <a:rPr lang="cs-CZ" sz="1800" dirty="0" smtClean="0">
                <a:latin typeface="Symbol" pitchFamily="18" charset="2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Symbol" pitchFamily="18" charset="2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 receptory. </a:t>
            </a: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Vazbou na </a:t>
            </a:r>
            <a:r>
              <a:rPr lang="cs-CZ" sz="18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FF3300"/>
                </a:solidFill>
                <a:latin typeface="Comic Sans MS" pitchFamily="66" charset="0"/>
              </a:rPr>
              <a:t> receptor</a:t>
            </a:r>
            <a:r>
              <a:rPr lang="cs-CZ" sz="1800" dirty="0" smtClean="0">
                <a:latin typeface="Comic Sans MS" pitchFamily="66" charset="0"/>
              </a:rPr>
              <a:t> vzroste intracelulární hladina </a:t>
            </a:r>
            <a:r>
              <a:rPr lang="cs-CZ" sz="1800" dirty="0" err="1" smtClean="0">
                <a:latin typeface="Comic Sans MS" pitchFamily="66" charset="0"/>
              </a:rPr>
              <a:t>cAMP</a:t>
            </a:r>
            <a:r>
              <a:rPr lang="cs-CZ" sz="1800" dirty="0" smtClean="0">
                <a:latin typeface="Comic Sans MS" pitchFamily="66" charset="0"/>
              </a:rPr>
              <a:t>, což vede ke štěpení glykogenu a glukoneogenezi. </a:t>
            </a: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Vazbou na </a:t>
            </a:r>
            <a:r>
              <a:rPr lang="cs-CZ" sz="1800" dirty="0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cs-CZ" sz="1800" dirty="0" smtClean="0">
                <a:solidFill>
                  <a:srgbClr val="FF3300"/>
                </a:solidFill>
                <a:latin typeface="Comic Sans MS" pitchFamily="66" charset="0"/>
              </a:rPr>
              <a:t> receptor</a:t>
            </a:r>
            <a:r>
              <a:rPr lang="cs-CZ" sz="1800" dirty="0" smtClean="0">
                <a:latin typeface="Comic Sans MS" pitchFamily="66" charset="0"/>
              </a:rPr>
              <a:t> stimuluje zvýšení intracelulární hladiny Ca</a:t>
            </a:r>
            <a:r>
              <a:rPr lang="cs-CZ" sz="1800" baseline="30000" dirty="0" smtClean="0">
                <a:latin typeface="Comic Sans MS" pitchFamily="66" charset="0"/>
              </a:rPr>
              <a:t>2+</a:t>
            </a:r>
            <a:r>
              <a:rPr lang="cs-CZ" sz="1800" dirty="0" smtClean="0">
                <a:latin typeface="Comic Sans MS" pitchFamily="66" charset="0"/>
              </a:rPr>
              <a:t> což znásobuje působení prostřednictvím </a:t>
            </a:r>
            <a:r>
              <a:rPr lang="cs-CZ" sz="1800" dirty="0" err="1" smtClean="0">
                <a:latin typeface="Comic Sans MS" pitchFamily="66" charset="0"/>
              </a:rPr>
              <a:t>cAMP</a:t>
            </a:r>
            <a:r>
              <a:rPr lang="cs-CZ" sz="1800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Navíc je </a:t>
            </a:r>
            <a:r>
              <a:rPr lang="cs-CZ" sz="1800" dirty="0" err="1" smtClean="0">
                <a:latin typeface="Comic Sans MS" pitchFamily="66" charset="0"/>
              </a:rPr>
              <a:t>glykogensynthasa</a:t>
            </a:r>
            <a:r>
              <a:rPr lang="cs-CZ" sz="1800" dirty="0" smtClean="0">
                <a:latin typeface="Comic Sans MS" pitchFamily="66" charset="0"/>
              </a:rPr>
              <a:t> inaktivována fosforylací katalyzovanou různými </a:t>
            </a:r>
            <a:r>
              <a:rPr lang="cs-CZ" sz="1800" dirty="0" smtClean="0">
                <a:solidFill>
                  <a:srgbClr val="FF3300"/>
                </a:solidFill>
                <a:latin typeface="Comic Sans MS" pitchFamily="66" charset="0"/>
              </a:rPr>
              <a:t>Ca</a:t>
            </a:r>
            <a:r>
              <a:rPr lang="cs-CZ" sz="1800" baseline="30000" dirty="0" smtClean="0">
                <a:solidFill>
                  <a:srgbClr val="FF3300"/>
                </a:solidFill>
                <a:latin typeface="Comic Sans MS" pitchFamily="66" charset="0"/>
              </a:rPr>
              <a:t>2+</a:t>
            </a:r>
            <a:r>
              <a:rPr lang="cs-CZ" sz="1800" dirty="0" smtClean="0">
                <a:solidFill>
                  <a:srgbClr val="FF3300"/>
                </a:solidFill>
                <a:latin typeface="Comic Sans MS" pitchFamily="66" charset="0"/>
              </a:rPr>
              <a:t> dependentními </a:t>
            </a:r>
            <a:r>
              <a:rPr lang="cs-CZ" sz="1800" dirty="0" err="1" smtClean="0">
                <a:solidFill>
                  <a:srgbClr val="FF3300"/>
                </a:solidFill>
                <a:latin typeface="Comic Sans MS" pitchFamily="66" charset="0"/>
              </a:rPr>
              <a:t>proteinkinasami</a:t>
            </a:r>
            <a:r>
              <a:rPr lang="cs-CZ" sz="1800" dirty="0" smtClean="0">
                <a:solidFill>
                  <a:srgbClr val="FF3300"/>
                </a:solidFill>
                <a:latin typeface="Comic Sans MS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Po vazbě adrenalinu na </a:t>
            </a:r>
            <a:r>
              <a:rPr lang="cs-CZ" sz="1800" dirty="0" smtClean="0">
                <a:latin typeface="Symbol" pitchFamily="18" charset="2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 adrenergní receptor svalových buněk dochází k degradaci glykogenu. Vzniklý G6P prochází glykolýzou –zisk ATP. </a:t>
            </a:r>
          </a:p>
          <a:p>
            <a:pPr>
              <a:lnSpc>
                <a:spcPct val="80000"/>
              </a:lnSpc>
            </a:pPr>
            <a:r>
              <a:rPr lang="cs-CZ" sz="1800" dirty="0" err="1" smtClean="0">
                <a:latin typeface="Comic Sans MS" pitchFamily="66" charset="0"/>
              </a:rPr>
              <a:t>Adiposní</a:t>
            </a:r>
            <a:r>
              <a:rPr lang="cs-CZ" sz="1800" dirty="0" smtClean="0">
                <a:latin typeface="Comic Sans MS" pitchFamily="66" charset="0"/>
              </a:rPr>
              <a:t> tkáň reaguje na adrenalin  (různé </a:t>
            </a:r>
            <a:r>
              <a:rPr lang="cs-CZ" sz="1800" dirty="0" smtClean="0">
                <a:latin typeface="Symbol" pitchFamily="18" charset="2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i </a:t>
            </a:r>
            <a:r>
              <a:rPr lang="cs-CZ" sz="1800" dirty="0" smtClean="0">
                <a:latin typeface="Symbol" pitchFamily="18" charset="2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 receptory) aktivací na hormon citlivých </a:t>
            </a:r>
            <a:r>
              <a:rPr lang="cs-CZ" sz="1800" dirty="0" err="1" smtClean="0">
                <a:latin typeface="Comic Sans MS" pitchFamily="66" charset="0"/>
              </a:rPr>
              <a:t>lipas</a:t>
            </a:r>
            <a:r>
              <a:rPr lang="cs-CZ" sz="1800" dirty="0" smtClean="0">
                <a:latin typeface="Comic Sans MS" pitchFamily="66" charset="0"/>
              </a:rPr>
              <a:t> – dále k mobilizaci mastných kyselin využitelných dalšími tkáněmi – energie. </a:t>
            </a:r>
          </a:p>
          <a:p>
            <a:pPr>
              <a:lnSpc>
                <a:spcPct val="80000"/>
              </a:lnSpc>
            </a:pPr>
            <a:r>
              <a:rPr lang="cs-CZ" sz="1800" dirty="0" smtClean="0">
                <a:latin typeface="Comic Sans MS" pitchFamily="66" charset="0"/>
              </a:rPr>
              <a:t>Adrenalin také stimuluje </a:t>
            </a:r>
            <a:r>
              <a:rPr lang="cs-CZ" sz="1800" dirty="0" err="1" smtClean="0">
                <a:latin typeface="Comic Sans MS" pitchFamily="66" charset="0"/>
              </a:rPr>
              <a:t>plícní</a:t>
            </a:r>
            <a:r>
              <a:rPr lang="cs-CZ" sz="1800" dirty="0" smtClean="0">
                <a:latin typeface="Comic Sans MS" pitchFamily="66" charset="0"/>
              </a:rPr>
              <a:t> tkáně – zesílené zásobení kyslíkem, stimuluje krevní oběh – rozšíření krevních kapilár. </a:t>
            </a:r>
          </a:p>
          <a:p>
            <a:pPr>
              <a:lnSpc>
                <a:spcPct val="8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cs-CZ" sz="3200" b="1" smtClean="0">
                <a:latin typeface="Comic Sans MS" pitchFamily="66" charset="0"/>
              </a:rPr>
              <a:t>Vliv hormonů insulinu, glukagonu a adrenalinu na energetický metabolismus. </a:t>
            </a:r>
            <a:endParaRPr lang="cs-CZ" sz="3200" smtClean="0">
              <a:latin typeface="Comic Sans MS" pitchFamily="66" charset="0"/>
            </a:endParaRPr>
          </a:p>
        </p:txBody>
      </p:sp>
      <p:pic>
        <p:nvPicPr>
          <p:cNvPr id="37890" name="Picture 4" descr="table 21-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28800"/>
            <a:ext cx="8229600" cy="40687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latin typeface="Comic Sans MS" pitchFamily="66" charset="0"/>
              </a:rPr>
              <a:t>Přenos signálu.  Dva stavy : a) Nasycení; </a:t>
            </a:r>
            <a:br>
              <a:rPr lang="cs-CZ" sz="2800" b="1" smtClean="0">
                <a:latin typeface="Comic Sans MS" pitchFamily="66" charset="0"/>
              </a:rPr>
            </a:br>
            <a:r>
              <a:rPr lang="cs-CZ" sz="2800" b="1" smtClean="0">
                <a:latin typeface="Comic Sans MS" pitchFamily="66" charset="0"/>
              </a:rPr>
              <a:t>b) Hladovění.</a:t>
            </a:r>
            <a:r>
              <a:rPr lang="cs-CZ" sz="2800" smtClean="0">
                <a:latin typeface="Comic Sans MS" pitchFamily="66" charset="0"/>
              </a:rPr>
              <a:t> </a:t>
            </a:r>
            <a:endParaRPr lang="cs-CZ" sz="2800" smtClean="0"/>
          </a:p>
        </p:txBody>
      </p:sp>
      <p:pic>
        <p:nvPicPr>
          <p:cNvPr id="38914" name="Picture 4" descr="figure 21-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8938" y="1600200"/>
            <a:ext cx="582612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Glukosové transportéry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Aktívní transport – </a:t>
            </a:r>
            <a:r>
              <a:rPr lang="cs-CZ" sz="3600" dirty="0" err="1" smtClean="0">
                <a:solidFill>
                  <a:srgbClr val="FF0000"/>
                </a:solidFill>
                <a:latin typeface="Comic Sans MS" pitchFamily="66" charset="0"/>
              </a:rPr>
              <a:t>kotransportéry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Transport glukosy přes apikální membránu tenkého střeva a ledvinových </a:t>
            </a:r>
            <a:r>
              <a:rPr lang="cs-CZ" dirty="0" err="1" smtClean="0">
                <a:latin typeface="Comic Sans MS" pitchFamily="66" charset="0"/>
              </a:rPr>
              <a:t>epitelárních</a:t>
            </a:r>
            <a:r>
              <a:rPr lang="cs-CZ" dirty="0" smtClean="0">
                <a:latin typeface="Comic Sans MS" pitchFamily="66" charset="0"/>
              </a:rPr>
              <a:t> buněk závisí na přítomnosti sekundárního aktivního  </a:t>
            </a:r>
            <a:r>
              <a:rPr lang="cs-CZ" dirty="0" smtClean="0">
                <a:latin typeface="Comic Sans MS" pitchFamily="66" charset="0"/>
                <a:hlinkClick r:id="rId3" tooltip="Sodium-glucose transport proteins"/>
              </a:rPr>
              <a:t>Na</a:t>
            </a:r>
            <a:r>
              <a:rPr lang="cs-CZ" baseline="30000" dirty="0" smtClean="0">
                <a:latin typeface="Comic Sans MS" pitchFamily="66" charset="0"/>
                <a:hlinkClick r:id="rId3" tooltip="Sodium-glucose transport proteins"/>
              </a:rPr>
              <a:t>+</a:t>
            </a:r>
            <a:r>
              <a:rPr lang="cs-CZ" dirty="0" smtClean="0">
                <a:latin typeface="Comic Sans MS" pitchFamily="66" charset="0"/>
                <a:hlinkClick r:id="rId3" tooltip="Sodium-glucose transport proteins"/>
              </a:rPr>
              <a:t>/glukosa </a:t>
            </a:r>
            <a:r>
              <a:rPr lang="cs-CZ" dirty="0" err="1" smtClean="0">
                <a:latin typeface="Comic Sans MS" pitchFamily="66" charset="0"/>
                <a:hlinkClick r:id="rId3" tooltip="Sodium-glucose transport proteins"/>
              </a:rPr>
              <a:t>symportéru</a:t>
            </a:r>
            <a:r>
              <a:rPr lang="cs-CZ" dirty="0" smtClean="0">
                <a:latin typeface="Comic Sans MS" pitchFamily="66" charset="0"/>
              </a:rPr>
              <a:t>, SGLT-1 a SGLT-2, který </a:t>
            </a:r>
            <a:r>
              <a:rPr lang="cs-CZ" dirty="0" err="1" smtClean="0">
                <a:latin typeface="Comic Sans MS" pitchFamily="66" charset="0"/>
              </a:rPr>
              <a:t>zakoncentruje</a:t>
            </a:r>
            <a:r>
              <a:rPr lang="cs-CZ" dirty="0" smtClean="0">
                <a:latin typeface="Comic Sans MS" pitchFamily="66" charset="0"/>
              </a:rPr>
              <a:t> glukosu uvnitř buněk, s využitím energii poskytované </a:t>
            </a:r>
            <a:r>
              <a:rPr lang="cs-CZ" dirty="0" err="1" smtClean="0">
                <a:latin typeface="Comic Sans MS" pitchFamily="66" charset="0"/>
              </a:rPr>
              <a:t>kotransportem</a:t>
            </a:r>
            <a:r>
              <a:rPr lang="cs-CZ" dirty="0" smtClean="0">
                <a:latin typeface="Comic Sans MS" pitchFamily="66" charset="0"/>
              </a:rPr>
              <a:t>  Na</a:t>
            </a:r>
            <a:r>
              <a:rPr lang="cs-CZ" baseline="30000" dirty="0" smtClean="0">
                <a:latin typeface="Comic Sans MS" pitchFamily="66" charset="0"/>
              </a:rPr>
              <a:t>+</a:t>
            </a:r>
            <a:r>
              <a:rPr lang="cs-CZ" dirty="0" smtClean="0">
                <a:latin typeface="Comic Sans MS" pitchFamily="66" charset="0"/>
              </a:rPr>
              <a:t> iontů proti elektrochemickému gradientu.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Pasivní transport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Uskutečňuje se </a:t>
            </a:r>
            <a:r>
              <a:rPr lang="cs-CZ" dirty="0" err="1" smtClean="0">
                <a:latin typeface="Comic Sans MS" pitchFamily="66" charset="0"/>
              </a:rPr>
              <a:t>difůzí</a:t>
            </a:r>
            <a:r>
              <a:rPr lang="cs-CZ" dirty="0" smtClean="0">
                <a:latin typeface="Comic Sans MS" pitchFamily="66" charset="0"/>
              </a:rPr>
              <a:t> glukosy přes buněčnou membránu zprostředkovanou </a:t>
            </a:r>
            <a:r>
              <a:rPr lang="cs-CZ" dirty="0" err="1" smtClean="0">
                <a:latin typeface="Comic Sans MS" pitchFamily="66" charset="0"/>
              </a:rPr>
              <a:t>glukosovými</a:t>
            </a:r>
            <a:r>
              <a:rPr lang="cs-CZ" dirty="0" smtClean="0">
                <a:latin typeface="Comic Sans MS" pitchFamily="66" charset="0"/>
              </a:rPr>
              <a:t> transportéry. Energeticky nezávislé.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468313" y="25400"/>
            <a:ext cx="8229600" cy="1143000"/>
          </a:xfrm>
        </p:spPr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Glykémie 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805487"/>
          </a:xfrm>
        </p:spPr>
        <p:txBody>
          <a:bodyPr/>
          <a:lstStyle/>
          <a:p>
            <a:r>
              <a:rPr lang="cs-CZ" sz="1800" dirty="0" smtClean="0">
                <a:latin typeface="Comic Sans MS" pitchFamily="66" charset="0"/>
              </a:rPr>
              <a:t>Regulace glykémie, diabetes </a:t>
            </a:r>
            <a:r>
              <a:rPr lang="cs-CZ" sz="1800" dirty="0" err="1" smtClean="0">
                <a:latin typeface="Comic Sans MS" pitchFamily="66" charset="0"/>
              </a:rPr>
              <a:t>mellitus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Hladina glukosy v krvi (glykémie) je nalačno udržována v hodnotách mezi 3,9 až 5,55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mmol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/l  a po jídle tak, aby nepřekročila 8,88 - 9,99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mmol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/l řadou regulačních mechanizmů. </a:t>
            </a:r>
          </a:p>
          <a:p>
            <a:r>
              <a:rPr lang="cs-CZ" sz="1800" dirty="0" smtClean="0">
                <a:latin typeface="Comic Sans MS" pitchFamily="66" charset="0"/>
              </a:rPr>
              <a:t>Glykémii snižuje inzulín, opačně působí celá řada hormonů: </a:t>
            </a:r>
            <a:r>
              <a:rPr lang="cs-CZ" sz="1800" dirty="0" err="1" smtClean="0">
                <a:latin typeface="Comic Sans MS" pitchFamily="66" charset="0"/>
              </a:rPr>
              <a:t>glukagon</a:t>
            </a:r>
            <a:r>
              <a:rPr lang="cs-CZ" sz="1800" dirty="0" smtClean="0">
                <a:latin typeface="Comic Sans MS" pitchFamily="66" charset="0"/>
              </a:rPr>
              <a:t>, katecholaminy, glukokortikoidy,  růstový hormon, dále hraje roli schopnost  jater vychytávat, metabolizovat a uvolňovat glukosu a schopnost periferních tkání glukosu </a:t>
            </a:r>
            <a:r>
              <a:rPr lang="cs-CZ" sz="1800" dirty="0" err="1" smtClean="0">
                <a:latin typeface="Comic Sans MS" pitchFamily="66" charset="0"/>
              </a:rPr>
              <a:t>utilizovat</a:t>
            </a:r>
            <a:r>
              <a:rPr lang="cs-CZ" sz="1800" dirty="0" smtClean="0">
                <a:latin typeface="Comic Sans MS" pitchFamily="66" charset="0"/>
              </a:rPr>
              <a:t>.   </a:t>
            </a:r>
          </a:p>
          <a:p>
            <a:r>
              <a:rPr lang="cs-CZ" sz="1800" dirty="0" smtClean="0">
                <a:latin typeface="Comic Sans MS" pitchFamily="66" charset="0"/>
              </a:rPr>
              <a:t>Při glykémii nad 5,5 </a:t>
            </a:r>
            <a:r>
              <a:rPr lang="cs-CZ" sz="1800" dirty="0" err="1" smtClean="0">
                <a:latin typeface="Comic Sans MS" pitchFamily="66" charset="0"/>
              </a:rPr>
              <a:t>mmol</a:t>
            </a:r>
            <a:r>
              <a:rPr lang="cs-CZ" sz="1800" dirty="0" smtClean="0">
                <a:latin typeface="Comic Sans MS" pitchFamily="66" charset="0"/>
              </a:rPr>
              <a:t>/l dochází ke stimulaci sekrece inzulínu. Inzulín snižuje glykémii tím, že usnadňuje vstup glukosy a dále i aminokyselin a draslíku do buněk. Dalšími jeho účinky je stimulace proteosyntézy, inhibice rozpadu proteinů, stimulace tvorby glykogenu v játrech a stimulace tvorby tuku. </a:t>
            </a:r>
          </a:p>
          <a:p>
            <a:r>
              <a:rPr lang="cs-CZ" sz="1800" dirty="0" smtClean="0">
                <a:latin typeface="Comic Sans MS" pitchFamily="66" charset="0"/>
              </a:rPr>
              <a:t>Při porušení regulačních mechanizmů  může dojít k trvalému zvýšení hladiny glukosy -  hyperglykémii a nebo snížení - hypoglykémii.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latin typeface="Comic Sans MS" pitchFamily="66" charset="0"/>
              </a:rPr>
              <a:t>Diabetes mellitus </a:t>
            </a:r>
            <a:br>
              <a:rPr lang="cs-CZ" sz="3200" smtClean="0">
                <a:latin typeface="Comic Sans MS" pitchFamily="66" charset="0"/>
              </a:rPr>
            </a:br>
            <a:endParaRPr lang="cs-CZ" sz="3200" smtClean="0"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Diabetes </a:t>
            </a:r>
            <a:r>
              <a:rPr lang="cs-CZ" dirty="0" err="1" smtClean="0">
                <a:latin typeface="Comic Sans MS" pitchFamily="66" charset="0"/>
              </a:rPr>
              <a:t>mellitus</a:t>
            </a:r>
            <a:r>
              <a:rPr lang="cs-CZ" dirty="0" smtClean="0"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je způsoben absolutní nebo relativní nedostatečností inzulínu, klinicky se dělí na: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•</a:t>
            </a:r>
            <a:r>
              <a:rPr lang="cs-CZ" dirty="0" smtClean="0">
                <a:latin typeface="Comic Sans MS" pitchFamily="66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Diabetes </a:t>
            </a:r>
            <a:r>
              <a:rPr lang="cs-CZ" dirty="0" err="1" smtClean="0">
                <a:solidFill>
                  <a:srgbClr val="FF0000"/>
                </a:solidFill>
                <a:latin typeface="Comic Sans MS" pitchFamily="66" charset="0"/>
              </a:rPr>
              <a:t>inzulíndependentní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 (typ 1) - </a:t>
            </a:r>
            <a:r>
              <a:rPr lang="cs-CZ" dirty="0" smtClean="0">
                <a:latin typeface="Comic Sans MS" pitchFamily="66" charset="0"/>
              </a:rPr>
              <a:t>skutečný defekt v syntéze inzulínu, projevuje se již v dětském věku, hlavní léčba spočívá v substituci inzulínu. Klinické příznaky - žízeň, polyurie, hubnutí - nastupují rychle, je sklon ke </a:t>
            </a:r>
            <a:r>
              <a:rPr lang="cs-CZ" dirty="0" err="1" smtClean="0">
                <a:latin typeface="Comic Sans MS" pitchFamily="66" charset="0"/>
              </a:rPr>
              <a:t>ketoacidose</a:t>
            </a:r>
            <a:r>
              <a:rPr lang="cs-CZ" dirty="0" smtClean="0"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•  Diabetes non-</a:t>
            </a:r>
            <a:r>
              <a:rPr lang="cs-CZ" dirty="0" err="1" smtClean="0">
                <a:solidFill>
                  <a:srgbClr val="FF0000"/>
                </a:solidFill>
                <a:latin typeface="Comic Sans MS" pitchFamily="66" charset="0"/>
              </a:rPr>
              <a:t>inzulíndependentní</a:t>
            </a:r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 (typ 2)</a:t>
            </a:r>
            <a:r>
              <a:rPr lang="cs-CZ" dirty="0" smtClean="0">
                <a:latin typeface="Comic Sans MS" pitchFamily="66" charset="0"/>
              </a:rPr>
              <a:t> -  kombinace inzulínové rezistence a relativního nedostatku inzulínu (porucha uvolňování inzulínu z B buněk, porucha inzulínových membránových receptorů apod.). Nemá tendenci ke </a:t>
            </a:r>
            <a:r>
              <a:rPr lang="cs-CZ" dirty="0" err="1" smtClean="0">
                <a:latin typeface="Comic Sans MS" pitchFamily="66" charset="0"/>
              </a:rPr>
              <a:t>ketoacidose</a:t>
            </a:r>
            <a:r>
              <a:rPr lang="cs-CZ" dirty="0" smtClean="0">
                <a:latin typeface="Comic Sans MS" pitchFamily="66" charset="0"/>
              </a:rPr>
              <a:t>, vyskytuje se ve středním a starším věku, klinické příznaky bývají mírné. 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figure 21-2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4350" y="1600200"/>
            <a:ext cx="5575300" cy="4525963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latin typeface="Comic Sans MS" pitchFamily="66" charset="0"/>
              </a:rPr>
              <a:t>24-hodinový profil hladiny glukosy v plasmě u zdravého (červeně) a u na insulinu nedependentní cukrovky (modře).</a:t>
            </a:r>
            <a:r>
              <a:rPr lang="cs-CZ" sz="24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latin typeface="Comic Sans MS" pitchFamily="66" charset="0"/>
              </a:rPr>
              <a:t>Léčiva diabetu II.  Metformin a thiazolidindion.</a:t>
            </a:r>
            <a:r>
              <a:rPr lang="cs-CZ" sz="2800" smtClean="0">
                <a:latin typeface="Comic Sans MS" pitchFamily="66" charset="0"/>
              </a:rPr>
              <a:t> </a:t>
            </a:r>
            <a:endParaRPr lang="cs-CZ" sz="280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dirty="0" smtClean="0">
                <a:latin typeface="Comic Sans MS" pitchFamily="66" charset="0"/>
              </a:rPr>
              <a:t>Snižují insulinovou rezistenci, buď snížením vylučování glukosy z jater (</a:t>
            </a:r>
            <a:r>
              <a:rPr lang="cs-CZ" sz="2000" dirty="0" err="1" smtClean="0">
                <a:latin typeface="Comic Sans MS" pitchFamily="66" charset="0"/>
              </a:rPr>
              <a:t>Metformin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nebo zvyšují insulinem stimulované využití glukosy ve svalech (</a:t>
            </a:r>
            <a:r>
              <a:rPr lang="cs-CZ" sz="2000" dirty="0" err="1" smtClean="0">
                <a:latin typeface="Comic Sans MS" pitchFamily="66" charset="0"/>
              </a:rPr>
              <a:t>TZDiony</a:t>
            </a:r>
            <a:r>
              <a:rPr lang="cs-CZ" sz="2000" dirty="0" smtClean="0">
                <a:latin typeface="Comic Sans MS" pitchFamily="66" charset="0"/>
              </a:rPr>
              <a:t>). </a:t>
            </a:r>
          </a:p>
          <a:p>
            <a:r>
              <a:rPr lang="cs-CZ" sz="2000" dirty="0" smtClean="0">
                <a:latin typeface="Comic Sans MS" pitchFamily="66" charset="0"/>
              </a:rPr>
              <a:t>Cílem obou látek je komplex I mitochondriálního dýchacího řetězce – snižuje se tvorba ATP a zvyšuje hladina AMP. 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43011" name="Picture 4" descr="unnumbered figure pg 7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628775"/>
            <a:ext cx="32131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1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49312"/>
          </a:xfrm>
        </p:spPr>
        <p:txBody>
          <a:bodyPr/>
          <a:lstStyle/>
          <a:p>
            <a:r>
              <a:rPr lang="cs-CZ" sz="2400" smtClean="0">
                <a:latin typeface="Comic Sans MS" pitchFamily="66" charset="0"/>
              </a:rPr>
              <a:t>Glukosové transportéry</a:t>
            </a:r>
            <a:r>
              <a:rPr lang="cs-CZ" sz="2400" smtClean="0">
                <a:solidFill>
                  <a:srgbClr val="FF00FF"/>
                </a:solidFill>
                <a:latin typeface="Comic Sans MS" pitchFamily="66" charset="0"/>
              </a:rPr>
              <a:t>-12 TM (transmembránové proteiny)</a:t>
            </a:r>
            <a:r>
              <a:rPr lang="cs-CZ" sz="2400" smtClean="0">
                <a:latin typeface="Comic Sans MS" pitchFamily="66" charset="0"/>
              </a:rPr>
              <a:t> (500 AMK).  </a:t>
            </a:r>
          </a:p>
        </p:txBody>
      </p:sp>
      <p:graphicFrame>
        <p:nvGraphicFramePr>
          <p:cNvPr id="205976" name="Group 152"/>
          <p:cNvGraphicFramePr>
            <a:graphicFrameLocks noGrp="1"/>
          </p:cNvGraphicFramePr>
          <p:nvPr>
            <p:ph idx="1"/>
          </p:nvPr>
        </p:nvGraphicFramePr>
        <p:xfrm>
          <a:off x="323850" y="1916113"/>
          <a:ext cx="8201025" cy="3779774"/>
        </p:xfrm>
        <a:graphic>
          <a:graphicData uri="http://schemas.openxmlformats.org/drawingml/2006/table">
            <a:tbl>
              <a:tblPr/>
              <a:tblGrid>
                <a:gridCol w="1081088"/>
                <a:gridCol w="2878137"/>
                <a:gridCol w="1225550"/>
                <a:gridCol w="30162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Distribuce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</a:t>
                      </a:r>
                      <a:r>
                        <a:rPr kumimoji="0" lang="cs-CZ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Poznámka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Všechny savčí tkáně.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mM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Základní transportní systém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glukosy.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Játra a pankreatické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buňky.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15-20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 pankreatu reguluje hladinu insulinu.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Všechny savčí tkáně.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Základní transportní systém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glukosy.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Svaly a adipocyty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Množství ve svalové plasmatické membráně se zvyšuje tréninkem.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GLUT5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Tenké střevo.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Primárně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fruktosový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transportér.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Coriho cyklus </a:t>
            </a:r>
          </a:p>
        </p:txBody>
      </p:sp>
      <p:pic>
        <p:nvPicPr>
          <p:cNvPr id="20482" name="Picture 4" descr="figure 21-0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463" y="1600200"/>
            <a:ext cx="80930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latin typeface="Comic Sans MS" pitchFamily="66" charset="0"/>
              </a:rPr>
              <a:t>Glukosa alaninový cyklus.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200" dirty="0" smtClean="0">
                <a:latin typeface="Comic Sans MS" pitchFamily="66" charset="0"/>
              </a:rPr>
              <a:t>Ze svalů putuje spíše alanin než laktát. Substrátem </a:t>
            </a:r>
            <a:r>
              <a:rPr lang="cs-CZ" sz="2200" dirty="0" err="1" smtClean="0">
                <a:latin typeface="Comic Sans MS" pitchFamily="66" charset="0"/>
              </a:rPr>
              <a:t>aminotransferasy</a:t>
            </a:r>
            <a:r>
              <a:rPr lang="cs-CZ" sz="2200" dirty="0" smtClean="0">
                <a:latin typeface="Comic Sans MS" pitchFamily="66" charset="0"/>
              </a:rPr>
              <a:t> je pyruvát, spíše než </a:t>
            </a:r>
            <a:r>
              <a:rPr lang="cs-CZ" sz="2200" dirty="0" err="1" smtClean="0">
                <a:latin typeface="Comic Sans MS" pitchFamily="66" charset="0"/>
              </a:rPr>
              <a:t>oxaloacetát</a:t>
            </a:r>
            <a:r>
              <a:rPr lang="cs-CZ" sz="2200" dirty="0" smtClean="0">
                <a:latin typeface="Comic Sans MS" pitchFamily="66" charset="0"/>
              </a:rPr>
              <a:t> </a:t>
            </a:r>
            <a:br>
              <a:rPr lang="cs-CZ" sz="2200" dirty="0" smtClean="0">
                <a:latin typeface="Comic Sans MS" pitchFamily="66" charset="0"/>
              </a:rPr>
            </a:br>
            <a:r>
              <a:rPr lang="cs-CZ" sz="2200" dirty="0" smtClean="0">
                <a:latin typeface="Comic Sans MS" pitchFamily="66" charset="0"/>
              </a:rPr>
              <a:t>nebo </a:t>
            </a:r>
            <a:r>
              <a:rPr lang="cs-CZ" sz="2200" dirty="0" smtClean="0">
                <a:latin typeface="Symbol" pitchFamily="18" charset="2"/>
              </a:rPr>
              <a:t>a</a:t>
            </a:r>
            <a:r>
              <a:rPr lang="cs-CZ" sz="2200" dirty="0" smtClean="0">
                <a:latin typeface="Comic Sans MS" pitchFamily="66" charset="0"/>
              </a:rPr>
              <a:t>-</a:t>
            </a:r>
            <a:r>
              <a:rPr lang="cs-CZ" sz="2200" dirty="0" err="1" smtClean="0">
                <a:latin typeface="Comic Sans MS" pitchFamily="66" charset="0"/>
              </a:rPr>
              <a:t>oxoglutarát</a:t>
            </a:r>
            <a:r>
              <a:rPr lang="cs-CZ" sz="2200" dirty="0" smtClean="0">
                <a:latin typeface="Comic Sans MS" pitchFamily="66" charset="0"/>
              </a:rPr>
              <a:t>. V játrech NH</a:t>
            </a:r>
            <a:r>
              <a:rPr lang="cs-CZ" sz="2200" baseline="-25000" dirty="0" smtClean="0">
                <a:latin typeface="Comic Sans MS" pitchFamily="66" charset="0"/>
              </a:rPr>
              <a:t>3</a:t>
            </a:r>
            <a:r>
              <a:rPr lang="cs-CZ" sz="2200" dirty="0" smtClean="0">
                <a:latin typeface="Comic Sans MS" pitchFamily="66" charset="0"/>
              </a:rPr>
              <a:t> a </a:t>
            </a:r>
            <a:r>
              <a:rPr lang="cs-CZ" sz="2200" dirty="0" err="1" smtClean="0">
                <a:latin typeface="Comic Sans MS" pitchFamily="66" charset="0"/>
              </a:rPr>
              <a:t>Asp</a:t>
            </a:r>
            <a:r>
              <a:rPr lang="cs-CZ" sz="2200" dirty="0" smtClean="0">
                <a:latin typeface="Comic Sans MS" pitchFamily="66" charset="0"/>
              </a:rPr>
              <a:t> = močovina</a:t>
            </a:r>
            <a:r>
              <a:rPr lang="cs-CZ" sz="2800" dirty="0" smtClean="0">
                <a:latin typeface="Comic Sans MS" pitchFamily="66" charset="0"/>
              </a:rPr>
              <a:t>. 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21506" name="Picture 4" descr="figure 21-0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17663"/>
            <a:ext cx="8229600" cy="44910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sah 2"/>
          <p:cNvSpPr>
            <a:spLocks noGrp="1"/>
          </p:cNvSpPr>
          <p:nvPr>
            <p:ph idx="1"/>
          </p:nvPr>
        </p:nvSpPr>
        <p:spPr>
          <a:xfrm>
            <a:off x="546100" y="765175"/>
            <a:ext cx="8229600" cy="4525963"/>
          </a:xfrm>
        </p:spPr>
        <p:txBody>
          <a:bodyPr/>
          <a:lstStyle/>
          <a:p>
            <a:r>
              <a:rPr lang="cs-CZ" sz="2200" smtClean="0">
                <a:latin typeface="Comic Sans MS" pitchFamily="66" charset="0"/>
              </a:rPr>
              <a:t>Glukosa – alaninový cyklus je mechanismus transportu dusíku ze svalů do jater !!</a:t>
            </a:r>
          </a:p>
          <a:p>
            <a:r>
              <a:rPr lang="cs-CZ" sz="2200" smtClean="0">
                <a:latin typeface="Comic Sans MS" pitchFamily="66" charset="0"/>
              </a:rPr>
              <a:t>Během hladovění je glukosa tvořená v játrech touto cestou využívána jinými tkáněmi – přerušení cyklu. </a:t>
            </a:r>
          </a:p>
          <a:p>
            <a:r>
              <a:rPr lang="cs-CZ" sz="2200" smtClean="0">
                <a:latin typeface="Comic Sans MS" pitchFamily="66" charset="0"/>
              </a:rPr>
              <a:t>Takto může svalový pyruvát – vzniklý odbouráváním proteinů, zásobovat glukosou jiné tkáně i když nemají glukoneogenezi. </a:t>
            </a:r>
          </a:p>
          <a:p>
            <a:endParaRPr lang="cs-CZ" sz="2200" smtClean="0">
              <a:latin typeface="Comic Sans MS" pitchFamily="66" charset="0"/>
            </a:endParaRPr>
          </a:p>
          <a:p>
            <a:endParaRPr lang="cs-CZ" smtClean="0">
              <a:latin typeface="Comic Sans MS" pitchFamily="66" charset="0"/>
            </a:endParaRPr>
          </a:p>
          <a:p>
            <a:endParaRPr lang="cs-CZ" smtClean="0"/>
          </a:p>
        </p:txBody>
      </p:sp>
      <p:pic>
        <p:nvPicPr>
          <p:cNvPr id="22530" name="Picture 4" descr="unnumbered figure pg 7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85312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>
                <a:latin typeface="Comic Sans MS" pitchFamily="66" charset="0"/>
              </a:rPr>
              <a:t>Pankreatické a nadledvinkové hormony.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Zhruba </a:t>
            </a:r>
            <a:r>
              <a:rPr lang="cs-CZ" dirty="0" smtClean="0">
                <a:latin typeface="Comic Sans MS" pitchFamily="66" charset="0"/>
              </a:rPr>
              <a:t>1 až 2% pankreatu činí zvláštní útvary 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Langerhansovy ostrůvky</a:t>
            </a:r>
            <a:r>
              <a:rPr lang="cs-CZ" dirty="0" smtClean="0">
                <a:latin typeface="Comic Sans MS" pitchFamily="66" charset="0"/>
              </a:rPr>
              <a:t>, které vylučují do krevního oběhu polypeptidové hormony. </a:t>
            </a:r>
            <a:r>
              <a:rPr lang="cs-CZ" dirty="0" err="1" smtClean="0">
                <a:latin typeface="Comic Sans MS" pitchFamily="66" charset="0"/>
              </a:rPr>
              <a:t>Polypetidy</a:t>
            </a:r>
            <a:r>
              <a:rPr lang="cs-CZ" dirty="0" smtClean="0">
                <a:latin typeface="Comic Sans MS" pitchFamily="66" charset="0"/>
              </a:rPr>
              <a:t> jsou syntetizovány na </a:t>
            </a:r>
            <a:r>
              <a:rPr lang="cs-CZ" dirty="0" err="1" smtClean="0">
                <a:latin typeface="Comic Sans MS" pitchFamily="66" charset="0"/>
              </a:rPr>
              <a:t>ribosomech</a:t>
            </a:r>
            <a:r>
              <a:rPr lang="cs-CZ" dirty="0" smtClean="0">
                <a:latin typeface="Comic Sans MS" pitchFamily="66" charset="0"/>
              </a:rPr>
              <a:t> ve formě inaktivních prekursorů. Teprve v hrubém endoplasmatickém retikulu a Golgiho aparátu se z nich tvoří aktivní hormony. Uvolňovány jsou </a:t>
            </a:r>
            <a:r>
              <a:rPr lang="cs-CZ" dirty="0" err="1" smtClean="0">
                <a:latin typeface="Comic Sans MS" pitchFamily="66" charset="0"/>
              </a:rPr>
              <a:t>exocytosou</a:t>
            </a:r>
            <a:r>
              <a:rPr lang="cs-CZ" dirty="0" smtClean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Symbol" pitchFamily="18" charset="2"/>
              </a:rPr>
              <a:t>	</a:t>
            </a:r>
            <a:r>
              <a:rPr lang="cs-CZ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- Buňky uvolňují insulin (51 AMK) jako odezvu na vysokou hladinu glukosy v krvi.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dirty="0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-Buňky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sekretují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cs-CZ" dirty="0" err="1" smtClean="0">
                <a:solidFill>
                  <a:srgbClr val="FF3300"/>
                </a:solidFill>
                <a:latin typeface="Comic Sans MS" pitchFamily="66" charset="0"/>
              </a:rPr>
              <a:t>glukagon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 (29 AMK) jako odezvu na nízkou hladinu krevní glukosy.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dirty="0" smtClean="0">
                <a:solidFill>
                  <a:srgbClr val="0099FF"/>
                </a:solidFill>
                <a:latin typeface="Comic Sans MS" pitchFamily="66" charset="0"/>
              </a:rPr>
              <a:t>Na rozdíl od slinivky vylučují nadledvinky hormony jako odezvu na nervový signál</a:t>
            </a:r>
            <a:r>
              <a:rPr lang="cs-CZ" dirty="0" smtClean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Comic Sans MS" pitchFamily="66" charset="0"/>
              </a:rPr>
              <a:t>	</a:t>
            </a:r>
            <a:r>
              <a:rPr lang="cs-CZ" dirty="0" smtClean="0">
                <a:solidFill>
                  <a:srgbClr val="FF3300"/>
                </a:solidFill>
                <a:latin typeface="Comic Sans MS" pitchFamily="66" charset="0"/>
              </a:rPr>
              <a:t>Nadledvinky mají dva typy tkáně: Dřeň  a kůra.</a:t>
            </a:r>
            <a:r>
              <a:rPr lang="cs-CZ" dirty="0" smtClean="0">
                <a:latin typeface="Comic Sans MS" pitchFamily="66" charset="0"/>
              </a:rPr>
              <a:t> Z kůry jsou uvolňovány steroidní hormony. V dřeni nadledvinek je syntetizován noradrenalin a jeho </a:t>
            </a:r>
            <a:r>
              <a:rPr lang="cs-CZ" dirty="0" err="1" smtClean="0">
                <a:latin typeface="Comic Sans MS" pitchFamily="66" charset="0"/>
              </a:rPr>
              <a:t>methyl</a:t>
            </a:r>
            <a:r>
              <a:rPr lang="cs-CZ" dirty="0" smtClean="0">
                <a:latin typeface="Comic Sans MS" pitchFamily="66" charset="0"/>
              </a:rPr>
              <a:t> derivát adrenalin. Prekurzorem je </a:t>
            </a:r>
            <a:r>
              <a:rPr lang="cs-CZ" dirty="0" err="1" smtClean="0">
                <a:latin typeface="Comic Sans MS" pitchFamily="66" charset="0"/>
              </a:rPr>
              <a:t>Tyr</a:t>
            </a:r>
            <a:r>
              <a:rPr lang="cs-CZ" dirty="0" smtClean="0">
                <a:latin typeface="Comic Sans MS" pitchFamily="66" charset="0"/>
              </a:rPr>
              <a:t>. Obecně se nazývají katecholaminy. Jsou skladovány v granulích a posléze, formou </a:t>
            </a:r>
            <a:r>
              <a:rPr lang="cs-CZ" dirty="0" err="1" smtClean="0">
                <a:latin typeface="Comic Sans MS" pitchFamily="66" charset="0"/>
              </a:rPr>
              <a:t>exocytosy</a:t>
            </a:r>
            <a:r>
              <a:rPr lang="cs-CZ" dirty="0" smtClean="0">
                <a:latin typeface="Comic Sans MS" pitchFamily="66" charset="0"/>
              </a:rPr>
              <a:t>, uvolňovány.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Slinivka je tzv. </a:t>
            </a:r>
            <a:r>
              <a:rPr lang="cs-CZ" sz="2800" dirty="0" smtClean="0">
                <a:latin typeface="Comic Sans MS" pitchFamily="66" charset="0"/>
                <a:hlinkClick r:id="rId2" tooltip="Podvojná žláza (stránka neexistuje)"/>
              </a:rPr>
              <a:t>podvojná žláza</a:t>
            </a:r>
            <a:r>
              <a:rPr lang="cs-CZ" sz="2800" dirty="0" smtClean="0">
                <a:latin typeface="Comic Sans MS" pitchFamily="66" charset="0"/>
              </a:rPr>
              <a:t>, plní totiž funkce:</a:t>
            </a:r>
            <a:br>
              <a:rPr lang="cs-CZ" sz="2800" dirty="0" smtClean="0">
                <a:latin typeface="Comic Sans MS" pitchFamily="66" charset="0"/>
              </a:rPr>
            </a:b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  <a:hlinkClick r:id="rId3" tooltip="Exokrinní žláza"/>
              </a:rPr>
              <a:t>žláza </a:t>
            </a:r>
            <a:r>
              <a:rPr lang="cs-CZ" sz="1800" dirty="0">
                <a:latin typeface="Comic Sans MS" pitchFamily="66" charset="0"/>
                <a:hlinkClick r:id="rId3" tooltip="Exokrinní žláza"/>
              </a:rPr>
              <a:t>s vnější sekrecí</a:t>
            </a:r>
            <a:r>
              <a:rPr lang="cs-CZ" sz="1800" dirty="0">
                <a:latin typeface="Comic Sans MS" pitchFamily="66" charset="0"/>
              </a:rPr>
              <a:t> - tvoří ji většina tkáně pankreatu, která produkuje trávicí </a:t>
            </a:r>
            <a:r>
              <a:rPr lang="cs-CZ" sz="1800" dirty="0">
                <a:latin typeface="Comic Sans MS" pitchFamily="66" charset="0"/>
                <a:hlinkClick r:id="rId4" tooltip="Enzym"/>
              </a:rPr>
              <a:t>enzymy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  <a:hlinkClick r:id="rId5" tooltip="Endokrinní žláza"/>
              </a:rPr>
              <a:t>žláza s vnitřní sekrecí</a:t>
            </a:r>
            <a:r>
              <a:rPr lang="cs-CZ" sz="1800" dirty="0">
                <a:latin typeface="Comic Sans MS" pitchFamily="66" charset="0"/>
              </a:rPr>
              <a:t> - tvoří ji asi 1 milion </a:t>
            </a:r>
            <a:r>
              <a:rPr lang="cs-CZ" sz="1800" dirty="0" smtClean="0">
                <a:latin typeface="Comic Sans MS" pitchFamily="66" charset="0"/>
              </a:rPr>
              <a:t>buněčných </a:t>
            </a:r>
            <a:r>
              <a:rPr lang="cs-CZ" sz="1800" dirty="0">
                <a:latin typeface="Comic Sans MS" pitchFamily="66" charset="0"/>
              </a:rPr>
              <a:t>okrsků (tzv. </a:t>
            </a:r>
            <a:r>
              <a:rPr lang="cs-CZ" sz="1800" dirty="0">
                <a:latin typeface="Comic Sans MS" pitchFamily="66" charset="0"/>
                <a:hlinkClick r:id="rId6" tooltip="Langerhansovy ostrůvky"/>
              </a:rPr>
              <a:t>Langerhansových ostrůvcích</a:t>
            </a:r>
            <a:r>
              <a:rPr lang="cs-CZ" sz="1800" dirty="0">
                <a:latin typeface="Comic Sans MS" pitchFamily="66" charset="0"/>
              </a:rPr>
              <a:t>) rozprostřených v exokrinní tkáni pankreatu, které produkují hormony, především inzulin a </a:t>
            </a:r>
            <a:r>
              <a:rPr lang="cs-CZ" sz="1800" dirty="0" err="1">
                <a:latin typeface="Comic Sans MS" pitchFamily="66" charset="0"/>
              </a:rPr>
              <a:t>glukagon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b="1" dirty="0" smtClean="0">
                <a:latin typeface="Comic Sans MS" pitchFamily="66" charset="0"/>
              </a:rPr>
              <a:t>Vnější </a:t>
            </a:r>
            <a:r>
              <a:rPr lang="cs-CZ" sz="1800" b="1" dirty="0">
                <a:latin typeface="Comic Sans MS" pitchFamily="66" charset="0"/>
              </a:rPr>
              <a:t>sekrece</a:t>
            </a:r>
          </a:p>
          <a:p>
            <a:r>
              <a:rPr lang="cs-CZ" sz="1800" dirty="0">
                <a:latin typeface="Comic Sans MS" pitchFamily="66" charset="0"/>
              </a:rPr>
              <a:t>V slinivce se produkují enzymy:</a:t>
            </a:r>
          </a:p>
          <a:p>
            <a:r>
              <a:rPr lang="cs-CZ" sz="1800" dirty="0">
                <a:latin typeface="Comic Sans MS" pitchFamily="66" charset="0"/>
                <a:hlinkClick r:id="rId7"/>
              </a:rPr>
              <a:t>trypsin</a:t>
            </a:r>
            <a:r>
              <a:rPr lang="cs-CZ" sz="1800" dirty="0">
                <a:latin typeface="Comic Sans MS" pitchFamily="66" charset="0"/>
              </a:rPr>
              <a:t> - </a:t>
            </a:r>
            <a:r>
              <a:rPr lang="cs-CZ" sz="1800" dirty="0">
                <a:latin typeface="Comic Sans MS" pitchFamily="66" charset="0"/>
                <a:hlinkClick r:id="rId8" tooltip="Hydrolýza"/>
              </a:rPr>
              <a:t>hydrolyzuje</a:t>
            </a:r>
            <a:r>
              <a:rPr lang="cs-CZ" sz="1800" dirty="0">
                <a:latin typeface="Comic Sans MS" pitchFamily="66" charset="0"/>
              </a:rPr>
              <a:t> </a:t>
            </a:r>
            <a:r>
              <a:rPr lang="cs-CZ" sz="1800" dirty="0">
                <a:latin typeface="Comic Sans MS" pitchFamily="66" charset="0"/>
                <a:hlinkClick r:id="rId9" tooltip="Bílkoviny"/>
              </a:rPr>
              <a:t>bílkoviny</a:t>
            </a:r>
            <a:r>
              <a:rPr lang="cs-CZ" sz="1800" dirty="0">
                <a:latin typeface="Comic Sans MS" pitchFamily="66" charset="0"/>
              </a:rPr>
              <a:t> na </a:t>
            </a:r>
            <a:r>
              <a:rPr lang="cs-CZ" sz="1800" dirty="0">
                <a:latin typeface="Comic Sans MS" pitchFamily="66" charset="0"/>
                <a:hlinkClick r:id="rId10"/>
              </a:rPr>
              <a:t>aminokyseliny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  <a:hlinkClick r:id="rId11" tooltip="Lipáza"/>
              </a:rPr>
              <a:t>lipasy</a:t>
            </a:r>
            <a:r>
              <a:rPr lang="cs-CZ" sz="1800" dirty="0">
                <a:latin typeface="Comic Sans MS" pitchFamily="66" charset="0"/>
              </a:rPr>
              <a:t> - štěpí </a:t>
            </a:r>
            <a:r>
              <a:rPr lang="cs-CZ" sz="1800" dirty="0">
                <a:latin typeface="Comic Sans MS" pitchFamily="66" charset="0"/>
                <a:hlinkClick r:id="rId12"/>
              </a:rPr>
              <a:t>tuky</a:t>
            </a:r>
            <a:r>
              <a:rPr lang="cs-CZ" sz="1800" dirty="0">
                <a:latin typeface="Comic Sans MS" pitchFamily="66" charset="0"/>
              </a:rPr>
              <a:t> na </a:t>
            </a:r>
            <a:r>
              <a:rPr lang="cs-CZ" sz="1800" dirty="0">
                <a:latin typeface="Comic Sans MS" pitchFamily="66" charset="0"/>
                <a:hlinkClick r:id="rId13"/>
              </a:rPr>
              <a:t>glycerol</a:t>
            </a:r>
            <a:r>
              <a:rPr lang="cs-CZ" sz="1800" dirty="0">
                <a:latin typeface="Comic Sans MS" pitchFamily="66" charset="0"/>
              </a:rPr>
              <a:t> a </a:t>
            </a:r>
            <a:r>
              <a:rPr lang="cs-CZ" sz="1800" dirty="0">
                <a:latin typeface="Comic Sans MS" pitchFamily="66" charset="0"/>
                <a:hlinkClick r:id="rId14" tooltip="Mastné kyseliny"/>
              </a:rPr>
              <a:t>mastné kyseliny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  <a:hlinkClick r:id="rId15" tooltip="Amyláza"/>
              </a:rPr>
              <a:t>amylasy</a:t>
            </a:r>
            <a:r>
              <a:rPr lang="cs-CZ" sz="1800" dirty="0">
                <a:latin typeface="Comic Sans MS" pitchFamily="66" charset="0"/>
              </a:rPr>
              <a:t> - hydrolyzuje </a:t>
            </a:r>
            <a:r>
              <a:rPr lang="cs-CZ" sz="1800" dirty="0">
                <a:latin typeface="Comic Sans MS" pitchFamily="66" charset="0"/>
                <a:hlinkClick r:id="rId16"/>
              </a:rPr>
              <a:t>sacharidy</a:t>
            </a:r>
            <a:r>
              <a:rPr lang="cs-CZ" sz="1800" dirty="0">
                <a:latin typeface="Comic Sans MS" pitchFamily="66" charset="0"/>
              </a:rPr>
              <a:t> na </a:t>
            </a:r>
            <a:r>
              <a:rPr lang="cs-CZ" sz="1800" dirty="0">
                <a:latin typeface="Comic Sans MS" pitchFamily="66" charset="0"/>
                <a:hlinkClick r:id="rId17" tooltip="Glukóza"/>
              </a:rPr>
              <a:t>glukózu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Souhrnně je nazývána směs těchto enzymů pankreatická šťáva (</a:t>
            </a:r>
            <a:r>
              <a:rPr lang="cs-CZ" sz="1800" i="1" dirty="0" err="1">
                <a:latin typeface="Comic Sans MS" pitchFamily="66" charset="0"/>
              </a:rPr>
              <a:t>succus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pancreaticus</a:t>
            </a:r>
            <a:r>
              <a:rPr lang="cs-CZ" sz="1800" dirty="0">
                <a:latin typeface="Comic Sans MS" pitchFamily="66" charset="0"/>
              </a:rPr>
              <a:t>), která je odváděna systémem vývodů do </a:t>
            </a:r>
            <a:r>
              <a:rPr lang="cs-CZ" sz="1800" dirty="0">
                <a:latin typeface="Comic Sans MS" pitchFamily="66" charset="0"/>
                <a:hlinkClick r:id="rId18" tooltip="Dvanáctník"/>
              </a:rPr>
              <a:t>dvanáctníku</a:t>
            </a:r>
            <a:r>
              <a:rPr lang="cs-CZ" sz="1800" dirty="0">
                <a:latin typeface="Comic Sans MS" pitchFamily="66" charset="0"/>
              </a:rPr>
              <a:t>. Zde se setkávají s </a:t>
            </a:r>
            <a:r>
              <a:rPr lang="cs-CZ" sz="1800" dirty="0">
                <a:latin typeface="Comic Sans MS" pitchFamily="66" charset="0"/>
                <a:hlinkClick r:id="rId19" tooltip="Trávenina"/>
              </a:rPr>
              <a:t>tráveninou</a:t>
            </a:r>
            <a:r>
              <a:rPr lang="cs-CZ" sz="1800" dirty="0">
                <a:latin typeface="Comic Sans MS" pitchFamily="66" charset="0"/>
              </a:rPr>
              <a:t> předzpracovanou v </a:t>
            </a:r>
            <a:r>
              <a:rPr lang="cs-CZ" sz="1800" dirty="0">
                <a:latin typeface="Comic Sans MS" pitchFamily="66" charset="0"/>
                <a:hlinkClick r:id="rId20" tooltip="Žaludek"/>
              </a:rPr>
              <a:t>žaludku</a:t>
            </a:r>
            <a:r>
              <a:rPr lang="cs-CZ" sz="1800" dirty="0">
                <a:latin typeface="Comic Sans MS" pitchFamily="66" charset="0"/>
              </a:rPr>
              <a:t> a podílejí se na jejím dalším chemickém </a:t>
            </a:r>
            <a:r>
              <a:rPr lang="cs-CZ" sz="1800" dirty="0">
                <a:latin typeface="Comic Sans MS" pitchFamily="66" charset="0"/>
                <a:hlinkClick r:id="rId21"/>
              </a:rPr>
              <a:t>trávení</a:t>
            </a:r>
            <a:r>
              <a:rPr lang="cs-CZ" sz="1800" dirty="0" smtClean="0">
                <a:latin typeface="Comic Sans MS" pitchFamily="66" charset="0"/>
              </a:rPr>
              <a:t>.</a:t>
            </a: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12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1308</Words>
  <Application>Microsoft Office PowerPoint</Application>
  <PresentationFormat>Předvádění na obrazovce (4:3)</PresentationFormat>
  <Paragraphs>166</Paragraphs>
  <Slides>33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Sacharidový metabolismus </vt:lpstr>
      <vt:lpstr>Glukosa-6-fosfát</vt:lpstr>
      <vt:lpstr>Glukosové transportéry</vt:lpstr>
      <vt:lpstr>Glukosové transportéry-12 TM (transmembránové proteiny) (500 AMK).  </vt:lpstr>
      <vt:lpstr>Coriho cyklus </vt:lpstr>
      <vt:lpstr>Glukosa alaninový cyklus.  Ze svalů putuje spíše alanin než laktát. Substrátem aminotransferasy je pyruvát, spíše než oxaloacetát  nebo a-oxoglutarát. V játrech NH3 a Asp = močovina.  </vt:lpstr>
      <vt:lpstr>Prezentace aplikace PowerPoint</vt:lpstr>
      <vt:lpstr>Pankreatické a nadledvinkové hormony. </vt:lpstr>
      <vt:lpstr>Slinivka je tzv. podvojná žláza, plní totiž funkce: </vt:lpstr>
      <vt:lpstr>Slinivka- pankreas</vt:lpstr>
      <vt:lpstr>Somatostatin </vt:lpstr>
      <vt:lpstr>Struktura somatostatinu.  Somatostatin má dvě aktivní formy tvořené dvěma alternativními štěpeními jednoduchého preproteinu. Jeden má 14 aminokyselin a druhý 28. </vt:lpstr>
      <vt:lpstr>Oktreotid </vt:lpstr>
      <vt:lpstr>Insulin </vt:lpstr>
      <vt:lpstr>Funkce insulinu</vt:lpstr>
      <vt:lpstr>Funkce insulinu</vt:lpstr>
      <vt:lpstr>Funkce insulinu</vt:lpstr>
      <vt:lpstr>Funkce insulinu. Voet, Animated figures, Figure 21-7: GLUT4 activity </vt:lpstr>
      <vt:lpstr>Struktura insulinu </vt:lpstr>
      <vt:lpstr>Třírozměrná  struktura  insulinu je stabilizována  třemi disulfidovými vazbami.  Oba řetězce obsahují 6 Cys, které vytvoří  3 disulfidové vazby. Dvě mezi řetězci A a B  a jednu uvnitř řetězce A.  A řetězec je modře, B řetězec je červeně., disulfidové vazby žlutě.  </vt:lpstr>
      <vt:lpstr>Insulin vytváří hexamery a dimery. Hexamer obsahuje dva atomy Zn. Aktivní insulin je monomer. </vt:lpstr>
      <vt:lpstr>Glukagon</vt:lpstr>
      <vt:lpstr>Glukagon </vt:lpstr>
      <vt:lpstr>ENTEROENDOKRINNÍ BUŇKY L-buňky tenkého střeva. </vt:lpstr>
      <vt:lpstr>Glukagon (29 aminokyselin)</vt:lpstr>
      <vt:lpstr>Funkce glukagonu a katecholaminů. </vt:lpstr>
      <vt:lpstr>Katecholaminy</vt:lpstr>
      <vt:lpstr>Vliv hormonů insulinu, glukagonu a adrenalinu na energetický metabolismus. </vt:lpstr>
      <vt:lpstr>Přenos signálu.  Dva stavy : a) Nasycení;  b) Hladovění. </vt:lpstr>
      <vt:lpstr>Glykémie </vt:lpstr>
      <vt:lpstr>Diabetes mellitus  </vt:lpstr>
      <vt:lpstr>24-hodinový profil hladiny glukosy v plasmě u zdravého (červeně) a u na insulinu nedependentní cukrovky (modře). </vt:lpstr>
      <vt:lpstr>Léčiva diabetu II.  Metformin a thiazolidindion. </vt:lpstr>
    </vt:vector>
  </TitlesOfParts>
  <Company>PrF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Sacharidový metabolismus</dc:title>
  <dc:creator>PrF UP Olomouc</dc:creator>
  <cp:lastModifiedBy>PrF UP Olomouc</cp:lastModifiedBy>
  <cp:revision>28</cp:revision>
  <dcterms:created xsi:type="dcterms:W3CDTF">2011-03-09T08:40:43Z</dcterms:created>
  <dcterms:modified xsi:type="dcterms:W3CDTF">2011-04-11T09:29:00Z</dcterms:modified>
</cp:coreProperties>
</file>