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325" r:id="rId4"/>
    <p:sldId id="258" r:id="rId5"/>
    <p:sldId id="308" r:id="rId6"/>
    <p:sldId id="309" r:id="rId7"/>
    <p:sldId id="310" r:id="rId8"/>
    <p:sldId id="311" r:id="rId9"/>
    <p:sldId id="312" r:id="rId10"/>
    <p:sldId id="259" r:id="rId11"/>
    <p:sldId id="260" r:id="rId12"/>
    <p:sldId id="261" r:id="rId13"/>
    <p:sldId id="31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317" r:id="rId22"/>
    <p:sldId id="269" r:id="rId23"/>
    <p:sldId id="270" r:id="rId24"/>
    <p:sldId id="271" r:id="rId25"/>
    <p:sldId id="272" r:id="rId26"/>
    <p:sldId id="273" r:id="rId27"/>
    <p:sldId id="314" r:id="rId28"/>
    <p:sldId id="315" r:id="rId29"/>
    <p:sldId id="274" r:id="rId30"/>
    <p:sldId id="275" r:id="rId31"/>
    <p:sldId id="276" r:id="rId32"/>
    <p:sldId id="316" r:id="rId33"/>
    <p:sldId id="277" r:id="rId34"/>
    <p:sldId id="318" r:id="rId35"/>
    <p:sldId id="278" r:id="rId36"/>
    <p:sldId id="319" r:id="rId37"/>
    <p:sldId id="332" r:id="rId38"/>
    <p:sldId id="320" r:id="rId39"/>
    <p:sldId id="279" r:id="rId40"/>
    <p:sldId id="280" r:id="rId41"/>
    <p:sldId id="281" r:id="rId42"/>
    <p:sldId id="282" r:id="rId43"/>
    <p:sldId id="283" r:id="rId44"/>
    <p:sldId id="321" r:id="rId45"/>
    <p:sldId id="322" r:id="rId46"/>
    <p:sldId id="323" r:id="rId47"/>
    <p:sldId id="284" r:id="rId48"/>
    <p:sldId id="285" r:id="rId49"/>
    <p:sldId id="286" r:id="rId50"/>
    <p:sldId id="287" r:id="rId51"/>
    <p:sldId id="324" r:id="rId52"/>
    <p:sldId id="288" r:id="rId53"/>
    <p:sldId id="289" r:id="rId54"/>
    <p:sldId id="290" r:id="rId55"/>
    <p:sldId id="300" r:id="rId56"/>
    <p:sldId id="301" r:id="rId57"/>
    <p:sldId id="302" r:id="rId58"/>
    <p:sldId id="291" r:id="rId59"/>
    <p:sldId id="303" r:id="rId60"/>
    <p:sldId id="292" r:id="rId61"/>
    <p:sldId id="304" r:id="rId62"/>
    <p:sldId id="293" r:id="rId63"/>
    <p:sldId id="305" r:id="rId64"/>
    <p:sldId id="294" r:id="rId65"/>
    <p:sldId id="298" r:id="rId66"/>
    <p:sldId id="295" r:id="rId67"/>
    <p:sldId id="327" r:id="rId68"/>
    <p:sldId id="328" r:id="rId69"/>
    <p:sldId id="299" r:id="rId70"/>
    <p:sldId id="296" r:id="rId71"/>
    <p:sldId id="297" r:id="rId72"/>
    <p:sldId id="329" r:id="rId73"/>
    <p:sldId id="330" r:id="rId74"/>
    <p:sldId id="331" r:id="rId7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36" end="7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D8266-1D18-4663-80A6-56D93694486B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C22CE9-A003-49C0-9AAD-044BD355CC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A438B-65BA-4D46-83DA-CA6CE731ADB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86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15E2A-B6E6-4776-A113-908687D20E9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795D-30D1-4B16-8049-3E717CE116CE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0169-E4DA-468C-9F7A-FFA4388F9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1D1E-6556-480C-8A9E-77DE9485CB57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BEC9-23D0-4A19-A2DE-1866BE3D8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1129-215F-46D8-BDF5-883BB3700D42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0DAA-10DE-48E1-99CA-2585B4C304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51F9-AD9E-4B73-A1FB-3BB35E22E981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0E8B-8818-4A64-9641-F93468051C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CD1E-47AF-4EE8-8317-244FD4C87324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D626-88EB-49D3-B0D2-B893A1DA0F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543B-AD4E-4B37-9CEE-16068C35D9CE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5967-4906-430D-86D8-66D426221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B2C3-065D-4AF8-BBB4-BC637DEAA186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B9AA-4712-4FA2-B3AE-62453CEC9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E914-5D90-494D-A22A-313BE872D87F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193C-C69B-4078-BB5B-4451C2337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3781-41CC-4EF0-BE13-6C263319FD27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44FC-8FD2-448D-B09C-78B3CEF81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6F40-7E50-46C3-BB48-59C31F09F643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EC9B-69AA-4EA9-A637-CA00E58E7D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86B0-322C-4480-AE8B-1D38B0D1353F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F5F7-BD98-4BBC-9F47-A53CF789D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F7F9E-0836-4D03-81E9-99B4C75BE36E}" type="datetimeFigureOut">
              <a:rPr lang="cs-CZ"/>
              <a:pPr>
                <a:defRPr/>
              </a:pPr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5CD288-03F5-44D2-B840-4219E6BCDE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latin typeface="Comic Sans MS" pitchFamily="66" charset="0"/>
              </a:rPr>
              <a:t>Regulace hlavních metabolických drah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Regulace glykolýzy ve svalech. </a:t>
            </a:r>
            <a:b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3200" smtClean="0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Proč je AMP a ne ADP pozitivním regulátorem fosfofruktokinasy ?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Při silném poklesu koncentrace ATP dochází k aktivaci </a:t>
            </a: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adenylátkinasy</a:t>
            </a:r>
            <a:r>
              <a:rPr lang="cs-CZ" sz="2400" smtClean="0">
                <a:latin typeface="Comic Sans MS" pitchFamily="66" charset="0"/>
              </a:rPr>
              <a:t>: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ADP + ADP = ATP + AMP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V buňce je nejvyšší koncentrace ATP, nižší ADP a nejnižší AMP !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Konsekvence: malá změna koncentrace ATP způsobuje velkou změnu v koncentracích obou adenylátových nukleotidů (ADP a AMP). Velmi citlivé je snížení koncentrace AMP.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Hexokinasa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Hexokinasa je inhibována produktem – glukosa-6-fosfátem.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Vysoká koncentrace glukosa-6-fosfátu je signálem, že buňka má dostatek energie a vytvořený glukosa-6-fosfát se může zabudovat do glykogenu (skladovaná forma glukosy).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Zvýšená hladina glukosa-6-fosfátu je komunikační znamení mezi fosfofruktokinasou a hexokinasou.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Za stavu, kdy je fosfofruktokinasa inaktivní, dochází ke zvýšení koncentrace glukosa-6-fosfátu.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Glukosa-6-fosfát je v rovnováze s fruktosa-6-fosfátem.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Inhibice fosfofruktokinasy vede také k inhibici hexokinasy.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Proč je spíše fosfofruktokinasa klíčovým enzymem glykolýzy než hexokinasa ?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Tvorba glukosa-6-fosfátu není jen ve prospěch glykolýzy, ale také pro syntézu glykogenu</a:t>
            </a:r>
            <a:r>
              <a:rPr lang="cs-CZ" sz="2000" smtClean="0">
                <a:latin typeface="Arial" charset="0"/>
              </a:rPr>
              <a:t> </a:t>
            </a:r>
            <a:r>
              <a:rPr lang="cs-CZ" sz="2000" smtClean="0">
                <a:latin typeface="Comic Sans MS" pitchFamily="66" charset="0"/>
              </a:rPr>
              <a:t>a pentosafosfátovou dráhu.</a:t>
            </a:r>
            <a:r>
              <a:rPr lang="cs-CZ" sz="2000" smtClean="0">
                <a:latin typeface="Arial" charset="0"/>
              </a:rPr>
              <a:t> </a:t>
            </a:r>
            <a:r>
              <a:rPr lang="cs-CZ" sz="200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Pyruvátkinasa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Pyruvátkinasa katalyzuje třetí ireversibilní krok glykolýzy za tvorby ATP a pyruvátu.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ATP allostericky inhibuje pyruvátkinasu – je dostatek ATP. Alanin, syntetizovaný z pyruvátu, allostericky inhibuje pyruvátkinasu. Je signálem, že je dostatek stavebních jednotek.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Fruktosa-1,6-bisfosfát aktivuje pyruvátkinasu !!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Kontrola katalytické aktivity pyruvátkinasy. </a:t>
            </a:r>
            <a:r>
              <a:rPr lang="cs-CZ" sz="1800" smtClean="0">
                <a:latin typeface="Comic Sans MS" pitchFamily="66" charset="0"/>
              </a:rPr>
              <a:t>Pyruvátkinasa je regulována allosterickými efektory (fruktosa-1,6-bisfosfát, ATP, alanin) a kovalentní modifikací (fosforylací).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figure-16-21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2338" y="1600200"/>
            <a:ext cx="729932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glykolýzy v játrech.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Játra udržují hladinu glukosy v krvi. Skladují glukosu ve formě glykogenu a uvolňují glukosu, když je jí nedostatek.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Využívají také glukosu k produkci redukční síly NADPH pro biosyntézy.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Fosfofruktokinasa.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ATP inhibuje (stejně jako ve svalech), nízká hodnota pH glykolýzu neovlivňuje (</a:t>
            </a:r>
            <a:r>
              <a:rPr lang="cs-CZ" sz="2200" smtClean="0">
                <a:solidFill>
                  <a:srgbClr val="FF3300"/>
                </a:solidFill>
                <a:latin typeface="Comic Sans MS" pitchFamily="66" charset="0"/>
              </a:rPr>
              <a:t>laktát není v játrech produkován</a:t>
            </a:r>
            <a:r>
              <a:rPr lang="cs-CZ" sz="2200" smtClean="0">
                <a:latin typeface="Comic Sans MS" pitchFamily="66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Fosfofruktokinasa je inhibována citrátem – vysoká hladina citrátu v cytoplasmě je signálem, že je dostatek biosyntetických prekurzorů. Citrát zesiluje inhibiční efekt ATP !!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latin typeface="Comic Sans MS" pitchFamily="66" charset="0"/>
              </a:rPr>
              <a:t>Reakce glykolýzy na hladinu krevní glukosy je zprostředkována signální molekulou fruktosa-2,6-bisfosfátem (F-2,6-BP) – aktivátor fosfofruktokinasy. </a:t>
            </a:r>
          </a:p>
          <a:p>
            <a:pPr eaLnBrk="1" hangingPunct="1">
              <a:lnSpc>
                <a:spcPct val="80000"/>
              </a:lnSpc>
            </a:pPr>
            <a:endParaRPr lang="cs-CZ" sz="2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2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Regulace glykolýzy v játrech. 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Pokud dojde ke zvýšení koncentrace glukosy v krvi, dojde současně ke zvýšení izomeru – fruktosa-6-fosfátu v játrech, což vede k zrychlení syntézy fruktosa-2,6-bisfosfátu.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Vazba fruktosa-2,6-bisfosfátu zvyšuje afinitu fosfofruktokinasy  k fruktosa-6-fosfátu, což vede k snížení inhibičního efektu ATP !!!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Při dostatku glukosy se zrychluje glykolýza</a:t>
            </a:r>
            <a:r>
              <a:rPr lang="cs-CZ" sz="2400" smtClean="0">
                <a:latin typeface="Comic Sans MS" pitchFamily="66" charset="0"/>
              </a:rPr>
              <a:t> !!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Takový proces nazýváme „dopředná, preventivní stimulace“ !!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Biosyntézu a degradaci fruktosa-2,6-bisfosfátu probereme po glukoneogenezi.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Hexokinasa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Kontrola v játrech je shodná s kontrolou ve svalech.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V játrech je isozym hexokinasy – glukokinasa.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Afinita glukokinasy ke glukose je asi 50x nižší než hexokinasy.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Role glukokinasy je převést glukosu na glukosa-6-fosfát a poté je syntetizován glykogen nebo  mastné  kyseliny.  </a:t>
            </a:r>
          </a:p>
          <a:p>
            <a:pPr eaLnBrk="1" hangingPunct="1"/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Nízká afinita glukokinasy v játrech umožňuje využít glukosu v první řadě pro mozek a svaly (přednostně je fosforylována glukosa pro svalové buňky).  </a:t>
            </a:r>
          </a:p>
          <a:p>
            <a:pPr eaLnBrk="1" hangingPunct="1"/>
            <a:endParaRPr lang="cs-CZ" sz="2400" smtClean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Pyruvátkinasa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Pyruvátkinasa je tetramer (57 kD pojednotka). Existuje celá řada isozymů kódovaných různými geny.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L typ převažuje v játrech a M typ ve svalech a mozku.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latin typeface="Comic Sans MS" pitchFamily="66" charset="0"/>
              </a:rPr>
              <a:t>Jaterní enzym je na rozdíl od svalového významně allostericky regulován.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Liší se také pokud se týká kovalentní modifikace. Katalytické vlastnosti L formy jsou kontrolovány reversibilní fosforylací !! Forma M ne !!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Při nízké koncentarci glukosy v krvi (glukagon) vede hormonální kaskáda ke tvorbě cAMP a poté k fosforylaci pyruvákinasy a tím ke snížení její aktivity 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Pyruvátkinasa</a:t>
            </a:r>
            <a:endParaRPr lang="cs-CZ" sz="3200" smtClean="0"/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Tímto způsobem dochází k zabránění spotřeby  glukosy v játry. Ta je mnohem více potřebná pro mozek a svaly !! 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Příklad,  jak isozymy přispívají k metabolické diversitě různých orgánů.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Katalytická aktivita pyruvátkinasy je regulována allosterickými efektory (aktivována fruktosa-1,6-bisfosfátem, inhibována ATP a alaninem) a kovalentní modifikací (inhibována fosforylací při vysoké hladině krevní glukosy, aktivována defosforylací při nízké hladině glukosy).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Transportéry glukosy – vstup glukosy </a:t>
            </a:r>
            <a:b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do buněk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Pět </a:t>
            </a:r>
            <a:r>
              <a:rPr lang="cs-CZ" sz="2400" dirty="0" err="1" smtClean="0">
                <a:latin typeface="Comic Sans MS" pitchFamily="66" charset="0"/>
              </a:rPr>
              <a:t>glukosových</a:t>
            </a:r>
            <a:r>
              <a:rPr lang="cs-CZ" sz="2400" dirty="0" smtClean="0">
                <a:latin typeface="Comic Sans MS" pitchFamily="66" charset="0"/>
              </a:rPr>
              <a:t> transportérů zprostředkovává vstup glukosy do buněk – termodynamicky spádem.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Transportéry mají označení GLUT1 až GLUT5.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Strukturně jsou to jednoduché polypeptidové řetězce o 500 aminokyselinách. Každý transportér má přes membránu 12 helixů (obdoba </a:t>
            </a:r>
            <a:r>
              <a:rPr lang="cs-CZ" sz="2400" dirty="0" err="1" smtClean="0">
                <a:latin typeface="Comic Sans MS" pitchFamily="66" charset="0"/>
              </a:rPr>
              <a:t>laktosapermeasy</a:t>
            </a:r>
            <a:r>
              <a:rPr lang="cs-CZ" sz="2400" dirty="0" smtClean="0">
                <a:latin typeface="Comic Sans MS" pitchFamily="66" charset="0"/>
              </a:rPr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GLUT1 ve všech živočišných buňkách, </a:t>
            </a:r>
            <a:r>
              <a:rPr lang="cs-CZ" sz="2400" i="1" dirty="0" smtClean="0">
                <a:latin typeface="Comic Sans MS" pitchFamily="66" charset="0"/>
              </a:rPr>
              <a:t>K</a:t>
            </a:r>
            <a:r>
              <a:rPr lang="cs-CZ" sz="2400" i="1" baseline="-25000" dirty="0" smtClean="0">
                <a:latin typeface="Comic Sans MS" pitchFamily="66" charset="0"/>
              </a:rPr>
              <a:t>m</a:t>
            </a:r>
            <a:r>
              <a:rPr lang="cs-CZ" sz="2400" i="1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= 1mM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GLUT2 játra a B-buňky pankreatu, </a:t>
            </a:r>
            <a:r>
              <a:rPr lang="cs-CZ" sz="2400" i="1" dirty="0">
                <a:latin typeface="Comic Sans MS" pitchFamily="66" charset="0"/>
              </a:rPr>
              <a:t>K</a:t>
            </a:r>
            <a:r>
              <a:rPr lang="cs-CZ" sz="2400" i="1" baseline="-25000" dirty="0">
                <a:latin typeface="Comic Sans MS" pitchFamily="66" charset="0"/>
              </a:rPr>
              <a:t>m </a:t>
            </a:r>
            <a:r>
              <a:rPr lang="cs-CZ" sz="2400" i="1" baseline="-250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= 15-20 </a:t>
            </a:r>
            <a:r>
              <a:rPr lang="cs-CZ" sz="2400" dirty="0" err="1" smtClean="0">
                <a:latin typeface="Comic Sans MS" pitchFamily="66" charset="0"/>
              </a:rPr>
              <a:t>mM</a:t>
            </a:r>
            <a:r>
              <a:rPr lang="cs-CZ" sz="2400" dirty="0" smtClean="0">
                <a:latin typeface="Comic Sans MS" pitchFamily="66" charset="0"/>
              </a:rPr>
              <a:t>; v pankreatu regulace hladiny insulinu, v játrech odstranění přebytku glukosy z </a:t>
            </a:r>
            <a:r>
              <a:rPr lang="cs-CZ" sz="2400" dirty="0" err="1" smtClean="0">
                <a:latin typeface="Comic Sans MS" pitchFamily="66" charset="0"/>
              </a:rPr>
              <a:t>krv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GLUT3 všechny savčí buňky, </a:t>
            </a:r>
            <a:r>
              <a:rPr lang="cs-CZ" sz="2400" i="1" dirty="0" smtClean="0">
                <a:latin typeface="Comic Sans MS" pitchFamily="66" charset="0"/>
              </a:rPr>
              <a:t>K</a:t>
            </a:r>
            <a:r>
              <a:rPr lang="cs-CZ" sz="2400" i="1" baseline="-25000" dirty="0" smtClean="0">
                <a:latin typeface="Comic Sans MS" pitchFamily="66" charset="0"/>
              </a:rPr>
              <a:t>m  </a:t>
            </a:r>
            <a:r>
              <a:rPr lang="cs-CZ" sz="2400" dirty="0" smtClean="0">
                <a:latin typeface="Comic Sans MS" pitchFamily="66" charset="0"/>
              </a:rPr>
              <a:t>= 1 </a:t>
            </a:r>
            <a:r>
              <a:rPr lang="cs-CZ" sz="2400" dirty="0" err="1" smtClean="0">
                <a:latin typeface="Comic Sans MS" pitchFamily="66" charset="0"/>
              </a:rPr>
              <a:t>mM</a:t>
            </a:r>
            <a:r>
              <a:rPr lang="cs-CZ" sz="2400" dirty="0" smtClean="0">
                <a:latin typeface="Comic Sans MS" pitchFamily="66" charset="0"/>
              </a:rPr>
              <a:t>; </a:t>
            </a:r>
            <a:r>
              <a:rPr lang="cs-CZ" sz="2400" dirty="0" err="1" smtClean="0">
                <a:latin typeface="Comic Sans MS" pitchFamily="66" charset="0"/>
              </a:rPr>
              <a:t>zákldní</a:t>
            </a:r>
            <a:r>
              <a:rPr lang="cs-CZ" sz="2400" dirty="0" smtClean="0">
                <a:latin typeface="Comic Sans MS" pitchFamily="66" charset="0"/>
              </a:rPr>
              <a:t> met. Glukosy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Regulace glykolýzy a glukoneogeneze.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/>
            <a:endParaRPr lang="cs-CZ" sz="2400" smtClean="0">
              <a:latin typeface="Comic Sans MS" pitchFamily="66" charset="0"/>
            </a:endParaRP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Význam glykolýzy spočívá v odbourávání glukosy spojené s tvorbou ATP a tvorbou stavebních molekul pro syntézy, např. mastných kyselin.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Rychlost konverze glukosy na pyruvát je regulována výše uvedenými dvěma buněčnými potřebami.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latin typeface="Comic Sans MS" pitchFamily="66" charset="0"/>
              </a:rPr>
              <a:t>Hlavními regulačními místy, obecně všech metabolických drah, jsou enzymy katalyzující prakticky ireversibilní reakce. 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latin typeface="Comic Sans MS" pitchFamily="66" charset="0"/>
              </a:rPr>
              <a:t>V glykolýze to jsou: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latin typeface="Comic Sans MS" pitchFamily="66" charset="0"/>
              </a:rPr>
              <a:t>Hexokinasa, fosfofruktokinasa a pyruvátkinasa.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Transportéry glukosy – vstup glukosy </a:t>
            </a:r>
            <a:b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do buněk</a:t>
            </a:r>
            <a:endParaRPr lang="cs-CZ" sz="320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GLUT4, svalové buňky a adipocyty, </a:t>
            </a:r>
            <a:r>
              <a:rPr lang="cs-CZ" sz="2400" i="1" dirty="0" smtClean="0">
                <a:latin typeface="Comic Sans MS" pitchFamily="66" charset="0"/>
              </a:rPr>
              <a:t>K</a:t>
            </a:r>
            <a:r>
              <a:rPr lang="cs-CZ" sz="2400" i="1" baseline="-25000" dirty="0" smtClean="0">
                <a:latin typeface="Comic Sans MS" pitchFamily="66" charset="0"/>
              </a:rPr>
              <a:t>m </a:t>
            </a:r>
            <a:r>
              <a:rPr lang="cs-CZ" sz="2400" i="1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= 5 </a:t>
            </a:r>
            <a:r>
              <a:rPr lang="cs-CZ" sz="2400" dirty="0" err="1" smtClean="0">
                <a:latin typeface="Comic Sans MS" pitchFamily="66" charset="0"/>
              </a:rPr>
              <a:t>mM</a:t>
            </a:r>
            <a:r>
              <a:rPr lang="cs-CZ" sz="2400" dirty="0" smtClean="0">
                <a:latin typeface="Comic Sans MS" pitchFamily="66" charset="0"/>
              </a:rPr>
              <a:t>; v plasmové membráně svalů se zvyšuje tréninkem.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GLUT5, tenké střevo,  spíše transportér </a:t>
            </a:r>
            <a:r>
              <a:rPr lang="cs-CZ" sz="2400" dirty="0" err="1" smtClean="0">
                <a:latin typeface="Comic Sans MS" pitchFamily="66" charset="0"/>
              </a:rPr>
              <a:t>fruktosy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Závěr: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GLUT1 a GLUT3 kontinuálně stálou rychlostí transportují glukosu do buněk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GLUT2 vysoké </a:t>
            </a:r>
            <a:r>
              <a:rPr lang="cs-CZ" sz="2400" i="1" dirty="0" smtClean="0">
                <a:latin typeface="Comic Sans MS" pitchFamily="66" charset="0"/>
              </a:rPr>
              <a:t>K</a:t>
            </a:r>
            <a:r>
              <a:rPr lang="cs-CZ" sz="2400" i="1" baseline="-25000" dirty="0" smtClean="0">
                <a:latin typeface="Comic Sans MS" pitchFamily="66" charset="0"/>
              </a:rPr>
              <a:t>m </a:t>
            </a:r>
            <a:r>
              <a:rPr lang="cs-CZ" sz="2400" dirty="0" smtClean="0">
                <a:latin typeface="Comic Sans MS" pitchFamily="66" charset="0"/>
              </a:rPr>
              <a:t> napovídá, že k transportu dochází při vysokých koncentracích glukosy v krvi. V pankreatu je to signál pro produkci insulinu.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GLUT4, transport glukosy do svalů a adipocytů. Počet těchto transportérů roste vlivem insulinu. Stejně zvyšuje trénink. 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Reciproká regulace glukoneogeneze a glykolýzy v játrech.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Sytý organismus vykazuje vysokou hladinu fruktosa-2,6-bisfosfátu, hladový nízkou. Dalším významným kontrolním bodem je inhibice </a:t>
            </a:r>
            <a:r>
              <a:rPr lang="cs-CZ" sz="1800" dirty="0" err="1" smtClean="0">
                <a:latin typeface="Comic Sans MS" pitchFamily="66" charset="0"/>
              </a:rPr>
              <a:t>pyruvátkinasy</a:t>
            </a:r>
            <a:r>
              <a:rPr lang="cs-CZ" sz="1800" dirty="0" smtClean="0">
                <a:latin typeface="Comic Sans MS" pitchFamily="66" charset="0"/>
              </a:rPr>
              <a:t> fosforylací během hladovění. 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5298" name="Picture 2" descr="figure-16-30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1773238"/>
            <a:ext cx="4073525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Glukoneogeneze a glykolýza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Glykolýza a glukoneogeneze jsou koordinované dráhy-jedna je relativně inaktivní a druhá aktivní.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Obě jsou vysoce </a:t>
            </a:r>
            <a:r>
              <a:rPr lang="cs-CZ" sz="2400" dirty="0" err="1" smtClean="0">
                <a:latin typeface="Comic Sans MS" pitchFamily="66" charset="0"/>
              </a:rPr>
              <a:t>exergonní</a:t>
            </a:r>
            <a:r>
              <a:rPr lang="cs-CZ" sz="2400" dirty="0" smtClean="0">
                <a:latin typeface="Comic Sans MS" pitchFamily="66" charset="0"/>
              </a:rPr>
              <a:t> a mohly by probíhat současně. Výsledkem by byla hydrolýza čtyř </a:t>
            </a:r>
            <a:r>
              <a:rPr lang="cs-CZ" sz="2400" dirty="0" err="1" smtClean="0">
                <a:latin typeface="Comic Sans MS" pitchFamily="66" charset="0"/>
              </a:rPr>
              <a:t>nukleosidrifosfátů</a:t>
            </a:r>
            <a:r>
              <a:rPr lang="cs-CZ" sz="2400" dirty="0" smtClean="0">
                <a:latin typeface="Comic Sans MS" pitchFamily="66" charset="0"/>
              </a:rPr>
              <a:t> (2 x ATP a 2 x GTP) !!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Regulačním mechanismem je množství a aktivita enzymů !!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Rychlost glykolýzy také ovlivňuje koncentrace glukosy. Rychlost glukoneogeneze ovlivňuje koncentrace laktátu a dalších prekurzorů glukosy.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Při potřebě energie probíhá glykolýza, při dostatku energie probíhá glukoneogeneze.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Glukoneogeneze a glykolýza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Fosfofruktokinasa</a:t>
            </a:r>
            <a:r>
              <a:rPr lang="cs-CZ" sz="2400" dirty="0" smtClean="0">
                <a:latin typeface="Comic Sans MS" pitchFamily="66" charset="0"/>
              </a:rPr>
              <a:t>: Při potřebě energie je signálem AMP – stimuluje </a:t>
            </a:r>
            <a:r>
              <a:rPr lang="cs-CZ" sz="2400" dirty="0" err="1" smtClean="0">
                <a:latin typeface="Comic Sans MS" pitchFamily="66" charset="0"/>
              </a:rPr>
              <a:t>fosfofruktokinasu</a:t>
            </a:r>
            <a:r>
              <a:rPr lang="cs-CZ" sz="2400" dirty="0" smtClean="0">
                <a:latin typeface="Comic Sans MS" pitchFamily="66" charset="0"/>
              </a:rPr>
              <a:t> a inhibuje frukosa-1,6-fosfatasu.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Vysoká hladina ATP a citrátu -  signalizuje dostatek energie a stavebních jednotek. ATP a citrát inhibují </a:t>
            </a:r>
            <a:r>
              <a:rPr lang="cs-CZ" sz="2400" dirty="0" err="1" smtClean="0">
                <a:latin typeface="Comic Sans MS" pitchFamily="66" charset="0"/>
              </a:rPr>
              <a:t>fosfofruktokinasu</a:t>
            </a:r>
            <a:r>
              <a:rPr lang="cs-CZ" sz="2400" dirty="0" smtClean="0">
                <a:latin typeface="Comic Sans MS" pitchFamily="66" charset="0"/>
              </a:rPr>
              <a:t>. Citrát aktivuje fruktosa-1,6-bisfosfátfosfatasu !!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Glykolýza je vypnuta – probíhá glukoneogeneze 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V játrech je regulován stupeň přechodu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fosfoenolpyruvát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na pyruvát.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Glykolytický enzym </a:t>
            </a:r>
            <a:r>
              <a:rPr lang="cs-CZ" sz="2400" dirty="0" err="1" smtClean="0">
                <a:latin typeface="Comic Sans MS" pitchFamily="66" charset="0"/>
              </a:rPr>
              <a:t>pyruvátkinasa</a:t>
            </a:r>
            <a:r>
              <a:rPr lang="cs-CZ" sz="2400" dirty="0" smtClean="0">
                <a:latin typeface="Comic Sans MS" pitchFamily="66" charset="0"/>
              </a:rPr>
              <a:t> je inhibován </a:t>
            </a:r>
            <a:r>
              <a:rPr lang="cs-CZ" sz="2400" dirty="0" err="1" smtClean="0">
                <a:latin typeface="Comic Sans MS" pitchFamily="66" charset="0"/>
              </a:rPr>
              <a:t>allosterickými</a:t>
            </a:r>
            <a:r>
              <a:rPr lang="cs-CZ" sz="2400" dirty="0" smtClean="0">
                <a:latin typeface="Comic Sans MS" pitchFamily="66" charset="0"/>
              </a:rPr>
              <a:t> efektory ATP a alaninem – signál vysoké hladiny energie a dostatku stavebních jednotek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Glukoneogeneze a glykolýza</a:t>
            </a:r>
            <a:endParaRPr lang="cs-CZ" sz="3200" smtClean="0"/>
          </a:p>
        </p:txBody>
      </p:sp>
      <p:sp>
        <p:nvSpPr>
          <p:cNvPr id="614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Opačně je pyruvátkarboxylasa inhibována ADP ! ADP také inhibuje fosfoenolpyruvátkarboxykinasu.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Pyruvátkarboxylasa je aktivována acetyl CoA, který obdobně jako citrát, indikuje dostatek energie.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latin typeface="Comic Sans MS" pitchFamily="66" charset="0"/>
              </a:rPr>
              <a:t>Glukoneogeneze je upřednostněna za situace, kdy je dostatek ATP a biosyntetických prekurzorů.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  <a:t>Rovnováha mezi glykolýzou a glukoneogenezí </a:t>
            </a:r>
            <a:b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  <a:t>v játrech je závislá na koncentraci glukosy </a:t>
            </a:r>
            <a:b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Comic Sans MS" pitchFamily="66" charset="0"/>
              </a:rPr>
              <a:t>v krvi. </a:t>
            </a:r>
            <a:endParaRPr lang="cs-CZ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Fruktosa-2,6-bisfosfát stimuluje </a:t>
            </a:r>
            <a:r>
              <a:rPr lang="cs-CZ" sz="2400" dirty="0" err="1" smtClean="0">
                <a:latin typeface="Comic Sans MS" pitchFamily="66" charset="0"/>
              </a:rPr>
              <a:t>fosfofruktokinasu</a:t>
            </a:r>
            <a:r>
              <a:rPr lang="cs-CZ" sz="2400" dirty="0" smtClean="0">
                <a:latin typeface="Comic Sans MS" pitchFamily="66" charset="0"/>
              </a:rPr>
              <a:t> a inhibuje fruktosa-1,6-bisfosfatasu.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Koncentraci fruktosa-2,6-bisfosfátu regulují dva enzymy. Jeden je fosforylační a druhý </a:t>
            </a:r>
            <a:r>
              <a:rPr lang="cs-CZ" sz="2400" dirty="0" err="1" smtClean="0">
                <a:latin typeface="Comic Sans MS" pitchFamily="66" charset="0"/>
              </a:rPr>
              <a:t>defosforylační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Fruktosa-2,6-bisfosfát je tvořen v reakci katalyzované </a:t>
            </a:r>
            <a:r>
              <a:rPr lang="cs-CZ" sz="2400" dirty="0" err="1" smtClean="0">
                <a:latin typeface="Comic Sans MS" pitchFamily="66" charset="0"/>
              </a:rPr>
              <a:t>fosfofruktokinasou</a:t>
            </a:r>
            <a:r>
              <a:rPr lang="cs-CZ" sz="2400" dirty="0" smtClean="0">
                <a:latin typeface="Comic Sans MS" pitchFamily="66" charset="0"/>
              </a:rPr>
              <a:t> 2 (PFK2). Obdobně existuje fosfofruktofosfatasa2 (FBPasa2).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Jedná se o bifunkční enzym (55 </a:t>
            </a:r>
            <a:r>
              <a:rPr lang="cs-CZ" sz="2400" dirty="0" err="1" smtClean="0">
                <a:latin typeface="Comic Sans MS" pitchFamily="66" charset="0"/>
              </a:rPr>
              <a:t>kD</a:t>
            </a:r>
            <a:r>
              <a:rPr lang="cs-CZ" sz="2400" dirty="0" smtClean="0">
                <a:latin typeface="Comic Sans MS" pitchFamily="66" charset="0"/>
              </a:rPr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Aktivity obou enzymů jsou regulovány fosforylací  na serinovém zbytku. Při nedostatku glukosy, vzroste v krvi koncentrace </a:t>
            </a:r>
            <a:r>
              <a:rPr lang="cs-CZ" sz="2400" dirty="0" err="1" smtClean="0">
                <a:latin typeface="Comic Sans MS" pitchFamily="66" charset="0"/>
              </a:rPr>
              <a:t>glukagonu</a:t>
            </a:r>
            <a:r>
              <a:rPr lang="cs-CZ" sz="2400" dirty="0" smtClean="0">
                <a:latin typeface="Comic Sans MS" pitchFamily="66" charset="0"/>
              </a:rPr>
              <a:t>, který </a:t>
            </a:r>
            <a:r>
              <a:rPr lang="cs-CZ" sz="2400" dirty="0" err="1" smtClean="0">
                <a:latin typeface="Comic Sans MS" pitchFamily="66" charset="0"/>
              </a:rPr>
              <a:t>spusí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cAMP</a:t>
            </a:r>
            <a:r>
              <a:rPr lang="cs-CZ" sz="2400" dirty="0" smtClean="0">
                <a:latin typeface="Comic Sans MS" pitchFamily="66" charset="0"/>
              </a:rPr>
              <a:t> kaskádu, která vede k fosforylaci bifunkčního enzymu </a:t>
            </a:r>
            <a:r>
              <a:rPr lang="cs-CZ" sz="2400" dirty="0" err="1" smtClean="0">
                <a:latin typeface="Comic Sans MS" pitchFamily="66" charset="0"/>
              </a:rPr>
              <a:t>proteinkinasou</a:t>
            </a:r>
            <a:r>
              <a:rPr lang="cs-CZ" sz="2400" dirty="0" smtClean="0">
                <a:latin typeface="Comic Sans MS" pitchFamily="66" charset="0"/>
              </a:rPr>
              <a:t> A.  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Rovnováha mezi glykolýzou a glukoneogenezí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v játrech je závislá na koncentraci glukosy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v krvi. </a:t>
            </a:r>
            <a:endParaRPr lang="cs-CZ" sz="2800" smtClean="0"/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Tato modifikace aktivuje FBPasu2 a inhibuje PFK2 !!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Převládá glukoneogeneze !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Glukagon současně inaktivuje jaterní pyruvátkinasu.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Opočně: Při dostatku glukosy je fosfát z bifunkčního enzymu odštěpen, dochází k aktivaci PFK2 a inhibici FBPasy2. Zvýší se hladina fruktosa-1,6-bisfosfátu a urychlí tak glykolýza.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Metabolická dráha glukoneogeneze.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Rozdílné reakce od glykolýzy jsou červeně. Enzymy jsou lokalizovány v cytoplasmě, kromě </a:t>
            </a:r>
            <a:r>
              <a:rPr lang="cs-CZ" sz="1800" dirty="0" err="1" smtClean="0">
                <a:latin typeface="Comic Sans MS" pitchFamily="66" charset="0"/>
              </a:rPr>
              <a:t>pyruvátkarboxylasy</a:t>
            </a:r>
            <a:r>
              <a:rPr lang="cs-CZ" sz="1800" dirty="0" smtClean="0">
                <a:latin typeface="Comic Sans MS" pitchFamily="66" charset="0"/>
              </a:rPr>
              <a:t>, která je v mitochondrii a glukosa-6-fosfatasa je vázána na membráně ER.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7586" name="Picture 2" descr="figure-16-24-2.jpg                                             00001991eckert 5e IRCD                 B562F59D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73300" y="1600200"/>
            <a:ext cx="4597400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rgbClr val="FF0000"/>
                </a:solidFill>
                <a:latin typeface="Comic Sans MS" pitchFamily="66" charset="0"/>
              </a:rPr>
              <a:t>Metabolická dráha glukoneogeneze. </a:t>
            </a:r>
            <a:br>
              <a:rPr lang="cs-CZ" sz="4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000" dirty="0">
                <a:latin typeface="Comic Sans MS" pitchFamily="66" charset="0"/>
              </a:rPr>
              <a:t>Rozdílné reakce od glykolýzy jsou červeně. Enzymy jsou lokalizovány v cytoplasmě, kromě </a:t>
            </a:r>
            <a:r>
              <a:rPr lang="cs-CZ" sz="2000" dirty="0" err="1">
                <a:latin typeface="Comic Sans MS" pitchFamily="66" charset="0"/>
              </a:rPr>
              <a:t>pyruvátkarboxylasy</a:t>
            </a:r>
            <a:r>
              <a:rPr lang="cs-CZ" sz="2000" dirty="0">
                <a:latin typeface="Comic Sans MS" pitchFamily="66" charset="0"/>
              </a:rPr>
              <a:t>, která je v mitochondrii a glukosa-6-fosfatasa je vázána na membráně ER. </a:t>
            </a:r>
          </a:p>
        </p:txBody>
      </p:sp>
      <p:pic>
        <p:nvPicPr>
          <p:cNvPr id="69634" name="Picture 2" descr="figure-16-24-1.jpg                                             00001991eckert 5e IRCD                 B562F59D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55800" y="1600200"/>
            <a:ext cx="5232400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Substrátové cykly </a:t>
            </a:r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Comic Sans MS" pitchFamily="66" charset="0"/>
              </a:rPr>
              <a:t>Dvojice reakcí jako je např. fosforylace fruktosa-6-fosfátu na fruktosa-1,6-bisfosfát a zpětná hydrolýza na fruktosa-6-fosfát se nazývá substrátový cyklus. </a:t>
            </a:r>
          </a:p>
          <a:p>
            <a:pPr eaLnBrk="1" hangingPunct="1"/>
            <a:r>
              <a:rPr lang="cs-CZ" sz="2400" dirty="0" smtClean="0">
                <a:latin typeface="Comic Sans MS" pitchFamily="66" charset="0"/>
              </a:rPr>
              <a:t>Takové cykly jsou považovány za nedostatek metabolické kontroly. Také se nazývají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jalové cykly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hangingPunct="1"/>
            <a:r>
              <a:rPr lang="cs-CZ" sz="2400" dirty="0" smtClean="0">
                <a:latin typeface="Comic Sans MS" pitchFamily="66" charset="0"/>
              </a:rPr>
              <a:t>Může takto docházet při patologických stavech jako je např. maligní hypertermie. Oba proces probíhají současně a dochází k hydrolýze ATP za tvorby tepla. </a:t>
            </a:r>
          </a:p>
          <a:p>
            <a:pPr eaLnBrk="1" hangingPunct="1"/>
            <a:r>
              <a:rPr lang="cs-CZ" sz="2400" dirty="0" smtClean="0">
                <a:latin typeface="Comic Sans MS" pitchFamily="66" charset="0"/>
              </a:rPr>
              <a:t>V poslední době se přišlo na to, že substrátové cykly znásobují metabolické signály!!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Tři kritické reakce glykolýzy (mimo rovnováhu), které je nutno překonat při glukoneogenezi 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cs-CZ" sz="1900" smtClean="0">
                <a:latin typeface="Comic Sans MS" pitchFamily="66" charset="0"/>
              </a:rPr>
              <a:t>1. Glukosa + ATP →  glukosa-6-fosfát    </a:t>
            </a:r>
            <a:r>
              <a:rPr lang="cs-CZ" sz="1900" smtClean="0">
                <a:latin typeface="Symbol" pitchFamily="18" charset="2"/>
              </a:rPr>
              <a:t>D</a:t>
            </a:r>
            <a:r>
              <a:rPr lang="cs-CZ" sz="1900" i="1" smtClean="0">
                <a:latin typeface="Comic Sans MS" pitchFamily="66" charset="0"/>
              </a:rPr>
              <a:t>G</a:t>
            </a:r>
            <a:r>
              <a:rPr lang="cs-CZ" sz="1900" smtClean="0">
                <a:latin typeface="Comic Sans MS" pitchFamily="66" charset="0"/>
              </a:rPr>
              <a:t> = -33, 5 kJ/mol</a:t>
            </a:r>
          </a:p>
          <a:p>
            <a:pPr eaLnBrk="1" hangingPunct="1"/>
            <a:r>
              <a:rPr lang="cs-CZ" sz="1900" smtClean="0">
                <a:latin typeface="Comic Sans MS" pitchFamily="66" charset="0"/>
              </a:rPr>
              <a:t>2. </a:t>
            </a:r>
            <a:r>
              <a:rPr lang="cs-CZ" sz="1900" smtClean="0">
                <a:solidFill>
                  <a:srgbClr val="FF0000"/>
                </a:solidFill>
                <a:latin typeface="Comic Sans MS" pitchFamily="66" charset="0"/>
              </a:rPr>
              <a:t>Fruktosa-6-fosfát + ATP →  fruktosa-1,6-bisfosfát </a:t>
            </a:r>
            <a:r>
              <a:rPr lang="cs-CZ" sz="190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cs-CZ" sz="1900" i="1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cs-CZ" sz="1900" smtClean="0">
                <a:solidFill>
                  <a:srgbClr val="FF0000"/>
                </a:solidFill>
                <a:latin typeface="Comic Sans MS" pitchFamily="66" charset="0"/>
              </a:rPr>
              <a:t> = - 22,2 </a:t>
            </a:r>
          </a:p>
          <a:p>
            <a:pPr eaLnBrk="1" hangingPunct="1"/>
            <a:r>
              <a:rPr lang="cs-CZ" sz="1900" smtClean="0">
                <a:latin typeface="Comic Sans MS" pitchFamily="66" charset="0"/>
              </a:rPr>
              <a:t>3. Fosfoenolpyruvát + ADP + H</a:t>
            </a:r>
            <a:r>
              <a:rPr lang="cs-CZ" sz="1900" baseline="30000" smtClean="0">
                <a:latin typeface="Comic Sans MS" pitchFamily="66" charset="0"/>
              </a:rPr>
              <a:t>+ </a:t>
            </a:r>
            <a:r>
              <a:rPr lang="cs-CZ" sz="1900" smtClean="0">
                <a:latin typeface="Comic Sans MS" pitchFamily="66" charset="0"/>
              </a:rPr>
              <a:t>→  pyruvát + ATP      </a:t>
            </a:r>
            <a:r>
              <a:rPr lang="cs-CZ" sz="1900" smtClean="0">
                <a:latin typeface="Symbol" pitchFamily="18" charset="2"/>
              </a:rPr>
              <a:t>D</a:t>
            </a:r>
            <a:r>
              <a:rPr lang="cs-CZ" sz="1900" i="1" smtClean="0">
                <a:latin typeface="Comic Sans MS" pitchFamily="66" charset="0"/>
              </a:rPr>
              <a:t>G</a:t>
            </a:r>
            <a:r>
              <a:rPr lang="cs-CZ" sz="1900" smtClean="0">
                <a:latin typeface="Comic Sans MS" pitchFamily="66" charset="0"/>
              </a:rPr>
              <a:t> = -16,7</a:t>
            </a:r>
          </a:p>
          <a:p>
            <a:pPr eaLnBrk="1" hangingPunct="1"/>
            <a:r>
              <a:rPr lang="cs-CZ" sz="1900" smtClean="0">
                <a:latin typeface="Comic Sans MS" pitchFamily="66" charset="0"/>
              </a:rPr>
              <a:t>1. Hexokinasa </a:t>
            </a:r>
          </a:p>
          <a:p>
            <a:pPr eaLnBrk="1" hangingPunct="1"/>
            <a:r>
              <a:rPr lang="cs-CZ" sz="1900" smtClean="0">
                <a:latin typeface="Comic Sans MS" pitchFamily="66" charset="0"/>
              </a:rPr>
              <a:t>2. Fosfofruktokinasa   </a:t>
            </a:r>
          </a:p>
          <a:p>
            <a:pPr eaLnBrk="1" hangingPunct="1"/>
            <a:r>
              <a:rPr lang="cs-CZ" sz="1900" smtClean="0">
                <a:latin typeface="Comic Sans MS" pitchFamily="66" charset="0"/>
              </a:rPr>
              <a:t>3. Pyruvátkinasa </a:t>
            </a:r>
          </a:p>
          <a:p>
            <a:pPr eaLnBrk="1" hangingPunct="1"/>
            <a:r>
              <a:rPr lang="cs-CZ" sz="1900" smtClean="0">
                <a:latin typeface="Symbol" pitchFamily="18" charset="2"/>
              </a:rPr>
              <a:t>D</a:t>
            </a:r>
            <a:r>
              <a:rPr lang="cs-CZ" sz="1900" i="1" smtClean="0">
                <a:latin typeface="Comic Sans MS" pitchFamily="66" charset="0"/>
              </a:rPr>
              <a:t>G  je změna Gibsovy energie v podmínkách buňky </a:t>
            </a:r>
          </a:p>
          <a:p>
            <a:pPr eaLnBrk="1" hangingPunct="1"/>
            <a:r>
              <a:rPr lang="cs-CZ" sz="1900" smtClean="0">
                <a:latin typeface="Symbol" pitchFamily="18" charset="2"/>
              </a:rPr>
              <a:t>D</a:t>
            </a:r>
            <a:r>
              <a:rPr lang="cs-CZ" sz="1900" i="1" smtClean="0">
                <a:latin typeface="Comic Sans MS" pitchFamily="66" charset="0"/>
              </a:rPr>
              <a:t>G </a:t>
            </a:r>
            <a:r>
              <a:rPr lang="cs-CZ" sz="1900" i="1" baseline="30000" smtClean="0">
                <a:latin typeface="Comic Sans MS" pitchFamily="66" charset="0"/>
              </a:rPr>
              <a:t>o</a:t>
            </a:r>
            <a:r>
              <a:rPr lang="cs-CZ" sz="1900" i="1" smtClean="0">
                <a:latin typeface="Comic Sans MS" pitchFamily="66" charset="0"/>
              </a:rPr>
              <a:t>´ je změna standardní Gibsovy energie, biochemie pH 7.</a:t>
            </a:r>
            <a:r>
              <a:rPr lang="cs-CZ" sz="1900" i="1" smtClean="0"/>
              <a:t> </a:t>
            </a:r>
          </a:p>
          <a:p>
            <a:pPr eaLnBrk="1" hangingPunct="1"/>
            <a:r>
              <a:rPr lang="cs-CZ" sz="1800" i="1" smtClean="0"/>
              <a:t>Kalorie (cal) je ekvivalentní množství tepla potřebného ke zvýšení teploty 1 gramu vody z 14,5 na 15, 5</a:t>
            </a:r>
            <a:r>
              <a:rPr lang="cs-CZ" sz="1800" i="1" baseline="30000" smtClean="0"/>
              <a:t>o</a:t>
            </a:r>
            <a:r>
              <a:rPr lang="cs-CZ" sz="1800" i="1" smtClean="0"/>
              <a:t> C.   </a:t>
            </a:r>
          </a:p>
          <a:p>
            <a:pPr eaLnBrk="1" hangingPunct="1"/>
            <a:r>
              <a:rPr lang="cs-CZ" sz="1800" smtClean="0"/>
              <a:t>Jeden joule je taková práce, která je vykonána silou o velikosti jednoho newtonu působící po dráze jednoho metru. </a:t>
            </a:r>
            <a:r>
              <a:rPr lang="cs-CZ" sz="1800" i="1" smtClean="0">
                <a:solidFill>
                  <a:srgbClr val="FF0000"/>
                </a:solidFill>
              </a:rPr>
              <a:t>1 kcal = 4, 184 kJ</a:t>
            </a:r>
          </a:p>
          <a:p>
            <a:pPr eaLnBrk="1" hangingPunct="1"/>
            <a:r>
              <a:rPr lang="cs-CZ" sz="1800" smtClean="0"/>
              <a:t>Jeden </a:t>
            </a:r>
            <a:r>
              <a:rPr lang="cs-CZ" sz="1800" i="1" smtClean="0"/>
              <a:t>newton</a:t>
            </a:r>
            <a:r>
              <a:rPr lang="cs-CZ" sz="1800" smtClean="0"/>
              <a:t> je množství síly, které uděluje tělesu s hmotností 1 kg zrychlení </a:t>
            </a:r>
          </a:p>
          <a:p>
            <a:pPr eaLnBrk="1" hangingPunct="1">
              <a:buFont typeface="Arial" charset="0"/>
              <a:buNone/>
            </a:pPr>
            <a:r>
              <a:rPr lang="cs-CZ" sz="1800" smtClean="0"/>
              <a:t>      1 m. s</a:t>
            </a:r>
            <a:r>
              <a:rPr lang="cs-CZ" sz="1800" baseline="30000" smtClean="0"/>
              <a:t>-2</a:t>
            </a:r>
            <a:r>
              <a:rPr lang="cs-CZ" sz="1800" smtClean="0"/>
              <a:t>. </a:t>
            </a:r>
            <a:endParaRPr lang="cs-CZ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Substrátové cykly </a:t>
            </a:r>
            <a:endParaRPr lang="cs-CZ" sz="2800" smtClean="0"/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Představa: Rychlost přeměny látky A na B je 100, rychlost přeměny látky B na A je 90. Rozdíl rychlostí je 10.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Poté je přidán allosterický efektor, který zvýší rychlost přeměny A na B o 20% na 120, zpětná reakce má sníženou rychlost o 20%, výsledná rychlost je 72.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Nový rozdíl rychlostí je 48, což v důsledku vede ke zvýšení výsledné rychlosti o 380% !!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Např. při intenzivním cvičení se velmi rychle zvýší rychlost glykolýzy 1 000 x (hydrolýza ATP pro svalový stah). To nelze vysvětlit pouze aktivací enzymů. </a:t>
            </a:r>
          </a:p>
          <a:p>
            <a:pPr eaLnBrk="1" hangingPunct="1"/>
            <a:endParaRPr lang="cs-CZ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Substrátové cykly </a:t>
            </a:r>
            <a:endParaRPr lang="cs-CZ" sz="2800" smtClean="0"/>
          </a:p>
        </p:txBody>
      </p:sp>
      <p:sp>
        <p:nvSpPr>
          <p:cNvPr id="757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Další rolí substrátových cyklů je generování tepla hydrolýzou ATP.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Příkladem je čmelák, který musí zvýšit teplotu v hrudi na 30</a:t>
            </a:r>
            <a:r>
              <a:rPr lang="cs-CZ" sz="2400" baseline="30000" smtClean="0">
                <a:latin typeface="Comic Sans MS" pitchFamily="66" charset="0"/>
              </a:rPr>
              <a:t>o</a:t>
            </a:r>
            <a:r>
              <a:rPr lang="cs-CZ" sz="2400" smtClean="0">
                <a:latin typeface="Comic Sans MS" pitchFamily="66" charset="0"/>
              </a:rPr>
              <a:t> C, aby mohl létat. Dokáže to dokonce při vnější teplotě jen 10</a:t>
            </a:r>
            <a:r>
              <a:rPr lang="cs-CZ" sz="2400" baseline="30000" smtClean="0">
                <a:latin typeface="Comic Sans MS" pitchFamily="66" charset="0"/>
              </a:rPr>
              <a:t>o</a:t>
            </a:r>
            <a:r>
              <a:rPr lang="cs-CZ" sz="2400" smtClean="0">
                <a:latin typeface="Comic Sans MS" pitchFamily="66" charset="0"/>
              </a:rPr>
              <a:t> C. 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Teplota se uvolněje v substrátovém cyklu reakcí fosfofruktokinasy a fruktosa-1,6-bisfosfátu v létacích svalech. Dochází ke kontinuální hydrolýze ATP. </a:t>
            </a:r>
          </a:p>
          <a:p>
            <a:pPr eaLnBrk="1" hangingPunct="1"/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Bisfosfatasa není inhibována AMP, což je součástí mechanismu tvorby tepla.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Substrátové cykly.  </a:t>
            </a:r>
            <a:r>
              <a:rPr lang="cs-CZ" sz="1800" smtClean="0">
                <a:latin typeface="Comic Sans MS" pitchFamily="66" charset="0"/>
              </a:rPr>
              <a:t>Tyto dva ATP poháněné cykly probíhají různými rychlostmi. Malá změna v rychlost opačných reakcí vede k velké změně v konečném výsledném produktu</a:t>
            </a:r>
            <a:endParaRPr lang="cs-CZ" sz="2800" smtClean="0">
              <a:latin typeface="Comic Sans MS" pitchFamily="66" charset="0"/>
            </a:endParaRPr>
          </a:p>
        </p:txBody>
      </p:sp>
      <p:pic>
        <p:nvPicPr>
          <p:cNvPr id="77826" name="Picture 2" descr="figure-16-32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13113" y="1600200"/>
            <a:ext cx="2517775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Citrátový cyklus: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Aerobní, amfibolický, v matrix mitochondrií, osm enzymových reakcí, jeden z enzymů pevně vázaný na vnitřní mitochondriální membráně, vstupuje 2C, uvolňují se 2 CO</a:t>
            </a:r>
            <a:r>
              <a:rPr lang="cs-CZ" sz="2400" baseline="-25000" dirty="0" smtClean="0">
                <a:latin typeface="Comic Sans MS" pitchFamily="66" charset="0"/>
              </a:rPr>
              <a:t>2 </a:t>
            </a:r>
            <a:r>
              <a:rPr lang="cs-CZ" sz="2400" dirty="0" smtClean="0">
                <a:latin typeface="Comic Sans MS" pitchFamily="66" charset="0"/>
              </a:rPr>
              <a:t>, GTP, 3 NADH a FADH</a:t>
            </a:r>
            <a:r>
              <a:rPr lang="cs-CZ" sz="2400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 + 3 NAD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 + FAD + GDP + </a:t>
            </a:r>
            <a:r>
              <a:rPr lang="cs-CZ" sz="2400" dirty="0" err="1" smtClean="0">
                <a:latin typeface="Comic Sans MS" pitchFamily="66" charset="0"/>
              </a:rPr>
              <a:t>P</a:t>
            </a:r>
            <a:r>
              <a:rPr lang="cs-CZ" sz="2400" baseline="-25000" dirty="0" err="1" smtClean="0">
                <a:latin typeface="Comic Sans MS" pitchFamily="66" charset="0"/>
              </a:rPr>
              <a:t>i</a:t>
            </a:r>
            <a:r>
              <a:rPr lang="cs-CZ" sz="2400" dirty="0" smtClean="0">
                <a:latin typeface="Comic Sans MS" pitchFamily="66" charset="0"/>
              </a:rPr>
              <a:t> + 2 H</a:t>
            </a:r>
            <a:r>
              <a:rPr lang="cs-CZ" sz="2400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O =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    2 CO</a:t>
            </a:r>
            <a:r>
              <a:rPr lang="cs-CZ" sz="2400" baseline="-25000" dirty="0" smtClean="0">
                <a:latin typeface="Comic Sans MS" pitchFamily="66" charset="0"/>
              </a:rPr>
              <a:t>2 </a:t>
            </a:r>
            <a:r>
              <a:rPr lang="cs-CZ" sz="2400" dirty="0" smtClean="0">
                <a:latin typeface="Comic Sans MS" pitchFamily="66" charset="0"/>
              </a:rPr>
              <a:t>+ 3NADH + FADH</a:t>
            </a:r>
            <a:r>
              <a:rPr lang="cs-CZ" sz="2400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 + GTP + 2 H</a:t>
            </a:r>
            <a:r>
              <a:rPr lang="cs-CZ" sz="2400" baseline="30000" dirty="0" smtClean="0">
                <a:latin typeface="Comic Sans MS" pitchFamily="66" charset="0"/>
              </a:rPr>
              <a:t>+ </a:t>
            </a:r>
            <a:r>
              <a:rPr lang="cs-CZ" sz="2400" dirty="0" smtClean="0">
                <a:latin typeface="Comic Sans MS" pitchFamily="66" charset="0"/>
              </a:rPr>
              <a:t>+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endParaRPr lang="cs-CZ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    Citrátový cyklus je konečnou metabolickou drahou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    aerobní oxidace na energii bohatých sloučenin.   </a:t>
            </a:r>
            <a:endParaRPr lang="cs-CZ" sz="2400" dirty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Citrátový cyklus</a:t>
            </a:r>
          </a:p>
        </p:txBody>
      </p:sp>
      <p:pic>
        <p:nvPicPr>
          <p:cNvPr id="81922" name="Picture 2" descr="40.jpg                                                         0003613A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09788" y="1600200"/>
            <a:ext cx="4924425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Glukosa může být syntetizována z pyruvátu (glukoneogeneze).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Tvorba acetyl CoA z pyruvátu je u živočichů ireversibilní krok – nelze převést acetyl CoA zpět na glukosu !!! 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Comic Sans MS" pitchFamily="66" charset="0"/>
              </a:rPr>
              <a:t>Kritickým stupněm křižovatky metabolismu je kontrola a regulace aktivity pyruvátdehydrogenasového komplexu.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Vysoká koncentrace acetyl CoA inhibuje transacetylasovou komponentu  (E</a:t>
            </a:r>
            <a:r>
              <a:rPr lang="cs-CZ" sz="2400" baseline="-25000" smtClean="0">
                <a:solidFill>
                  <a:srgbClr val="FF3300"/>
                </a:solidFill>
                <a:latin typeface="Comic Sans MS" pitchFamily="66" charset="0"/>
              </a:rPr>
              <a:t>2</a:t>
            </a: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) přímou vazbou. NADH inhibuje dihydrolipoyldehydrogenasu (E</a:t>
            </a:r>
            <a:r>
              <a:rPr lang="cs-CZ" sz="2400" baseline="-25000" smtClean="0">
                <a:solidFill>
                  <a:srgbClr val="FF3300"/>
                </a:solidFill>
                <a:latin typeface="Comic Sans MS" pitchFamily="66" charset="0"/>
              </a:rPr>
              <a:t>3</a:t>
            </a: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3300"/>
                </a:solidFill>
                <a:latin typeface="Comic Sans MS" pitchFamily="66" charset="0"/>
              </a:rPr>
              <a:t>Tento efekt má za cíl šetřit glukosu !! </a:t>
            </a:r>
          </a:p>
          <a:p>
            <a:pPr eaLnBrk="1" hangingPunct="1">
              <a:lnSpc>
                <a:spcPct val="90000"/>
              </a:lnSpc>
            </a:pPr>
            <a:endParaRPr lang="cs-CZ" sz="2400" smtClean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Regulace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pyruvátdehydrogenasového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 komplexu.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Komplex je inhibován produkty – NADH a acetyl </a:t>
            </a:r>
            <a:r>
              <a:rPr lang="cs-CZ" sz="1800" dirty="0" err="1" smtClean="0">
                <a:latin typeface="Comic Sans MS" pitchFamily="66" charset="0"/>
              </a:rPr>
              <a:t>CoA</a:t>
            </a:r>
            <a:r>
              <a:rPr lang="cs-CZ" sz="1800" dirty="0" smtClean="0">
                <a:latin typeface="Comic Sans MS" pitchFamily="66" charset="0"/>
              </a:rPr>
              <a:t>. Dále je </a:t>
            </a:r>
            <a:r>
              <a:rPr lang="cs-CZ" sz="1800" dirty="0" err="1" smtClean="0">
                <a:latin typeface="Comic Sans MS" pitchFamily="66" charset="0"/>
              </a:rPr>
              <a:t>pyruvátdehydrogenasová</a:t>
            </a:r>
            <a:r>
              <a:rPr lang="cs-CZ" sz="1800" dirty="0" smtClean="0">
                <a:latin typeface="Comic Sans MS" pitchFamily="66" charset="0"/>
              </a:rPr>
              <a:t> komponenta komplexu regulována fosforylací. Fosforylace inaktivuje a defosforylace aktivuje. </a:t>
            </a:r>
            <a:r>
              <a:rPr lang="cs-CZ" sz="1800" dirty="0" err="1" smtClean="0">
                <a:latin typeface="Comic Sans MS" pitchFamily="66" charset="0"/>
              </a:rPr>
              <a:t>Kinasa</a:t>
            </a:r>
            <a:r>
              <a:rPr lang="cs-CZ" sz="1800" dirty="0" smtClean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fosfatasa</a:t>
            </a:r>
            <a:r>
              <a:rPr lang="cs-CZ" sz="1800" dirty="0" smtClean="0">
                <a:latin typeface="Comic Sans MS" pitchFamily="66" charset="0"/>
              </a:rPr>
              <a:t> jsou vysoce specificky regulovány.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6018" name="Picture 2" descr="43.jpg                                                         0003613A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04988"/>
            <a:ext cx="8229600" cy="4114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Comic Sans MS" pitchFamily="66" charset="0"/>
              </a:rPr>
              <a:t>Regulace </a:t>
            </a:r>
            <a:r>
              <a:rPr lang="cs-CZ" sz="3200" dirty="0" err="1" smtClean="0">
                <a:latin typeface="Comic Sans MS" pitchFamily="66" charset="0"/>
              </a:rPr>
              <a:t>pyruvátdehydrogenasy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4" y="1268760"/>
            <a:ext cx="64800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2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Kontrola citrátového cyklu.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Primárně je CC regulován koncentracemi NADH a ATP. Klíčovými kontrolními enzymy jsou </a:t>
            </a:r>
            <a:r>
              <a:rPr lang="cs-CZ" sz="1800" dirty="0" err="1" smtClean="0">
                <a:latin typeface="Comic Sans MS" pitchFamily="66" charset="0"/>
              </a:rPr>
              <a:t>isocitrátdehydrogenasa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 smtClean="0">
                <a:latin typeface="Symbol" pitchFamily="18" charset="2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-</a:t>
            </a:r>
            <a:r>
              <a:rPr lang="cs-CZ" sz="1800" dirty="0" err="1" smtClean="0">
                <a:latin typeface="Comic Sans MS" pitchFamily="66" charset="0"/>
              </a:rPr>
              <a:t>oxoglutarátdehydrogenasa</a:t>
            </a:r>
            <a:r>
              <a:rPr lang="cs-CZ" sz="1800" dirty="0" smtClean="0">
                <a:latin typeface="Comic Sans MS" pitchFamily="66" charset="0"/>
              </a:rPr>
              <a:t>.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8066" name="Picture 2" descr="44.jpg                                                         0003613A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600200"/>
            <a:ext cx="3168650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cs-CZ" sz="2000" dirty="0" smtClean="0">
                <a:latin typeface="Comic Sans MS" pitchFamily="66" charset="0"/>
              </a:rPr>
              <a:t>Dalším regulačním prvkem je fosforylace. </a:t>
            </a:r>
          </a:p>
          <a:p>
            <a:pPr eaLnBrk="1" hangingPunct="1"/>
            <a:r>
              <a:rPr lang="cs-CZ" sz="2000" dirty="0" smtClean="0">
                <a:latin typeface="Comic Sans MS" pitchFamily="66" charset="0"/>
              </a:rPr>
              <a:t>Fosforylací komponenty (E</a:t>
            </a:r>
            <a:r>
              <a:rPr lang="cs-CZ" sz="2000" baseline="-25000" dirty="0" smtClean="0">
                <a:latin typeface="Comic Sans MS" pitchFamily="66" charset="0"/>
              </a:rPr>
              <a:t>1</a:t>
            </a:r>
            <a:r>
              <a:rPr lang="cs-CZ" sz="2000" dirty="0" smtClean="0">
                <a:latin typeface="Comic Sans MS" pitchFamily="66" charset="0"/>
              </a:rPr>
              <a:t>) </a:t>
            </a:r>
            <a:r>
              <a:rPr lang="cs-CZ" sz="2000" dirty="0" err="1" smtClean="0">
                <a:latin typeface="Comic Sans MS" pitchFamily="66" charset="0"/>
              </a:rPr>
              <a:t>pyruvátedehydrogenasového</a:t>
            </a:r>
            <a:r>
              <a:rPr lang="cs-CZ" sz="2000" dirty="0" smtClean="0">
                <a:latin typeface="Comic Sans MS" pitchFamily="66" charset="0"/>
              </a:rPr>
              <a:t> komplexu se komplex deaktivuje, defosforylací aktivuje. </a:t>
            </a:r>
          </a:p>
          <a:p>
            <a:pPr eaLnBrk="1" hangingPunct="1"/>
            <a:r>
              <a:rPr lang="cs-CZ" sz="2000" dirty="0" smtClean="0">
                <a:latin typeface="Comic Sans MS" pitchFamily="66" charset="0"/>
              </a:rPr>
              <a:t>Enzymy: </a:t>
            </a:r>
            <a:r>
              <a:rPr lang="cs-CZ" sz="2000" dirty="0" err="1" smtClean="0">
                <a:latin typeface="Comic Sans MS" pitchFamily="66" charset="0"/>
              </a:rPr>
              <a:t>fosforylasa</a:t>
            </a:r>
            <a:r>
              <a:rPr lang="cs-CZ" sz="2000" dirty="0" smtClean="0">
                <a:latin typeface="Comic Sans MS" pitchFamily="66" charset="0"/>
              </a:rPr>
              <a:t> a </a:t>
            </a:r>
            <a:r>
              <a:rPr lang="cs-CZ" sz="2000" dirty="0" err="1" smtClean="0">
                <a:latin typeface="Comic Sans MS" pitchFamily="66" charset="0"/>
              </a:rPr>
              <a:t>fosfatasa</a:t>
            </a:r>
            <a:r>
              <a:rPr lang="cs-CZ" sz="2000" dirty="0" smtClean="0">
                <a:latin typeface="Comic Sans MS" pitchFamily="66" charset="0"/>
              </a:rPr>
              <a:t> jsou regulovány. </a:t>
            </a:r>
          </a:p>
          <a:p>
            <a:pPr eaLnBrk="1" hangingPunct="1"/>
            <a:r>
              <a:rPr lang="cs-CZ" sz="2000" dirty="0" smtClean="0">
                <a:latin typeface="Comic Sans MS" pitchFamily="66" charset="0"/>
              </a:rPr>
              <a:t>Sval: odpočívající sval má poměrně vysoké poměry NADH/NAD</a:t>
            </a:r>
            <a:r>
              <a:rPr lang="cs-CZ" sz="2000" baseline="30000" dirty="0" smtClean="0">
                <a:latin typeface="Comic Sans MS" pitchFamily="66" charset="0"/>
              </a:rPr>
              <a:t>+</a:t>
            </a:r>
            <a:r>
              <a:rPr lang="cs-CZ" sz="2000" dirty="0" smtClean="0">
                <a:latin typeface="Comic Sans MS" pitchFamily="66" charset="0"/>
              </a:rPr>
              <a:t>, acetyl </a:t>
            </a:r>
            <a:r>
              <a:rPr lang="cs-CZ" sz="2000" dirty="0" err="1" smtClean="0">
                <a:latin typeface="Comic Sans MS" pitchFamily="66" charset="0"/>
              </a:rPr>
              <a:t>CoA</a:t>
            </a:r>
            <a:r>
              <a:rPr lang="cs-CZ" sz="2000" dirty="0" smtClean="0">
                <a:latin typeface="Comic Sans MS" pitchFamily="66" charset="0"/>
              </a:rPr>
              <a:t>/</a:t>
            </a:r>
            <a:r>
              <a:rPr lang="cs-CZ" sz="2000" dirty="0" err="1" smtClean="0">
                <a:latin typeface="Comic Sans MS" pitchFamily="66" charset="0"/>
              </a:rPr>
              <a:t>CoA</a:t>
            </a:r>
            <a:r>
              <a:rPr lang="cs-CZ" sz="2000" dirty="0" smtClean="0">
                <a:latin typeface="Comic Sans MS" pitchFamily="66" charset="0"/>
              </a:rPr>
              <a:t> a ATP/ADP. Předpoklad deaktivace komplexu. </a:t>
            </a:r>
          </a:p>
          <a:p>
            <a:pPr eaLnBrk="1" hangingPunct="1"/>
            <a:r>
              <a:rPr lang="cs-CZ" sz="2000" dirty="0" smtClean="0">
                <a:latin typeface="Comic Sans MS" pitchFamily="66" charset="0"/>
              </a:rPr>
              <a:t>Při svalové práci dochází ke zvýšení koncentrace ADP a pyruvátu. Svalová práce spotřebovává ATP. Glukosa se přeměňuje glykolýzou na pyruvát. </a:t>
            </a:r>
          </a:p>
          <a:p>
            <a:pPr eaLnBrk="1" hangingPunct="1"/>
            <a:r>
              <a:rPr lang="cs-CZ" sz="2000" dirty="0" smtClean="0">
                <a:solidFill>
                  <a:srgbClr val="FF3300"/>
                </a:solidFill>
                <a:latin typeface="Comic Sans MS" pitchFamily="66" charset="0"/>
              </a:rPr>
              <a:t>Pyruvát i ADP aktivují </a:t>
            </a:r>
            <a:r>
              <a:rPr lang="cs-CZ" sz="2000" dirty="0" err="1" smtClean="0">
                <a:solidFill>
                  <a:srgbClr val="FF3300"/>
                </a:solidFill>
                <a:latin typeface="Comic Sans MS" pitchFamily="66" charset="0"/>
              </a:rPr>
              <a:t>pyruvátdehydrogenasu</a:t>
            </a:r>
            <a:r>
              <a:rPr lang="cs-CZ" sz="2000" dirty="0" smtClean="0">
                <a:solidFill>
                  <a:srgbClr val="FF3300"/>
                </a:solidFill>
                <a:latin typeface="Comic Sans MS" pitchFamily="66" charset="0"/>
              </a:rPr>
              <a:t> tím, že inhibují </a:t>
            </a:r>
            <a:r>
              <a:rPr lang="cs-CZ" sz="2000" dirty="0" err="1" smtClean="0">
                <a:solidFill>
                  <a:srgbClr val="FF3300"/>
                </a:solidFill>
                <a:latin typeface="Comic Sans MS" pitchFamily="66" charset="0"/>
              </a:rPr>
              <a:t>kinasu</a:t>
            </a:r>
            <a:r>
              <a:rPr lang="cs-CZ" sz="2000" dirty="0" smtClean="0">
                <a:solidFill>
                  <a:srgbClr val="FF3300"/>
                </a:solidFill>
                <a:latin typeface="Comic Sans MS" pitchFamily="66" charset="0"/>
              </a:rPr>
              <a:t> !! </a:t>
            </a:r>
          </a:p>
          <a:p>
            <a:pPr eaLnBrk="1" hangingPunct="1"/>
            <a:r>
              <a:rPr lang="cs-CZ" sz="2000" dirty="0" err="1" smtClean="0">
                <a:latin typeface="Comic Sans MS" pitchFamily="66" charset="0"/>
              </a:rPr>
              <a:t>Fosfatasa</a:t>
            </a:r>
            <a:r>
              <a:rPr lang="cs-CZ" sz="2000" dirty="0" smtClean="0">
                <a:latin typeface="Comic Sans MS" pitchFamily="66" charset="0"/>
              </a:rPr>
              <a:t> je stimulována Ca</a:t>
            </a:r>
            <a:r>
              <a:rPr lang="cs-CZ" sz="2000" baseline="30000" dirty="0" smtClean="0">
                <a:latin typeface="Comic Sans MS" pitchFamily="66" charset="0"/>
              </a:rPr>
              <a:t>2+</a:t>
            </a:r>
            <a:r>
              <a:rPr lang="cs-CZ" sz="2000" dirty="0" smtClean="0">
                <a:latin typeface="Comic Sans MS" pitchFamily="66" charset="0"/>
              </a:rPr>
              <a:t> (signál shodný s vyvoláním svalové kontrakce). Stimulací </a:t>
            </a:r>
            <a:r>
              <a:rPr lang="cs-CZ" sz="2000" dirty="0" err="1" smtClean="0">
                <a:latin typeface="Comic Sans MS" pitchFamily="66" charset="0"/>
              </a:rPr>
              <a:t>fosfatasy</a:t>
            </a:r>
            <a:r>
              <a:rPr lang="cs-CZ" sz="2000" dirty="0" smtClean="0">
                <a:latin typeface="Comic Sans MS" pitchFamily="66" charset="0"/>
              </a:rPr>
              <a:t> se aktivuje </a:t>
            </a:r>
            <a:r>
              <a:rPr lang="cs-CZ" sz="2000" dirty="0" err="1" smtClean="0">
                <a:latin typeface="Comic Sans MS" pitchFamily="66" charset="0"/>
              </a:rPr>
              <a:t>pyruvátedydrogenasový</a:t>
            </a:r>
            <a:r>
              <a:rPr lang="cs-CZ" sz="2000" dirty="0" smtClean="0">
                <a:latin typeface="Comic Sans MS" pitchFamily="66" charset="0"/>
              </a:rPr>
              <a:t> komplex. </a:t>
            </a:r>
          </a:p>
          <a:p>
            <a:pPr eaLnBrk="1" hangingPunct="1">
              <a:buFont typeface="Arial" charset="0"/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eaLnBrk="1" hangingPunct="1"/>
            <a:endParaRPr lang="cs-CZ" sz="2000" dirty="0" smtClean="0">
              <a:latin typeface="Comic Sans MS" pitchFamily="66" charset="0"/>
            </a:endParaRPr>
          </a:p>
          <a:p>
            <a:pPr eaLnBrk="1" hangingPunct="1"/>
            <a:r>
              <a:rPr lang="cs-CZ" sz="20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  <a:t>Regulace glykolýzy ve svalech. </a:t>
            </a:r>
            <a:br>
              <a:rPr lang="cs-CZ" sz="320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3200" smtClean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Comic Sans MS" pitchFamily="66" charset="0"/>
              </a:rPr>
              <a:t>Primárním úkolem glykolýzy ve svalech je produkce ATP nutného ke svalové kontrakci.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Podstatný pro regulaci je intracelulární poměr ATP / AMP. </a:t>
            </a:r>
          </a:p>
          <a:p>
            <a:pPr eaLnBrk="1" hangingPunct="1"/>
            <a:r>
              <a:rPr lang="cs-CZ" sz="2000" smtClean="0">
                <a:solidFill>
                  <a:srgbClr val="FF0000"/>
                </a:solidFill>
                <a:latin typeface="Comic Sans MS" pitchFamily="66" charset="0"/>
              </a:rPr>
              <a:t>1. Fosfofruktokinasa.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Vysoká hladina ATP allostericky inhibuje enzym (340 kD tetramer)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ATP se váže do regulačního místa odlišného od katalytického místa – tak snižuje afinitu enzymu k fruktosa-6-fosfátu.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AMP potlačuje inhibiční účinek ATP,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Aktivita enzymu se zvyšuje, když se poměr ATP/AMP snižuje.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K další inhibici dochází se snižujícím se pH.  Který metabolit vede ke snížení pH ?</a:t>
            </a:r>
          </a:p>
          <a:p>
            <a:pPr eaLnBrk="1" hangingPunct="1"/>
            <a:endParaRPr lang="cs-CZ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 játrech je </a:t>
            </a:r>
            <a:r>
              <a:rPr lang="cs-CZ" sz="2400" dirty="0" err="1" smtClean="0">
                <a:latin typeface="Comic Sans MS" pitchFamily="66" charset="0"/>
              </a:rPr>
              <a:t>fosfatasa</a:t>
            </a:r>
            <a:r>
              <a:rPr lang="cs-CZ" sz="2400" dirty="0" smtClean="0">
                <a:latin typeface="Comic Sans MS" pitchFamily="66" charset="0"/>
              </a:rPr>
              <a:t> regulována hormony. Adrenalin přes vazbu na </a:t>
            </a:r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-adrenergní receptor iniciuje </a:t>
            </a:r>
            <a:r>
              <a:rPr lang="cs-CZ" sz="2400" dirty="0" err="1" smtClean="0">
                <a:latin typeface="Comic Sans MS" pitchFamily="66" charset="0"/>
              </a:rPr>
              <a:t>fosfatidylionositol</a:t>
            </a:r>
            <a:r>
              <a:rPr lang="cs-CZ" sz="2400" dirty="0" smtClean="0">
                <a:latin typeface="Comic Sans MS" pitchFamily="66" charset="0"/>
              </a:rPr>
              <a:t>, který zvyšuje koncentraci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aktivující </a:t>
            </a:r>
            <a:r>
              <a:rPr lang="cs-CZ" sz="2400" dirty="0" err="1" smtClean="0">
                <a:latin typeface="Comic Sans MS" pitchFamily="66" charset="0"/>
              </a:rPr>
              <a:t>fosfatasu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Ve tkáních syntetizujících mastné kyseliny (játra a adipocyty) působí insulin, hormon dostatku stavebních jednotek a energie, stimulaci </a:t>
            </a:r>
            <a:r>
              <a:rPr lang="cs-CZ" sz="2400" dirty="0" err="1" smtClean="0">
                <a:latin typeface="Comic Sans MS" pitchFamily="66" charset="0"/>
              </a:rPr>
              <a:t>fosfatasy</a:t>
            </a:r>
            <a:r>
              <a:rPr lang="cs-CZ" sz="2400" dirty="0" smtClean="0">
                <a:latin typeface="Comic Sans MS" pitchFamily="66" charset="0"/>
              </a:rPr>
              <a:t>. Tvoří se 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, který je stavební jednotkou mastných kyselin atd.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U lidí s nedostatkem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fosfatasy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je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pyruvátdehydrogenasa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stále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fosforylována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a inaktivní.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 tomto případě je glukosa převáděna na laktát a ne na 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Dochází k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laktátové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acidose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– mnoho tkání, včetně centrální nervové soustavy, je nefunkčních.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Rychlost CC (citrátového cyklu) je dána zajištěním potřeby ATP živočišných buněk.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Prvotním kontrolním místem je </a:t>
            </a:r>
            <a:r>
              <a:rPr lang="cs-CZ" sz="2400" dirty="0" err="1" smtClean="0">
                <a:latin typeface="Comic Sans MS" pitchFamily="66" charset="0"/>
              </a:rPr>
              <a:t>isocitrátdehydrogenasa</a:t>
            </a:r>
            <a:r>
              <a:rPr lang="cs-CZ" sz="2400" dirty="0" smtClean="0">
                <a:latin typeface="Comic Sans MS" pitchFamily="66" charset="0"/>
              </a:rPr>
              <a:t>. Enzym je </a:t>
            </a:r>
            <a:r>
              <a:rPr lang="cs-CZ" sz="2400" dirty="0" err="1" smtClean="0">
                <a:latin typeface="Comic Sans MS" pitchFamily="66" charset="0"/>
              </a:rPr>
              <a:t>allostericky</a:t>
            </a:r>
            <a:r>
              <a:rPr lang="cs-CZ" sz="2400" dirty="0" smtClean="0">
                <a:latin typeface="Comic Sans MS" pitchFamily="66" charset="0"/>
              </a:rPr>
              <a:t> stimulován ADP. Vazba </a:t>
            </a:r>
            <a:r>
              <a:rPr lang="cs-CZ" sz="2400" dirty="0" err="1" smtClean="0">
                <a:latin typeface="Comic Sans MS" pitchFamily="66" charset="0"/>
              </a:rPr>
              <a:t>isocitrátu</a:t>
            </a:r>
            <a:r>
              <a:rPr lang="cs-CZ" sz="2400" dirty="0" smtClean="0">
                <a:latin typeface="Comic Sans MS" pitchFamily="66" charset="0"/>
              </a:rPr>
              <a:t>, NAD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, Mg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a ADP je vzájemně kooperativní.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Produkt, NADH inhibuje </a:t>
            </a:r>
            <a:r>
              <a:rPr lang="cs-CZ" sz="2400" dirty="0" err="1" smtClean="0">
                <a:latin typeface="Comic Sans MS" pitchFamily="66" charset="0"/>
              </a:rPr>
              <a:t>isocitrátdehydrogenasu</a:t>
            </a:r>
            <a:r>
              <a:rPr lang="cs-CZ" sz="2400" dirty="0" smtClean="0">
                <a:latin typeface="Comic Sans MS" pitchFamily="66" charset="0"/>
              </a:rPr>
              <a:t> (vytěsní NAD</a:t>
            </a:r>
            <a:r>
              <a:rPr lang="cs-CZ" sz="2400" baseline="30000" dirty="0" smtClean="0">
                <a:latin typeface="Comic Sans MS" pitchFamily="66" charset="0"/>
              </a:rPr>
              <a:t>+</a:t>
            </a:r>
            <a:r>
              <a:rPr lang="cs-CZ" sz="2400" dirty="0" smtClean="0">
                <a:latin typeface="Comic Sans MS" pitchFamily="66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Druhým kontrolním bodem CC je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-</a:t>
            </a:r>
            <a:r>
              <a:rPr lang="cs-CZ" sz="2400" dirty="0" err="1" smtClean="0">
                <a:latin typeface="Comic Sans MS" pitchFamily="66" charset="0"/>
              </a:rPr>
              <a:t>oxoglutarátdehydrogenasa</a:t>
            </a:r>
            <a:r>
              <a:rPr lang="cs-CZ" sz="2400" dirty="0" smtClean="0">
                <a:latin typeface="Comic Sans MS" pitchFamily="66" charset="0"/>
              </a:rPr>
              <a:t>. Některé aspekty jsou shodné s </a:t>
            </a:r>
            <a:r>
              <a:rPr lang="cs-CZ" sz="2400" dirty="0" err="1" smtClean="0">
                <a:latin typeface="Comic Sans MS" pitchFamily="66" charset="0"/>
              </a:rPr>
              <a:t>pyruvátdehydrogenasou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Enzym je inhibován </a:t>
            </a:r>
            <a:r>
              <a:rPr lang="cs-CZ" sz="2400" dirty="0" err="1" smtClean="0">
                <a:latin typeface="Comic Sans MS" pitchFamily="66" charset="0"/>
              </a:rPr>
              <a:t>sukcinyl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 a NADH. Navíc je inhibován vysokými hladinami ATP.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cyklu trikarboxylových kyselin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Pokud jsou oba enzymy inhibovány, je dostatek energie i stavebních jednotek, je citrát transportován do cytoplasmy, kde inhibuje </a:t>
            </a:r>
            <a:r>
              <a:rPr lang="cs-CZ" sz="2400" dirty="0" err="1" smtClean="0">
                <a:latin typeface="Comic Sans MS" pitchFamily="66" charset="0"/>
              </a:rPr>
              <a:t>fosfofruktokinasu</a:t>
            </a:r>
            <a:r>
              <a:rPr lang="cs-CZ" sz="2400" dirty="0" smtClean="0">
                <a:latin typeface="Comic Sans MS" pitchFamily="66" charset="0"/>
              </a:rPr>
              <a:t> a tím glykolýzu.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Citrát slouží jako zdroj 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 pro syntézu mastných kyselin.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Nadbytečný </a:t>
            </a:r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-</a:t>
            </a:r>
            <a:r>
              <a:rPr lang="cs-CZ" sz="2400" dirty="0" err="1" smtClean="0">
                <a:latin typeface="Comic Sans MS" pitchFamily="66" charset="0"/>
              </a:rPr>
              <a:t>oxoglutarát</a:t>
            </a:r>
            <a:r>
              <a:rPr lang="cs-CZ" sz="2400" dirty="0" smtClean="0">
                <a:latin typeface="Comic Sans MS" pitchFamily="66" charset="0"/>
              </a:rPr>
              <a:t> může být využit jako prekurzor aminokyselin a purinových bází.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U mnoha bakterií je také kontrolován vstup 2C do CC. 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ATP je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allosterickým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inhibitorem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citrátsynthasy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Efektem ATP je zvýšení hodnoty </a:t>
            </a:r>
            <a:r>
              <a:rPr lang="cs-CZ" sz="2400" i="1" dirty="0" smtClean="0">
                <a:latin typeface="Comic Sans MS" pitchFamily="66" charset="0"/>
              </a:rPr>
              <a:t>K</a:t>
            </a:r>
            <a:r>
              <a:rPr lang="cs-CZ" sz="2400" baseline="-25000" dirty="0" smtClean="0">
                <a:latin typeface="Comic Sans MS" pitchFamily="66" charset="0"/>
              </a:rPr>
              <a:t>m</a:t>
            </a:r>
            <a:r>
              <a:rPr lang="cs-CZ" sz="2400" dirty="0" smtClean="0">
                <a:latin typeface="Comic Sans MS" pitchFamily="66" charset="0"/>
              </a:rPr>
              <a:t> pro 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. Zvýšená hladina ATP, tím méně je </a:t>
            </a:r>
            <a:r>
              <a:rPr lang="cs-CZ" sz="2400" dirty="0" err="1" smtClean="0">
                <a:latin typeface="Comic Sans MS" pitchFamily="66" charset="0"/>
              </a:rPr>
              <a:t>citrásynthasa</a:t>
            </a:r>
            <a:r>
              <a:rPr lang="cs-CZ" sz="2400" dirty="0" smtClean="0">
                <a:latin typeface="Comic Sans MS" pitchFamily="66" charset="0"/>
              </a:rPr>
              <a:t> saturována acetyl </a:t>
            </a:r>
            <a:r>
              <a:rPr lang="cs-CZ" sz="2400" dirty="0" err="1" smtClean="0">
                <a:latin typeface="Comic Sans MS" pitchFamily="66" charset="0"/>
              </a:rPr>
              <a:t>CoA</a:t>
            </a:r>
            <a:r>
              <a:rPr lang="cs-CZ" sz="2400" dirty="0" smtClean="0">
                <a:latin typeface="Comic Sans MS" pitchFamily="66" charset="0"/>
              </a:rPr>
              <a:t> – tvoří se méně citrátu !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elektronového transportu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a fosforylace. </a:t>
            </a:r>
            <a:endParaRPr lang="cs-CZ" sz="2800" smtClean="0"/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Elektronový transport je spojen s fosforylací.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Pokud nedochází ke tvorbě ATP z ADP a fosfátu, tok elektronů se zastaví.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Rychlost oxidativní fosforylace je závislá na dostupnosti ADP. Způsob kontroly bývá nazýván respirační kontrola nebo akceptorová kontrola.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Hladina ADP ovlivňuje také rychlost CC. Nízká hladina ADP znamená vysokou hladinu NADH a FADH</a:t>
            </a:r>
            <a:r>
              <a:rPr lang="cs-CZ" sz="2400" baseline="-25000" smtClean="0">
                <a:latin typeface="Comic Sans MS" pitchFamily="66" charset="0"/>
              </a:rPr>
              <a:t>2</a:t>
            </a:r>
            <a:r>
              <a:rPr lang="cs-CZ" sz="2400" smtClean="0">
                <a:latin typeface="Comic Sans MS" pitchFamily="66" charset="0"/>
              </a:rPr>
              <a:t>. Citrátový cyklus je blokován.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Mechanismus mitochondriální ATP-ADP translokasy. </a:t>
            </a:r>
            <a:r>
              <a:rPr lang="cs-CZ" sz="1800" smtClean="0">
                <a:latin typeface="Comic Sans MS" pitchFamily="66" charset="0"/>
              </a:rPr>
              <a:t>Reakční cyklus je poháněn membránovým potenciálem.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0354" name="Picture 2" descr="figure-18-39.JPG                                               0003CDE5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0875" y="1600200"/>
            <a:ext cx="7842250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Mitochondriální transportéry.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Transportéry jsou transmembránové proteiny, které přenáší ionty </a:t>
            </a:r>
            <a:br>
              <a:rPr lang="cs-CZ" sz="1800" smtClean="0"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a metabolity s nábojem přes vnitřní mitochondriální membránu.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02" name="Picture 2" descr="figure-18-40.JPG                                               0003CDE5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63775"/>
            <a:ext cx="8229600" cy="319881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Kontrola respirace.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Elektrony jsou přenášeny na kyslík jen, když je současně fosforylován ADP na ATP.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4450" name="Picture 2" descr="figure-18-42.JPG                                               0003CDE5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6025" y="1600200"/>
            <a:ext cx="6711950" cy="4525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elektronového transportu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a fosforylace. 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Některé organismy mají schopnost rozpojovat (odpojovat) oxidativní fosforylaci od syntézy ATP za účelem tvorby tepla.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Tento způsob uplatňují hibernujícíc živočichové, některá novorozená mláďata (včetně člověka) a savci adaptovaní na chlad.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U živočichů probíhá tento proces v hnědé tukové tkáni bohaté na mitochondrie tzv. 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mitochondrie hnědé tukové tkáně</a:t>
            </a:r>
            <a:r>
              <a:rPr lang="cs-CZ" sz="2000" smtClean="0">
                <a:latin typeface="Comic Sans MS" pitchFamily="66" charset="0"/>
              </a:rPr>
              <a:t>. </a:t>
            </a:r>
            <a:r>
              <a:rPr lang="cs-CZ" sz="2000" smtClean="0">
                <a:solidFill>
                  <a:srgbClr val="FF3300"/>
                </a:solidFill>
                <a:latin typeface="Comic Sans MS" pitchFamily="66" charset="0"/>
              </a:rPr>
              <a:t>Tvorba tepla bez chvění.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Tkáň je hnědá, protože obsahuje nazelenalé cytochromy v mnoha mitochondriích, červený hemoglobin přítomný v krvi, která vytvořené teplo rozvádí po těle.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Vnitřní mitochondriální membrána obsahuje velké množství odpojovacího proteinu (UCP-1) neboli thermogeninu.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Comic Sans MS" pitchFamily="66" charset="0"/>
              </a:rPr>
              <a:t>UCP-1 je dimer 33 kD (podjednotka)-funkčně ATP-ADP translokasa. UCP-1 je cestou vstupu protonů zpět do matrix. </a:t>
            </a:r>
          </a:p>
          <a:p>
            <a:pPr eaLnBrk="1" hangingPunct="1">
              <a:lnSpc>
                <a:spcPct val="90000"/>
              </a:lnSpc>
            </a:pPr>
            <a:endParaRPr lang="cs-CZ" sz="20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elektronového transportu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a fosforylace. </a:t>
            </a:r>
            <a:endParaRPr lang="cs-CZ" sz="2800" smtClean="0"/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>
                <a:latin typeface="Comic Sans MS" pitchFamily="66" charset="0"/>
              </a:rPr>
              <a:t>UCP-1 vlastně zkratuje mitochondriální baterii za tvorby tepla. Netvoří se ATP.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Systém startuje s poklesem tělesné teploty. Odpovědí je vstup hormonů vedoucí k uvolnění volných mastných kyselin z triacylglycerolů a ty aktivují thermogenin !! </a:t>
            </a:r>
          </a:p>
          <a:p>
            <a:pPr eaLnBrk="1" hangingPunct="1"/>
            <a:endParaRPr lang="cs-CZ" sz="20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Inhibice elektronového transportního řetězce.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280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Rotenon – jed na hmyz a ryby,  </a:t>
            </a:r>
            <a:r>
              <a:rPr lang="cs-CZ" sz="2400" dirty="0" err="1" smtClean="0">
                <a:latin typeface="Comic Sans MS" pitchFamily="66" charset="0"/>
              </a:rPr>
              <a:t>amytal</a:t>
            </a:r>
            <a:r>
              <a:rPr lang="cs-CZ" sz="2400" dirty="0" smtClean="0">
                <a:latin typeface="Comic Sans MS" pitchFamily="66" charset="0"/>
              </a:rPr>
              <a:t> – sedativum, barbiturát, inhibují elektronový transport NADH-</a:t>
            </a:r>
            <a:r>
              <a:rPr lang="cs-CZ" sz="2400" dirty="0" err="1" smtClean="0">
                <a:latin typeface="Comic Sans MS" pitchFamily="66" charset="0"/>
              </a:rPr>
              <a:t>Qoxidoreduktasy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Antimycin</a:t>
            </a:r>
            <a:r>
              <a:rPr lang="cs-CZ" sz="2400" dirty="0" smtClean="0">
                <a:latin typeface="Comic Sans MS" pitchFamily="66" charset="0"/>
              </a:rPr>
              <a:t> A interferuje s přenosem elektronů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Comic Sans MS" pitchFamily="66" charset="0"/>
              </a:rPr>
              <a:t>    z cytochromu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v Q-cytochrom </a:t>
            </a:r>
            <a:r>
              <a:rPr lang="cs-CZ" sz="2400" i="1" dirty="0" smtClean="0">
                <a:latin typeface="Comic Sans MS" pitchFamily="66" charset="0"/>
              </a:rPr>
              <a:t>c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oxidoreduktase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Kyanid, azid a CO blokují průchod elektronů cytochrom </a:t>
            </a:r>
            <a:r>
              <a:rPr lang="cs-CZ" sz="2400" i="1" dirty="0" smtClean="0">
                <a:latin typeface="Comic Sans MS" pitchFamily="66" charset="0"/>
              </a:rPr>
              <a:t>c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oxidasou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Inhibice elektronového transportního řetězce inhibuje syntézu ATP.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Fosfofruktokinasa</a:t>
            </a:r>
          </a:p>
        </p:txBody>
      </p:sp>
      <p:pic>
        <p:nvPicPr>
          <p:cNvPr id="22530" name="Picture 2" descr="figure-16-16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3275" y="1600200"/>
            <a:ext cx="4997450" cy="452596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Inhibice ATP synthasy.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Oligomycin, antibiotikum a dicyklohexylkarbodiimid (DCCD) zabraňují vstupu protonů do ATP synthasy.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Elektronový transportní řetězec je po přidání obou látek zablokován.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Oba procesy, elektronový řetězec a tvorba ATP jsou pevně spojeny. </a:t>
            </a:r>
          </a:p>
          <a:p>
            <a:pPr eaLnBrk="1" hangingPunct="1"/>
            <a:endParaRPr lang="cs-CZ" sz="240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Místa působení některých inhibitorů elektronového transportu. </a:t>
            </a:r>
          </a:p>
        </p:txBody>
      </p:sp>
      <p:pic>
        <p:nvPicPr>
          <p:cNvPr id="114690" name="Picture 2" descr="figure-18-43.JPG                                               0003CDE5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67100" y="1600200"/>
            <a:ext cx="2209800" cy="452596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FF0000"/>
                </a:solidFill>
                <a:latin typeface="Comic Sans MS" pitchFamily="66" charset="0"/>
              </a:rPr>
              <a:t>Odpojování elektronového transportního řetězce od syntézy ATP. </a:t>
            </a:r>
            <a:br>
              <a:rPr lang="cs-CZ" sz="2800" dirty="0">
                <a:solidFill>
                  <a:srgbClr val="FF0000"/>
                </a:solidFill>
                <a:latin typeface="Comic Sans MS" pitchFamily="66" charset="0"/>
              </a:rPr>
            </a:b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Odpojovače, rozpojovače, např. 2,4-dinitrofenol (DNP) a další kyselé aromatické sloučeniny. Takové látky transportují protony zpět do matrix mitochondrie.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Za této situace probíhá elektronový transportní řetězec, ale netvoří se ATP. Část energie se ztrácí jako teplo. Pokusy s podáváním rozpojovačů do potravy se záměrem zvýšení teploty.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DNP funguje jako součást herbicidů a fungicidů.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Inhibice transportu ATP.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ATP-ADP </a:t>
            </a:r>
            <a:r>
              <a:rPr lang="cs-CZ" sz="2000" dirty="0" err="1" smtClean="0">
                <a:latin typeface="Comic Sans MS" pitchFamily="66" charset="0"/>
              </a:rPr>
              <a:t>translokasa</a:t>
            </a:r>
            <a:r>
              <a:rPr lang="cs-CZ" sz="2000" dirty="0" smtClean="0">
                <a:latin typeface="Comic Sans MS" pitchFamily="66" charset="0"/>
              </a:rPr>
              <a:t> je specificky inhibována velmi nízkými koncentracemi </a:t>
            </a:r>
            <a:r>
              <a:rPr lang="cs-CZ" sz="2000" dirty="0" err="1" smtClean="0">
                <a:latin typeface="Comic Sans MS" pitchFamily="66" charset="0"/>
              </a:rPr>
              <a:t>atraktylosidu</a:t>
            </a:r>
            <a:r>
              <a:rPr lang="cs-CZ" sz="2000" dirty="0" smtClean="0">
                <a:latin typeface="Comic Sans MS" pitchFamily="66" charset="0"/>
              </a:rPr>
              <a:t> (rostlinný glykosid) a </a:t>
            </a:r>
            <a:r>
              <a:rPr lang="cs-CZ" sz="2000" dirty="0" err="1" smtClean="0">
                <a:latin typeface="Comic Sans MS" pitchFamily="66" charset="0"/>
              </a:rPr>
              <a:t>bongkrekovou</a:t>
            </a:r>
            <a:r>
              <a:rPr lang="cs-CZ" sz="2000" dirty="0" smtClean="0">
                <a:latin typeface="Comic Sans MS" pitchFamily="66" charset="0"/>
              </a:rPr>
              <a:t> kyselinou (antibiotikum z plísně).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Obě látky vedou k zastavení oxidativní fosforylace !! ATP-ADP </a:t>
            </a:r>
            <a:r>
              <a:rPr lang="cs-CZ" sz="2000" dirty="0" err="1" smtClean="0">
                <a:latin typeface="Comic Sans MS" pitchFamily="66" charset="0"/>
              </a:rPr>
              <a:t>translokasa</a:t>
            </a:r>
            <a:r>
              <a:rPr lang="cs-CZ" sz="2000" dirty="0" smtClean="0">
                <a:latin typeface="Comic Sans MS" pitchFamily="66" charset="0"/>
              </a:rPr>
              <a:t> k zajištění potřebného množství ADP a tím tvorby ATP.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Comic Sans MS" pitchFamily="66" charset="0"/>
              </a:rPr>
              <a:t> </a:t>
            </a:r>
            <a:endParaRPr lang="cs-CZ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Rychlost pentosafosfátové dráhy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je kontrolována hladinou NADP</a:t>
            </a:r>
            <a:r>
              <a:rPr lang="cs-CZ" sz="2800" baseline="3000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smtClean="0">
                <a:latin typeface="Comic Sans MS" pitchFamily="66" charset="0"/>
              </a:rPr>
              <a:t>Glukosa-6-fosfát je metabolizována v glykolýze a pentosafosfátové dráze.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Klíčovou roli při regulaci obou procesů hraje koncentrace NADPH v cytoplasmě.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Dehydrogenace glukosa-6-fosfátu v pentosafosfátové dráze je prakticky ireversibilní. Kontrolní místo.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Klíčovou roli hraje NADP</a:t>
            </a:r>
            <a:r>
              <a:rPr lang="cs-CZ" sz="2000" baseline="30000" smtClean="0">
                <a:latin typeface="Comic Sans MS" pitchFamily="66" charset="0"/>
              </a:rPr>
              <a:t>+</a:t>
            </a:r>
            <a:r>
              <a:rPr lang="cs-CZ" sz="2000" smtClean="0">
                <a:latin typeface="Comic Sans MS" pitchFamily="66" charset="0"/>
              </a:rPr>
              <a:t>, jehož nízká hladina inhibuje dehydrogenaci – je nutný jako akceptor elektronů.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Navíc NADPH kompetuje s NADP</a:t>
            </a:r>
            <a:r>
              <a:rPr lang="cs-CZ" sz="2000" baseline="30000" smtClean="0">
                <a:latin typeface="Comic Sans MS" pitchFamily="66" charset="0"/>
              </a:rPr>
              <a:t>+ </a:t>
            </a:r>
            <a:r>
              <a:rPr lang="cs-CZ" sz="2000" smtClean="0">
                <a:latin typeface="Comic Sans MS" pitchFamily="66" charset="0"/>
              </a:rPr>
              <a:t>o aktivní místo dehydrogenasy. </a:t>
            </a:r>
          </a:p>
          <a:p>
            <a:pPr eaLnBrk="1" hangingPunct="1"/>
            <a:r>
              <a:rPr lang="cs-CZ" sz="2000" smtClean="0">
                <a:latin typeface="Comic Sans MS" pitchFamily="66" charset="0"/>
              </a:rPr>
              <a:t>Poměr NADP</a:t>
            </a:r>
            <a:r>
              <a:rPr lang="cs-CZ" sz="2000" baseline="30000" smtClean="0">
                <a:latin typeface="Comic Sans MS" pitchFamily="66" charset="0"/>
              </a:rPr>
              <a:t>+</a:t>
            </a:r>
            <a:r>
              <a:rPr lang="cs-CZ" sz="2000" smtClean="0">
                <a:latin typeface="Comic Sans MS" pitchFamily="66" charset="0"/>
              </a:rPr>
              <a:t> / NADPH v játrech je 0, 014 ! Poměr 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>
                <a:latin typeface="Comic Sans MS" pitchFamily="66" charset="0"/>
              </a:rPr>
              <a:t>    NAD</a:t>
            </a:r>
            <a:r>
              <a:rPr lang="cs-CZ" sz="2000" baseline="30000" smtClean="0">
                <a:latin typeface="Comic Sans MS" pitchFamily="66" charset="0"/>
              </a:rPr>
              <a:t>+</a:t>
            </a:r>
            <a:r>
              <a:rPr lang="cs-CZ" sz="2000" smtClean="0">
                <a:latin typeface="Comic Sans MS" pitchFamily="66" charset="0"/>
              </a:rPr>
              <a:t> /NADH je za stejných podmínek 700. To znamená, 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>
                <a:latin typeface="Comic Sans MS" pitchFamily="66" charset="0"/>
              </a:rPr>
              <a:t>    že NADPH se tvoří až za situace, kdy je hladina NADP</a:t>
            </a:r>
            <a:r>
              <a:rPr lang="cs-CZ" sz="2000" baseline="30000" smtClean="0">
                <a:latin typeface="Comic Sans MS" pitchFamily="66" charset="0"/>
              </a:rPr>
              <a:t>+</a:t>
            </a:r>
            <a:r>
              <a:rPr lang="cs-CZ" sz="2000" smtClean="0">
                <a:latin typeface="Comic Sans MS" pitchFamily="66" charset="0"/>
              </a:rPr>
              <a:t> nízká.         	</a:t>
            </a:r>
            <a:r>
              <a:rPr lang="cs-CZ" sz="2000" smtClean="0">
                <a:solidFill>
                  <a:srgbClr val="FF0000"/>
                </a:solidFill>
                <a:latin typeface="Comic Sans MS" pitchFamily="66" charset="0"/>
              </a:rPr>
              <a:t>Neoxidativní fáze pentosafosfátové dráhy je kontrolována             	dostupností substrátů. 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degradace a syntézy glykogenu.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Degradace: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glykogenfosforylasa</a:t>
            </a:r>
            <a:r>
              <a:rPr lang="cs-CZ" sz="2400" dirty="0" smtClean="0">
                <a:latin typeface="Comic Sans MS" pitchFamily="66" charset="0"/>
              </a:rPr>
              <a:t> je regulována několika </a:t>
            </a:r>
            <a:r>
              <a:rPr lang="cs-CZ" sz="2400" dirty="0" err="1" smtClean="0">
                <a:latin typeface="Comic Sans MS" pitchFamily="66" charset="0"/>
              </a:rPr>
              <a:t>allosterickými</a:t>
            </a:r>
            <a:r>
              <a:rPr lang="cs-CZ" sz="2400" dirty="0" smtClean="0">
                <a:latin typeface="Comic Sans MS" pitchFamily="66" charset="0"/>
              </a:rPr>
              <a:t> efektory, které signalizují stav energie buňky a reversibilní fosforylací, která je odpovědí na působení hormonů insulinu, </a:t>
            </a:r>
            <a:r>
              <a:rPr lang="cs-CZ" sz="2400" dirty="0" err="1" smtClean="0">
                <a:latin typeface="Comic Sans MS" pitchFamily="66" charset="0"/>
              </a:rPr>
              <a:t>glukagonu</a:t>
            </a:r>
            <a:r>
              <a:rPr lang="cs-CZ" sz="2400" dirty="0" smtClean="0">
                <a:latin typeface="Comic Sans MS" pitchFamily="66" charset="0"/>
              </a:rPr>
              <a:t> a adrenalinu (v </a:t>
            </a:r>
            <a:r>
              <a:rPr lang="cs-CZ" sz="2400" dirty="0" err="1" smtClean="0">
                <a:latin typeface="Comic Sans MS" pitchFamily="66" charset="0"/>
              </a:rPr>
              <a:t>am</a:t>
            </a:r>
            <a:r>
              <a:rPr lang="cs-CZ" sz="2400" dirty="0" smtClean="0">
                <a:latin typeface="Comic Sans MS" pitchFamily="66" charset="0"/>
              </a:rPr>
              <a:t>. angl. </a:t>
            </a:r>
            <a:r>
              <a:rPr lang="cs-CZ" sz="2400" dirty="0" err="1" smtClean="0">
                <a:latin typeface="Comic Sans MS" pitchFamily="66" charset="0"/>
              </a:rPr>
              <a:t>epinephrin</a:t>
            </a:r>
            <a:r>
              <a:rPr lang="cs-CZ" sz="2400" dirty="0" smtClean="0">
                <a:latin typeface="Comic Sans MS" pitchFamily="66" charset="0"/>
              </a:rPr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Regulaci dělíme na sval a játra. Sval využívá glykogen k zisku energie, kdežto játra k udržení hladiny glukosy v krvi.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kosterních svalů je dimer existující ve dvou formách: aktivní </a:t>
            </a: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solidFill>
                  <a:srgbClr val="92D050"/>
                </a:solidFill>
                <a:latin typeface="Comic Sans MS" pitchFamily="66" charset="0"/>
              </a:rPr>
              <a:t>a </a:t>
            </a:r>
            <a:r>
              <a:rPr lang="cs-CZ" sz="2400" dirty="0" smtClean="0">
                <a:latin typeface="Comic Sans MS" pitchFamily="66" charset="0"/>
              </a:rPr>
              <a:t>, inaktivní </a:t>
            </a: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. Obě existují v rovnováze stavů R (aktivnější)  a T(méně aktivní). Rovnováha u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 je na straně R,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na straně T.   </a:t>
            </a:r>
            <a:endParaRPr lang="cs-CZ" sz="2400" i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Struktura  glykogenu. </a:t>
            </a:r>
          </a:p>
        </p:txBody>
      </p:sp>
      <p:pic>
        <p:nvPicPr>
          <p:cNvPr id="122882" name="Picture 2" descr="figure-21-01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498725"/>
            <a:ext cx="8229600" cy="272891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Metabolické dráhy glukosa-6-fosfátu</a:t>
            </a:r>
          </a:p>
        </p:txBody>
      </p:sp>
      <p:pic>
        <p:nvPicPr>
          <p:cNvPr id="124930" name="Picture 2" descr="figure-21-03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62213" y="1600200"/>
            <a:ext cx="4219575" cy="452596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Štěpení glykogenu glykogenfosforylasou</a:t>
            </a:r>
          </a:p>
        </p:txBody>
      </p:sp>
      <p:pic>
        <p:nvPicPr>
          <p:cNvPr id="126978" name="Picture 2" descr="un-21-01.JPG    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663825"/>
            <a:ext cx="8229600" cy="239871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Regulace degradace a syntézy glykogenu. 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je aktivní jen při vysokých hladinách AMP, který se váže do nukleotidového vazebného místa a stabilizuje konformaci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v aktivním stavu. ATP působí jako negativní </a:t>
            </a:r>
            <a:r>
              <a:rPr lang="cs-CZ" sz="2400" dirty="0" err="1" smtClean="0">
                <a:latin typeface="Comic Sans MS" pitchFamily="66" charset="0"/>
              </a:rPr>
              <a:t>allosterický</a:t>
            </a:r>
            <a:r>
              <a:rPr lang="cs-CZ" sz="2400" dirty="0" smtClean="0">
                <a:latin typeface="Comic Sans MS" pitchFamily="66" charset="0"/>
              </a:rPr>
              <a:t> efektor </a:t>
            </a:r>
            <a:r>
              <a:rPr lang="cs-CZ" sz="2400" dirty="0" err="1" smtClean="0">
                <a:latin typeface="Comic Sans MS" pitchFamily="66" charset="0"/>
              </a:rPr>
              <a:t>kompetující</a:t>
            </a:r>
            <a:r>
              <a:rPr lang="cs-CZ" sz="2400" dirty="0" smtClean="0">
                <a:latin typeface="Comic Sans MS" pitchFamily="66" charset="0"/>
              </a:rPr>
              <a:t> s AMP.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Glukosa-6-fosfát podporuje méně aktivní stav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je převáděna na konformaci </a:t>
            </a:r>
            <a:r>
              <a:rPr lang="cs-CZ" sz="2400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 fosforylací Ser14 v obou podjednotkách.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Enzymem je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fosforylasakinasa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po hormonální indukci insulinem.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 odpočívajícím svalu jsou téměř všechny enzymy v inaktivní </a:t>
            </a:r>
            <a:r>
              <a:rPr lang="cs-CZ" sz="2400" i="1" dirty="0" smtClean="0">
                <a:latin typeface="Comic Sans MS" pitchFamily="66" charset="0"/>
              </a:rPr>
              <a:t>b </a:t>
            </a:r>
            <a:r>
              <a:rPr lang="cs-CZ" sz="2400" dirty="0" smtClean="0">
                <a:latin typeface="Comic Sans MS" pitchFamily="66" charset="0"/>
              </a:rPr>
              <a:t>formě.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Během svalové práce se zvedá hladina AMP a dochází k aktivaci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. Současně dochází k aktivaci </a:t>
            </a:r>
            <a:r>
              <a:rPr lang="cs-CZ" sz="2400" i="1" dirty="0" smtClean="0">
                <a:latin typeface="Comic Sans MS" pitchFamily="66" charset="0"/>
              </a:rPr>
              <a:t>a </a:t>
            </a:r>
            <a:r>
              <a:rPr lang="cs-CZ" sz="2400" dirty="0" smtClean="0">
                <a:latin typeface="Comic Sans MS" pitchFamily="66" charset="0"/>
              </a:rPr>
              <a:t>formy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fosforylací.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Allosterická regulace svalové fosforylasy.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smtClean="0">
                <a:solidFill>
                  <a:srgbClr val="FF0000"/>
                </a:solidFill>
                <a:latin typeface="Comic Sans MS" pitchFamily="66" charset="0"/>
              </a:rPr>
              <a:t>Nízká energetická hladina reprezentovaná AMP převádí enzym do stavu R.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1074" name="Picture 2" descr="figure-21-11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7413" y="1600200"/>
            <a:ext cx="736917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Allosterická regulace fosfofruktokinasy. </a:t>
            </a:r>
            <a:br>
              <a:rPr lang="cs-CZ" sz="2800" smtClean="0">
                <a:latin typeface="Comic Sans MS" pitchFamily="66" charset="0"/>
              </a:rPr>
            </a:br>
            <a:r>
              <a:rPr lang="cs-CZ" sz="1800" smtClean="0">
                <a:latin typeface="Comic Sans MS" pitchFamily="66" charset="0"/>
              </a:rPr>
              <a:t>Vysoká hladina ATP inhibuje enzym snížením jeho afinity k fruktosa-6-fosfátu. AMP snižuje inhibiční efekt ATP, citrát zvyšuje. </a:t>
            </a:r>
            <a:endParaRPr lang="cs-CZ" sz="2800" smtClean="0">
              <a:latin typeface="Comic Sans MS" pitchFamily="66" charset="0"/>
            </a:endParaRPr>
          </a:p>
        </p:txBody>
      </p:sp>
      <p:pic>
        <p:nvPicPr>
          <p:cNvPr id="24578" name="Picture 2" descr="figure-16-17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7825" y="1600200"/>
            <a:ext cx="5848350" cy="4525963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Jaterní fosforylasa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Úlohou jaterní </a:t>
            </a:r>
            <a:r>
              <a:rPr lang="cs-CZ" sz="2400" dirty="0" err="1" smtClean="0">
                <a:latin typeface="Comic Sans MS" pitchFamily="66" charset="0"/>
              </a:rPr>
              <a:t>fosforylasy</a:t>
            </a:r>
            <a:r>
              <a:rPr lang="cs-CZ" sz="2400" dirty="0" smtClean="0">
                <a:latin typeface="Comic Sans MS" pitchFamily="66" charset="0"/>
              </a:rPr>
              <a:t> je produkce glukosy pro ostatní orgány.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Jaterní </a:t>
            </a:r>
            <a:r>
              <a:rPr lang="cs-CZ" sz="2400" dirty="0" err="1" smtClean="0">
                <a:latin typeface="Comic Sans MS" pitchFamily="66" charset="0"/>
              </a:rPr>
              <a:t>fosforylasa</a:t>
            </a:r>
            <a:r>
              <a:rPr lang="cs-CZ" sz="2400" dirty="0" smtClean="0">
                <a:latin typeface="Comic Sans MS" pitchFamily="66" charset="0"/>
              </a:rPr>
              <a:t> je regulována hladinou glukosy – při dostatku je inaktivní.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Na rozdíl od svalového enzymu, jaterní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fosforylasa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, ale ne </a:t>
            </a:r>
            <a:r>
              <a:rPr lang="cs-CZ" sz="2400" i="1" dirty="0" smtClean="0">
                <a:solidFill>
                  <a:srgbClr val="FF0000"/>
                </a:solidFill>
                <a:latin typeface="Comic Sans MS" pitchFamily="66" charset="0"/>
              </a:rPr>
              <a:t>b,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je velmi citlivá na přechody od R na 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Vazba glukosy posouvá </a:t>
            </a:r>
            <a:r>
              <a:rPr lang="cs-CZ" sz="2400" dirty="0" err="1" smtClean="0">
                <a:latin typeface="Comic Sans MS" pitchFamily="66" charset="0"/>
              </a:rPr>
              <a:t>allosterickou</a:t>
            </a:r>
            <a:r>
              <a:rPr lang="cs-CZ" sz="2400" dirty="0" smtClean="0">
                <a:latin typeface="Comic Sans MS" pitchFamily="66" charset="0"/>
              </a:rPr>
              <a:t> rovnováhu formy </a:t>
            </a:r>
            <a:r>
              <a:rPr lang="cs-CZ" sz="2400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 z R stavu na stav T (deaktivace enzymu).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Jaterní </a:t>
            </a:r>
            <a:r>
              <a:rPr lang="cs-CZ" sz="2400" dirty="0" err="1" smtClean="0">
                <a:solidFill>
                  <a:srgbClr val="FF0000"/>
                </a:solidFill>
                <a:latin typeface="Comic Sans MS" pitchFamily="66" charset="0"/>
              </a:rPr>
              <a:t>fosforylasa</a:t>
            </a: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 není citlivá na hladiny AMP.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 játrech neprobíhají tak dramatické energetické změny jako ve svalech.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Další příklad funkce různých </a:t>
            </a:r>
            <a:r>
              <a:rPr lang="cs-CZ" sz="2400" dirty="0" err="1" smtClean="0">
                <a:latin typeface="Comic Sans MS" pitchFamily="66" charset="0"/>
              </a:rPr>
              <a:t>isoenzymů</a:t>
            </a:r>
            <a:r>
              <a:rPr lang="cs-CZ" sz="2400" dirty="0" smtClean="0">
                <a:latin typeface="Comic Sans MS" pitchFamily="66" charset="0"/>
              </a:rPr>
              <a:t> téhož enzymu.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Allosterická regulace jaterní fosforylasy.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smtClean="0">
                <a:solidFill>
                  <a:srgbClr val="FF0000"/>
                </a:solidFill>
                <a:latin typeface="Comic Sans MS" pitchFamily="66" charset="0"/>
              </a:rPr>
              <a:t>Vazba glukosy na fosforylasu </a:t>
            </a:r>
            <a:r>
              <a:rPr lang="cs-CZ" sz="1800" b="1" i="1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1800" smtClean="0">
                <a:solidFill>
                  <a:srgbClr val="FF0000"/>
                </a:solidFill>
                <a:latin typeface="Comic Sans MS" pitchFamily="66" charset="0"/>
              </a:rPr>
              <a:t> posouvá rovnováhu k T stavu a inaktivuje enzym. </a:t>
            </a: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5170" name="Picture 2" descr="figure-21-12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20763" y="1600200"/>
            <a:ext cx="7102475" cy="45259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Fosforylasakinasa. </a:t>
            </a:r>
            <a:b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</a:br>
            <a:endParaRPr lang="cs-CZ" sz="28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Fosforylasakinasa</a:t>
            </a:r>
            <a:r>
              <a:rPr lang="cs-CZ" sz="2400" dirty="0" smtClean="0">
                <a:latin typeface="Comic Sans MS" pitchFamily="66" charset="0"/>
              </a:rPr>
              <a:t> je enzym katalyzující vstup fosfátu na </a:t>
            </a:r>
            <a:r>
              <a:rPr lang="cs-CZ" sz="2400" dirty="0" err="1" smtClean="0">
                <a:latin typeface="Comic Sans MS" pitchFamily="66" charset="0"/>
              </a:rPr>
              <a:t>fosforylasu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i="1" dirty="0" smtClean="0">
                <a:latin typeface="Comic Sans MS" pitchFamily="66" charset="0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 – aktivace.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Svalová </a:t>
            </a:r>
            <a:r>
              <a:rPr lang="cs-CZ" sz="2400" dirty="0" err="1" smtClean="0">
                <a:latin typeface="Comic Sans MS" pitchFamily="66" charset="0"/>
              </a:rPr>
              <a:t>fosforylasakinasa</a:t>
            </a:r>
            <a:r>
              <a:rPr lang="cs-CZ" sz="2400" dirty="0" smtClean="0">
                <a:latin typeface="Comic Sans MS" pitchFamily="66" charset="0"/>
              </a:rPr>
              <a:t> je </a:t>
            </a:r>
            <a:r>
              <a:rPr lang="cs-CZ" sz="2400" dirty="0" err="1" smtClean="0">
                <a:latin typeface="Comic Sans MS" pitchFamily="66" charset="0"/>
              </a:rPr>
              <a:t>tetramer</a:t>
            </a:r>
            <a:r>
              <a:rPr lang="cs-CZ" sz="2400" dirty="0" smtClean="0">
                <a:latin typeface="Comic Sans MS" pitchFamily="66" charset="0"/>
              </a:rPr>
              <a:t> (1 200 </a:t>
            </a:r>
            <a:r>
              <a:rPr lang="cs-CZ" sz="2400" dirty="0" err="1" smtClean="0">
                <a:latin typeface="Comic Sans MS" pitchFamily="66" charset="0"/>
              </a:rPr>
              <a:t>kD</a:t>
            </a:r>
            <a:r>
              <a:rPr lang="cs-CZ" sz="2400" dirty="0" smtClean="0">
                <a:latin typeface="Comic Sans MS" pitchFamily="66" charset="0"/>
              </a:rPr>
              <a:t>). Jedna podjednotka je katalytická, tři jsou regulační.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Fosforylasakinasa</a:t>
            </a:r>
            <a:r>
              <a:rPr lang="cs-CZ" sz="2400" dirty="0" smtClean="0">
                <a:latin typeface="Comic Sans MS" pitchFamily="66" charset="0"/>
              </a:rPr>
              <a:t> je regulována fosforylací a zvýšenou hladinou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Fosforylace probíhá na </a:t>
            </a:r>
            <a:r>
              <a:rPr lang="cs-CZ" sz="2400" dirty="0" smtClean="0">
                <a:latin typeface="Symbol" pitchFamily="18" charset="2"/>
              </a:rPr>
              <a:t>b </a:t>
            </a:r>
            <a:r>
              <a:rPr lang="cs-CZ" sz="2400" dirty="0" smtClean="0">
                <a:latin typeface="Comic Sans MS" pitchFamily="66" charset="0"/>
              </a:rPr>
              <a:t>podjednotce – aktivace. Signál je indukován hormonální kaskádou.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Jedna z podjednotek </a:t>
            </a:r>
            <a:r>
              <a:rPr lang="cs-CZ" sz="2400" dirty="0" err="1" smtClean="0">
                <a:latin typeface="Comic Sans MS" pitchFamily="66" charset="0"/>
              </a:rPr>
              <a:t>fosforylasakinasy</a:t>
            </a: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(</a:t>
            </a:r>
            <a:r>
              <a:rPr lang="cs-CZ" sz="2400" dirty="0" smtClean="0">
                <a:latin typeface="Symbol" pitchFamily="18" charset="2"/>
              </a:rPr>
              <a:t>g</a:t>
            </a:r>
            <a:r>
              <a:rPr lang="cs-CZ" sz="2400" dirty="0" smtClean="0">
                <a:latin typeface="Comic Sans MS" pitchFamily="66" charset="0"/>
              </a:rPr>
              <a:t>) je </a:t>
            </a:r>
            <a:r>
              <a:rPr lang="cs-CZ" sz="2400" dirty="0" err="1" smtClean="0">
                <a:latin typeface="Comic Sans MS" pitchFamily="66" charset="0"/>
              </a:rPr>
              <a:t>calmodulin</a:t>
            </a:r>
            <a:r>
              <a:rPr lang="cs-CZ" sz="2400" dirty="0" smtClean="0">
                <a:latin typeface="Comic Sans MS" pitchFamily="66" charset="0"/>
              </a:rPr>
              <a:t>-kalciový senzor. Zvýšení hladiny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o 1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Comic Sans MS" pitchFamily="66" charset="0"/>
              </a:rPr>
              <a:t>M</a:t>
            </a:r>
            <a:r>
              <a:rPr lang="cs-CZ" sz="2400" dirty="0" smtClean="0">
                <a:latin typeface="Comic Sans MS" pitchFamily="66" charset="0"/>
              </a:rPr>
              <a:t> vede k aktivaci.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Aktivace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je zvláště výrazná u svalstva. Svalová kontrakce je vyvolána vstupem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do cytosolu z ER.  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Aktivace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fosforylasakinasy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Hormonální aktivace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tetrameru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fosforylasakinasy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vede k fosforylaci </a:t>
            </a:r>
            <a:r>
              <a:rPr lang="cs-CZ" sz="18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podjednotky a vazbě Ca</a:t>
            </a:r>
            <a:r>
              <a:rPr lang="cs-CZ" sz="1800" baseline="30000" dirty="0" smtClean="0">
                <a:solidFill>
                  <a:srgbClr val="FF0000"/>
                </a:solidFill>
                <a:latin typeface="Comic Sans MS" pitchFamily="66" charset="0"/>
              </a:rPr>
              <a:t>2+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k </a:t>
            </a:r>
            <a:r>
              <a:rPr lang="cs-CZ" sz="1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podjednotce. 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 Plná aktivace !!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9266" name="Picture 2" descr="figure-21-13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3" y="1600200"/>
            <a:ext cx="8042275" cy="452596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Úloha glukagonového a adrenalinového signálu při degradaci glykogenu.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1. Signální molekuly adrenalin a </a:t>
            </a:r>
            <a:r>
              <a:rPr lang="cs-CZ" sz="2400" dirty="0" err="1" smtClean="0">
                <a:latin typeface="Comic Sans MS" pitchFamily="66" charset="0"/>
              </a:rPr>
              <a:t>glukagon</a:t>
            </a:r>
            <a:r>
              <a:rPr lang="cs-CZ" sz="2400" dirty="0" smtClean="0">
                <a:latin typeface="Comic Sans MS" pitchFamily="66" charset="0"/>
              </a:rPr>
              <a:t> se váží na specifické receptory (7TM). Adrenalin na </a:t>
            </a:r>
            <a:r>
              <a:rPr lang="cs-CZ" sz="2400" dirty="0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Comic Sans MS" pitchFamily="66" charset="0"/>
              </a:rPr>
              <a:t>-adrenergní receptor svalu, </a:t>
            </a:r>
            <a:r>
              <a:rPr lang="cs-CZ" sz="2400" dirty="0" err="1" smtClean="0">
                <a:latin typeface="Comic Sans MS" pitchFamily="66" charset="0"/>
              </a:rPr>
              <a:t>glukagon</a:t>
            </a:r>
            <a:r>
              <a:rPr lang="cs-CZ" sz="2400" dirty="0" smtClean="0">
                <a:latin typeface="Comic Sans MS" pitchFamily="66" charset="0"/>
              </a:rPr>
              <a:t> na </a:t>
            </a:r>
            <a:r>
              <a:rPr lang="cs-CZ" sz="2400" dirty="0" err="1" smtClean="0">
                <a:latin typeface="Comic Sans MS" pitchFamily="66" charset="0"/>
              </a:rPr>
              <a:t>glukagonový</a:t>
            </a:r>
            <a:r>
              <a:rPr lang="cs-CZ" sz="2400" dirty="0" smtClean="0">
                <a:latin typeface="Comic Sans MS" pitchFamily="66" charset="0"/>
              </a:rPr>
              <a:t> receptor jater. Vazbou je aktivován G protein specificky přenášenými strukturálními změnami.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2. Na podjednotku </a:t>
            </a:r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 G proteinu se naváže GTP. Poté je aktivována </a:t>
            </a:r>
            <a:r>
              <a:rPr lang="cs-CZ" sz="2400" dirty="0" err="1" smtClean="0">
                <a:latin typeface="Comic Sans MS" pitchFamily="66" charset="0"/>
              </a:rPr>
              <a:t>transmembránová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adenylátcyklasa</a:t>
            </a:r>
            <a:r>
              <a:rPr lang="cs-CZ" sz="2400" dirty="0" smtClean="0">
                <a:latin typeface="Comic Sans MS" pitchFamily="66" charset="0"/>
              </a:rPr>
              <a:t>, která katalyzuje tvorbu </a:t>
            </a:r>
            <a:r>
              <a:rPr lang="cs-CZ" sz="2400" dirty="0" err="1" smtClean="0">
                <a:latin typeface="Comic Sans MS" pitchFamily="66" charset="0"/>
              </a:rPr>
              <a:t>cAMP</a:t>
            </a:r>
            <a:r>
              <a:rPr lang="cs-CZ" sz="2400" dirty="0" smtClean="0">
                <a:latin typeface="Comic Sans MS" pitchFamily="66" charset="0"/>
              </a:rPr>
              <a:t> z ATP.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3. Zvýšená hladina </a:t>
            </a:r>
            <a:r>
              <a:rPr lang="cs-CZ" sz="2400" dirty="0" err="1" smtClean="0">
                <a:latin typeface="Comic Sans MS" pitchFamily="66" charset="0"/>
              </a:rPr>
              <a:t>cytoplasmového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cAMP</a:t>
            </a:r>
            <a:r>
              <a:rPr lang="cs-CZ" sz="2400" dirty="0" smtClean="0">
                <a:latin typeface="Comic Sans MS" pitchFamily="66" charset="0"/>
              </a:rPr>
              <a:t> aktivuje </a:t>
            </a:r>
            <a:r>
              <a:rPr lang="cs-CZ" sz="2400" dirty="0" err="1" smtClean="0">
                <a:latin typeface="Comic Sans MS" pitchFamily="66" charset="0"/>
              </a:rPr>
              <a:t>proteinkinasu</a:t>
            </a:r>
            <a:r>
              <a:rPr lang="cs-CZ" sz="2400" dirty="0" smtClean="0">
                <a:latin typeface="Comic Sans MS" pitchFamily="66" charset="0"/>
              </a:rPr>
              <a:t> 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4. </a:t>
            </a:r>
            <a:r>
              <a:rPr lang="cs-CZ" sz="2400" dirty="0" err="1" smtClean="0">
                <a:latin typeface="Comic Sans MS" pitchFamily="66" charset="0"/>
              </a:rPr>
              <a:t>Proteinkinasa</a:t>
            </a:r>
            <a:r>
              <a:rPr lang="cs-CZ" sz="2400" dirty="0" smtClean="0">
                <a:latin typeface="Comic Sans MS" pitchFamily="66" charset="0"/>
              </a:rPr>
              <a:t> A </a:t>
            </a:r>
            <a:r>
              <a:rPr lang="cs-CZ" sz="2400" dirty="0" err="1" smtClean="0">
                <a:latin typeface="Comic Sans MS" pitchFamily="66" charset="0"/>
              </a:rPr>
              <a:t>fosforyluje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fosforylasakinasu</a:t>
            </a:r>
            <a:r>
              <a:rPr lang="cs-CZ" sz="2400" dirty="0" smtClean="0">
                <a:latin typeface="Comic Sans MS" pitchFamily="66" charset="0"/>
              </a:rPr>
              <a:t>, která následně aktivuje </a:t>
            </a:r>
            <a:r>
              <a:rPr lang="cs-CZ" sz="2400" dirty="0" err="1" smtClean="0">
                <a:latin typeface="Comic Sans MS" pitchFamily="66" charset="0"/>
              </a:rPr>
              <a:t>glykogenfosforylasu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V játrech je tento proces složitější. Přes vazbu adrenalinu na </a:t>
            </a:r>
            <a:r>
              <a:rPr lang="cs-CZ" sz="2400" dirty="0" smtClean="0">
                <a:latin typeface="Symbol" pitchFamily="18" charset="2"/>
              </a:rPr>
              <a:t>a</a:t>
            </a:r>
            <a:r>
              <a:rPr lang="cs-CZ" sz="2400" dirty="0" smtClean="0">
                <a:latin typeface="Comic Sans MS" pitchFamily="66" charset="0"/>
              </a:rPr>
              <a:t> adrenergní receptor je </a:t>
            </a:r>
            <a:r>
              <a:rPr lang="cs-CZ" sz="2400" dirty="0" err="1" smtClean="0">
                <a:latin typeface="Comic Sans MS" pitchFamily="66" charset="0"/>
              </a:rPr>
              <a:t>fosfoionositidovou</a:t>
            </a:r>
            <a:r>
              <a:rPr lang="cs-CZ" sz="2400" dirty="0" smtClean="0">
                <a:latin typeface="Comic Sans MS" pitchFamily="66" charset="0"/>
              </a:rPr>
              <a:t> kaskádu aktivován vstup Ca</a:t>
            </a:r>
            <a:r>
              <a:rPr lang="cs-CZ" sz="2400" baseline="30000" dirty="0" smtClean="0">
                <a:latin typeface="Comic Sans MS" pitchFamily="66" charset="0"/>
              </a:rPr>
              <a:t>2+</a:t>
            </a:r>
            <a:r>
              <a:rPr lang="cs-CZ" sz="2400" dirty="0" smtClean="0">
                <a:latin typeface="Comic Sans MS" pitchFamily="66" charset="0"/>
              </a:rPr>
              <a:t> z ER do cytoplasmy. Což je další aktivace </a:t>
            </a:r>
            <a:r>
              <a:rPr lang="cs-CZ" sz="2400" dirty="0" err="1" smtClean="0">
                <a:latin typeface="Comic Sans MS" pitchFamily="66" charset="0"/>
              </a:rPr>
              <a:t>fosforylasakinasy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Koordinovaná  kontrola glykogenového metabolismu.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Část regulace hormonální kaskádou přes </a:t>
            </a: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cAMP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b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Aktivní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glykogenfosforylasa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štěpí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glykogen</a:t>
            </a:r>
            <a:r>
              <a:rPr lang="cs-CZ" sz="18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na glykogen</a:t>
            </a:r>
            <a:r>
              <a:rPr lang="cs-CZ" sz="1800" baseline="-25000" dirty="0" smtClean="0">
                <a:solidFill>
                  <a:srgbClr val="FF0000"/>
                </a:solidFill>
                <a:latin typeface="Comic Sans MS" pitchFamily="66" charset="0"/>
              </a:rPr>
              <a:t>n-1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a glukosa-1-fosfát.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62" name="Picture 2" descr="figure-21-14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57363" y="1600200"/>
            <a:ext cx="5629275" cy="4525963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Úloha glukagonového a adrenalinového signálu při degradaci glykogenu. </a:t>
            </a:r>
          </a:p>
        </p:txBody>
      </p:sp>
      <p:sp>
        <p:nvSpPr>
          <p:cNvPr id="145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Comic Sans MS" pitchFamily="66" charset="0"/>
              </a:rPr>
              <a:t>Za situace, kdy je dostatek glukosy jsou fosforylasakinasa a glykogenfosforylasa defosforylovány proteinfosfatasou 1.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Taktéž působení hormonů na receptory je časově omezeno – jsou odbourány. </a:t>
            </a:r>
          </a:p>
          <a:p>
            <a:pPr eaLnBrk="1" hangingPunct="1"/>
            <a:r>
              <a:rPr lang="cs-CZ" sz="2400" smtClean="0">
                <a:latin typeface="Comic Sans MS" pitchFamily="66" charset="0"/>
              </a:rPr>
              <a:t>Při nadbytku glukosy je iniciována syntéza glykogenu. Aktivace glykogensynthasy.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Comic Sans MS" pitchFamily="66" charset="0"/>
              </a:rPr>
              <a:t>Proteinfosfatasa1(PP1) – složení. </a:t>
            </a:r>
          </a:p>
        </p:txBody>
      </p:sp>
      <p:sp>
        <p:nvSpPr>
          <p:cNvPr id="147458" name="Zástupný symbol pro obsah 4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5965825"/>
          </a:xfrm>
        </p:spPr>
        <p:txBody>
          <a:bodyPr/>
          <a:lstStyle/>
          <a:p>
            <a:pPr eaLnBrk="1" hangingPunct="1"/>
            <a:r>
              <a:rPr lang="cs-CZ" smtClean="0">
                <a:latin typeface="Comic Sans MS" pitchFamily="66" charset="0"/>
              </a:rPr>
              <a:t>Proteinfosfatasa 1 je složena ze tří částí: </a:t>
            </a:r>
          </a:p>
          <a:p>
            <a:pPr eaLnBrk="1" hangingPunct="1"/>
            <a:r>
              <a:rPr lang="cs-CZ" smtClean="0">
                <a:latin typeface="Comic Sans MS" pitchFamily="66" charset="0"/>
              </a:rPr>
              <a:t>Samotná PP1, 37 kD katalytická podjednotka, 123 kD R</a:t>
            </a:r>
            <a:r>
              <a:rPr lang="cs-CZ" baseline="-25000" smtClean="0">
                <a:latin typeface="Comic Sans MS" pitchFamily="66" charset="0"/>
              </a:rPr>
              <a:t>G1</a:t>
            </a:r>
            <a:r>
              <a:rPr lang="cs-CZ" smtClean="0">
                <a:latin typeface="Comic Sans MS" pitchFamily="66" charset="0"/>
              </a:rPr>
              <a:t> podjednotka, která má vysokou afinitu ke glykogenu a inhibitor 1, který se po fosforylaci naváže na PP1 a inhibuje ji. </a:t>
            </a:r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Comic Sans MS" pitchFamily="66" charset="0"/>
              </a:rPr>
              <a:t>Regulace proteinfosfatasy 1(PP1).</a:t>
            </a:r>
          </a:p>
        </p:txBody>
      </p:sp>
      <p:sp>
        <p:nvSpPr>
          <p:cNvPr id="149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z="2000" dirty="0" smtClean="0">
                <a:latin typeface="Comic Sans MS" pitchFamily="66" charset="0"/>
              </a:rPr>
              <a:t>Po fosforylaci R</a:t>
            </a:r>
            <a:r>
              <a:rPr lang="cs-CZ" sz="2000" baseline="-25000" dirty="0" smtClean="0">
                <a:latin typeface="Comic Sans MS" pitchFamily="66" charset="0"/>
              </a:rPr>
              <a:t>G1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 smtClean="0">
                <a:latin typeface="Comic Sans MS" pitchFamily="66" charset="0"/>
              </a:rPr>
              <a:t>proteinkinasou</a:t>
            </a:r>
            <a:r>
              <a:rPr lang="cs-CZ" sz="2000" dirty="0" smtClean="0">
                <a:latin typeface="Comic Sans MS" pitchFamily="66" charset="0"/>
              </a:rPr>
              <a:t> A  </a:t>
            </a:r>
            <a:r>
              <a:rPr lang="cs-CZ" sz="2000" dirty="0" err="1" smtClean="0">
                <a:latin typeface="Comic Sans MS" pitchFamily="66" charset="0"/>
              </a:rPr>
              <a:t>oddisociuje</a:t>
            </a:r>
            <a:r>
              <a:rPr lang="cs-CZ" sz="2000" dirty="0" smtClean="0">
                <a:latin typeface="Comic Sans MS" pitchFamily="66" charset="0"/>
              </a:rPr>
              <a:t> katalytická podjednotka(PP1) z glykogenu (substrátu). Inhibice je kompletní  po fosforylaci podjednotky inhibitoru1, který se naváže na PP1 a inaktivuje ji. </a:t>
            </a:r>
          </a:p>
          <a:p>
            <a:pPr eaLnBrk="1" hangingPunct="1"/>
            <a:endParaRPr lang="cs-CZ" sz="2400" dirty="0" smtClean="0"/>
          </a:p>
        </p:txBody>
      </p:sp>
      <p:pic>
        <p:nvPicPr>
          <p:cNvPr id="149507" name="Picture 2" descr="figure-21-19.JPG                                               0003CF2Bprojects                       B63F1671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781300"/>
            <a:ext cx="462121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 smtClean="0">
                <a:solidFill>
                  <a:srgbClr val="FF0000"/>
                </a:solidFill>
                <a:latin typeface="Comic Sans MS" pitchFamily="66" charset="0"/>
              </a:rPr>
              <a:t>Adrenalinová indukce hormonální kaskády degradace a syntézy glykogenu. </a:t>
            </a:r>
            <a:br>
              <a:rPr lang="cs-CZ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Adrenalin vede k degradaci aktivací </a:t>
            </a: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glykogenfosforylasy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a inaktivaci </a:t>
            </a: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glykogensynthasy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(blokuje syntézu).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1554" name="Picture 2" descr="figure-21-18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017713"/>
            <a:ext cx="8229600" cy="36909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728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Aktivace </a:t>
            </a:r>
            <a:r>
              <a:rPr lang="cs-CZ" sz="2800" dirty="0" err="1" smtClean="0">
                <a:solidFill>
                  <a:srgbClr val="FF0000"/>
                </a:solidFill>
                <a:latin typeface="Comic Sans MS" pitchFamily="66" charset="0"/>
              </a:rPr>
              <a:t>fosfofruktokinasy</a:t>
            </a: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 fruktosa-2,6-bisfosfátem</a:t>
            </a:r>
            <a:r>
              <a:rPr lang="cs-CZ" sz="2800" dirty="0" smtClean="0">
                <a:latin typeface="Comic Sans MS" pitchFamily="66" charset="0"/>
              </a:rPr>
              <a:t>.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A. </a:t>
            </a:r>
            <a:r>
              <a:rPr lang="cs-CZ" sz="1800" dirty="0" err="1" smtClean="0">
                <a:latin typeface="Comic Sans MS" pitchFamily="66" charset="0"/>
              </a:rPr>
              <a:t>Sigmoidní</a:t>
            </a:r>
            <a:r>
              <a:rPr lang="cs-CZ" sz="1800" dirty="0" smtClean="0">
                <a:latin typeface="Comic Sans MS" pitchFamily="66" charset="0"/>
              </a:rPr>
              <a:t> závislost rychlosti na koncentraci substrátu přejde na hyperbolickou po přídavku fruktosa-2,6-bisfosfátu. </a:t>
            </a:r>
            <a:br>
              <a:rPr lang="cs-CZ" sz="1800" dirty="0" smtClean="0"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B. ATP zpočátku aktivizuje (je to substrát), při vyšších koncentracích působí jako </a:t>
            </a:r>
            <a:r>
              <a:rPr lang="cs-CZ" sz="1800" dirty="0" err="1" smtClean="0">
                <a:latin typeface="Comic Sans MS" pitchFamily="66" charset="0"/>
              </a:rPr>
              <a:t>allosterický</a:t>
            </a:r>
            <a:r>
              <a:rPr lang="cs-CZ" sz="1800" dirty="0" smtClean="0">
                <a:latin typeface="Comic Sans MS" pitchFamily="66" charset="0"/>
              </a:rPr>
              <a:t> inhibitor. Inhibiční efekt ATP potlačuje fruktosa-2,6-bisfosfát.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26626" name="Picture 2" descr="figure-16-18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492375"/>
            <a:ext cx="6554787" cy="37084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Syntéza glykogenu.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Degradace a syntéza glykogenu jsou dvě odlišné metabolické dráhy.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Glykogen je syntetizován z </a:t>
            </a:r>
            <a:r>
              <a:rPr lang="cs-CZ" sz="2400" dirty="0" err="1" smtClean="0">
                <a:latin typeface="Comic Sans MS" pitchFamily="66" charset="0"/>
              </a:rPr>
              <a:t>uridindifosfátglukosy</a:t>
            </a:r>
            <a:r>
              <a:rPr lang="cs-CZ" sz="2400" dirty="0" smtClean="0">
                <a:latin typeface="Comic Sans MS" pitchFamily="66" charset="0"/>
              </a:rPr>
              <a:t>. Což je aktivovaná forma glukosy.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Uridindisfosfátglukosa</a:t>
            </a:r>
            <a:r>
              <a:rPr lang="cs-CZ" sz="2400" dirty="0" smtClean="0">
                <a:latin typeface="Comic Sans MS" pitchFamily="66" charset="0"/>
              </a:rPr>
              <a:t> (UDG) se syntetizuje z glukosa-1-fosfátu a UTP (</a:t>
            </a:r>
            <a:r>
              <a:rPr lang="cs-CZ" sz="2400" dirty="0" err="1" smtClean="0">
                <a:latin typeface="Comic Sans MS" pitchFamily="66" charset="0"/>
              </a:rPr>
              <a:t>uridintrifosfát</a:t>
            </a:r>
            <a:r>
              <a:rPr lang="cs-CZ" sz="2400" dirty="0" smtClean="0">
                <a:latin typeface="Comic Sans MS" pitchFamily="66" charset="0"/>
              </a:rPr>
              <a:t>). Při reakci se odštěpuje </a:t>
            </a:r>
            <a:r>
              <a:rPr lang="cs-CZ" sz="2400" dirty="0" err="1" smtClean="0">
                <a:latin typeface="Comic Sans MS" pitchFamily="66" charset="0"/>
              </a:rPr>
              <a:t>difosfát</a:t>
            </a:r>
            <a:r>
              <a:rPr lang="cs-CZ" sz="2400" dirty="0" smtClean="0">
                <a:latin typeface="Comic Sans MS" pitchFamily="66" charset="0"/>
              </a:rPr>
              <a:t>, který je rychle hydrolyzován na </a:t>
            </a:r>
            <a:r>
              <a:rPr lang="cs-CZ" sz="2400" dirty="0" err="1" smtClean="0">
                <a:latin typeface="Comic Sans MS" pitchFamily="66" charset="0"/>
              </a:rPr>
              <a:t>ortofosfáty</a:t>
            </a:r>
            <a:r>
              <a:rPr lang="cs-CZ" sz="2400" dirty="0" smtClean="0">
                <a:latin typeface="Comic Sans MS" pitchFamily="66" charset="0"/>
              </a:rPr>
              <a:t>. Tato reakce posunuje rovnováhu k UDG. UDG je jednotkou, která vnáší glukosu na C-4 konec řetězce za tvorby a-1,4-glykosidové vazby.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omic Sans MS" pitchFamily="66" charset="0"/>
              </a:rPr>
              <a:t>Reakce je katalyzována </a:t>
            </a:r>
            <a:r>
              <a:rPr lang="cs-CZ" sz="2400" dirty="0" err="1" smtClean="0">
                <a:latin typeface="Comic Sans MS" pitchFamily="66" charset="0"/>
              </a:rPr>
              <a:t>glykogensynthasou</a:t>
            </a:r>
            <a:r>
              <a:rPr lang="cs-CZ" sz="2400" dirty="0" smtClean="0">
                <a:latin typeface="Comic Sans MS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latin typeface="Comic Sans MS" pitchFamily="66" charset="0"/>
              </a:rPr>
              <a:t>Glykogensynthasa</a:t>
            </a:r>
            <a:r>
              <a:rPr lang="cs-CZ" sz="2400" dirty="0" smtClean="0">
                <a:latin typeface="Comic Sans MS" pitchFamily="66" charset="0"/>
              </a:rPr>
              <a:t> je klíčový enzym syntézy glykogenu. Enzym může navázat </a:t>
            </a:r>
            <a:r>
              <a:rPr lang="cs-CZ" sz="2400" dirty="0" err="1" smtClean="0">
                <a:latin typeface="Comic Sans MS" pitchFamily="66" charset="0"/>
              </a:rPr>
              <a:t>glukosovou</a:t>
            </a:r>
            <a:r>
              <a:rPr lang="cs-CZ" sz="2400" dirty="0" smtClean="0">
                <a:latin typeface="Comic Sans MS" pitchFamily="66" charset="0"/>
              </a:rPr>
              <a:t> jednotu na řetězec, který má již nejméně čtyři </a:t>
            </a:r>
            <a:r>
              <a:rPr lang="cs-CZ" sz="2400" dirty="0" err="1" smtClean="0">
                <a:latin typeface="Comic Sans MS" pitchFamily="66" charset="0"/>
              </a:rPr>
              <a:t>glukosové</a:t>
            </a:r>
            <a:r>
              <a:rPr lang="cs-CZ" sz="2400" dirty="0" smtClean="0">
                <a:latin typeface="Comic Sans MS" pitchFamily="66" charset="0"/>
              </a:rPr>
              <a:t> jednotky.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Syntéza glykogenu a regulace.</a:t>
            </a:r>
            <a:endParaRPr lang="cs-CZ" sz="2800" smtClean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omic Sans MS" pitchFamily="66" charset="0"/>
              </a:rPr>
              <a:t>Je nutný </a:t>
            </a:r>
            <a:r>
              <a:rPr lang="cs-CZ" sz="2400" dirty="0" err="1">
                <a:latin typeface="Comic Sans MS" pitchFamily="66" charset="0"/>
              </a:rPr>
              <a:t>primer</a:t>
            </a:r>
            <a:r>
              <a:rPr lang="cs-CZ" sz="2400" dirty="0">
                <a:latin typeface="Comic Sans MS" pitchFamily="66" charset="0"/>
              </a:rPr>
              <a:t> – </a:t>
            </a:r>
            <a:r>
              <a:rPr lang="cs-CZ" sz="2400" dirty="0" err="1">
                <a:latin typeface="Comic Sans MS" pitchFamily="66" charset="0"/>
              </a:rPr>
              <a:t>glykogenin</a:t>
            </a:r>
            <a:r>
              <a:rPr lang="cs-CZ" sz="2400" dirty="0">
                <a:latin typeface="Comic Sans MS" pitchFamily="66" charset="0"/>
              </a:rPr>
              <a:t>, což je </a:t>
            </a:r>
            <a:r>
              <a:rPr lang="cs-CZ" sz="2400" dirty="0" err="1">
                <a:solidFill>
                  <a:srgbClr val="FF0000"/>
                </a:solidFill>
                <a:latin typeface="Comic Sans MS" pitchFamily="66" charset="0"/>
              </a:rPr>
              <a:t>glykosyltransferasa</a:t>
            </a:r>
            <a:r>
              <a:rPr lang="cs-CZ" sz="2400" dirty="0">
                <a:latin typeface="Comic Sans MS" pitchFamily="66" charset="0"/>
              </a:rPr>
              <a:t>. Je to dimer. Každá z podjednotek katalyzuje adici osmi </a:t>
            </a:r>
            <a:r>
              <a:rPr lang="cs-CZ" sz="2400" dirty="0" err="1">
                <a:latin typeface="Comic Sans MS" pitchFamily="66" charset="0"/>
              </a:rPr>
              <a:t>glukosových</a:t>
            </a:r>
            <a:r>
              <a:rPr lang="cs-CZ" sz="2400" dirty="0">
                <a:latin typeface="Comic Sans MS" pitchFamily="66" charset="0"/>
              </a:rPr>
              <a:t> jednotek na druhou podjednotku.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omic Sans MS" pitchFamily="66" charset="0"/>
              </a:rPr>
              <a:t>Polymery jsou navázány na </a:t>
            </a:r>
            <a:r>
              <a:rPr lang="cs-CZ" sz="2400" dirty="0" err="1">
                <a:latin typeface="Comic Sans MS" pitchFamily="66" charset="0"/>
              </a:rPr>
              <a:t>glykogenin</a:t>
            </a:r>
            <a:r>
              <a:rPr lang="cs-CZ" sz="2400" dirty="0">
                <a:latin typeface="Comic Sans MS" pitchFamily="66" charset="0"/>
              </a:rPr>
              <a:t> pře fenolickou skupinu </a:t>
            </a:r>
            <a:r>
              <a:rPr lang="cs-CZ" sz="2400" dirty="0" err="1">
                <a:latin typeface="Comic Sans MS" pitchFamily="66" charset="0"/>
              </a:rPr>
              <a:t>Tyr</a:t>
            </a:r>
            <a:r>
              <a:rPr lang="cs-CZ" sz="2400" dirty="0">
                <a:latin typeface="Comic Sans MS" pitchFamily="66" charset="0"/>
              </a:rPr>
              <a:t>. Donorem </a:t>
            </a:r>
            <a:r>
              <a:rPr lang="cs-CZ" sz="2400" dirty="0" err="1">
                <a:latin typeface="Comic Sans MS" pitchFamily="66" charset="0"/>
              </a:rPr>
              <a:t>glukosových</a:t>
            </a:r>
            <a:r>
              <a:rPr lang="cs-CZ" sz="2400" dirty="0">
                <a:latin typeface="Comic Sans MS" pitchFamily="66" charset="0"/>
              </a:rPr>
              <a:t> jednotek je UDG.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omic Sans MS" pitchFamily="66" charset="0"/>
              </a:rPr>
              <a:t>Posléze následuje větvení glykogenu. Reakci katalyzuje větvící enzym (</a:t>
            </a:r>
            <a:r>
              <a:rPr lang="cs-CZ" sz="2400" dirty="0" err="1">
                <a:latin typeface="Comic Sans MS" pitchFamily="66" charset="0"/>
              </a:rPr>
              <a:t>branching</a:t>
            </a:r>
            <a:r>
              <a:rPr lang="cs-CZ" sz="2400" dirty="0">
                <a:latin typeface="Comic Sans MS" pitchFamily="66" charset="0"/>
              </a:rPr>
              <a:t> enzyme). Větvení je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>
                <a:latin typeface="Comic Sans MS" pitchFamily="66" charset="0"/>
              </a:rPr>
              <a:t> -1,6-vazbami.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omic Sans MS" pitchFamily="66" charset="0"/>
              </a:rPr>
              <a:t> Větvení je důležité – zvyšuje rozpustnost glykogenu, urychluje jeho degradaci a syntézu.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Comic Sans MS" pitchFamily="66" charset="0"/>
              </a:rPr>
              <a:t>Aktivita </a:t>
            </a:r>
            <a:r>
              <a:rPr lang="cs-CZ" sz="2400" dirty="0" err="1">
                <a:latin typeface="Comic Sans MS" pitchFamily="66" charset="0"/>
              </a:rPr>
              <a:t>glykogensynthasy</a:t>
            </a:r>
            <a:r>
              <a:rPr lang="cs-CZ" sz="2400" dirty="0">
                <a:latin typeface="Comic Sans MS" pitchFamily="66" charset="0"/>
              </a:rPr>
              <a:t> je regulována kovalentní modifikací. Enzymy jsou  </a:t>
            </a:r>
            <a:r>
              <a:rPr lang="cs-CZ" sz="2400" dirty="0" err="1">
                <a:latin typeface="Comic Sans MS" pitchFamily="66" charset="0"/>
              </a:rPr>
              <a:t>glykogensyntasakinasa</a:t>
            </a:r>
            <a:r>
              <a:rPr lang="cs-CZ" sz="2400" dirty="0">
                <a:latin typeface="Comic Sans MS" pitchFamily="66" charset="0"/>
              </a:rPr>
              <a:t> a </a:t>
            </a:r>
            <a:r>
              <a:rPr lang="cs-CZ" sz="2400" dirty="0" err="1">
                <a:latin typeface="Comic Sans MS" pitchFamily="66" charset="0"/>
              </a:rPr>
              <a:t>proteinkinasa</a:t>
            </a:r>
            <a:r>
              <a:rPr lang="cs-CZ" sz="2400" dirty="0">
                <a:latin typeface="Comic Sans MS" pitchFamily="66" charset="0"/>
              </a:rPr>
              <a:t> A. Fosforylace vede k inaktivaci. Fosforylací se převádí aktivní forma na inaktivní.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Vyšší hladina glukosa-6-fosfátu reakci obrací směrem k syntéze glykogenu – </a:t>
            </a:r>
            <a:r>
              <a:rPr lang="cs-CZ" sz="2400" dirty="0" err="1">
                <a:solidFill>
                  <a:srgbClr val="FF0000"/>
                </a:solidFill>
                <a:latin typeface="Comic Sans MS" pitchFamily="66" charset="0"/>
              </a:rPr>
              <a:t>allosterický</a:t>
            </a:r>
            <a:r>
              <a:rPr lang="cs-CZ" sz="2400" dirty="0">
                <a:solidFill>
                  <a:srgbClr val="FF0000"/>
                </a:solidFill>
                <a:latin typeface="Comic Sans MS" pitchFamily="66" charset="0"/>
              </a:rPr>
              <a:t> aktivátor.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latin typeface="Comic Sans MS" pitchFamily="66" charset="0"/>
              </a:rPr>
              <a:t>Insulin stimuluje syntézu glykogenu aktivací PP1. </a:t>
            </a:r>
          </a:p>
        </p:txBody>
      </p:sp>
      <p:pic>
        <p:nvPicPr>
          <p:cNvPr id="157698" name="Picture 2" descr="figure-21-20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93950"/>
            <a:ext cx="8229600" cy="2938463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Comic Sans MS" pitchFamily="66" charset="0"/>
              </a:rPr>
              <a:t>Hladina glukosy v krvi reguluje jaterní metabolismus glykogenu. </a:t>
            </a:r>
            <a:r>
              <a:rPr lang="cs-CZ" sz="2000" dirty="0" err="1" smtClean="0">
                <a:latin typeface="Comic Sans MS" pitchFamily="66" charset="0"/>
              </a:rPr>
              <a:t>Infůze</a:t>
            </a:r>
            <a:r>
              <a:rPr lang="cs-CZ" sz="2000" dirty="0" smtClean="0">
                <a:latin typeface="Comic Sans MS" pitchFamily="66" charset="0"/>
              </a:rPr>
              <a:t> glukosy do krevního oběhu vede k inaktivaci </a:t>
            </a:r>
            <a:r>
              <a:rPr lang="cs-CZ" sz="2000" dirty="0" err="1" smtClean="0">
                <a:latin typeface="Comic Sans MS" pitchFamily="66" charset="0"/>
              </a:rPr>
              <a:t>fosforylasy</a:t>
            </a:r>
            <a:r>
              <a:rPr lang="cs-CZ" sz="2000" dirty="0" smtClean="0">
                <a:latin typeface="Comic Sans MS" pitchFamily="66" charset="0"/>
              </a:rPr>
              <a:t> a aktivaci </a:t>
            </a:r>
            <a:r>
              <a:rPr lang="cs-CZ" sz="2000" dirty="0" err="1" smtClean="0">
                <a:latin typeface="Comic Sans MS" pitchFamily="66" charset="0"/>
              </a:rPr>
              <a:t>glykogensynthasy</a:t>
            </a:r>
            <a:r>
              <a:rPr lang="cs-CZ" sz="2000" dirty="0" smtClean="0">
                <a:latin typeface="Comic Sans MS" pitchFamily="66" charset="0"/>
              </a:rPr>
              <a:t>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59746" name="Picture 2" descr="figure-21-21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2288" y="1600200"/>
            <a:ext cx="5559425" cy="4525963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latin typeface="Comic Sans MS" pitchFamily="66" charset="0"/>
              </a:rPr>
              <a:t>Regulace jaterního metabolismu glykogenu glukosou. </a:t>
            </a:r>
            <a:r>
              <a:rPr lang="cs-CZ" sz="1800" dirty="0" smtClean="0">
                <a:latin typeface="Comic Sans MS" pitchFamily="66" charset="0"/>
              </a:rPr>
              <a:t>Glukosa se váže na </a:t>
            </a:r>
            <a:r>
              <a:rPr lang="cs-CZ" sz="1800" dirty="0" err="1" smtClean="0">
                <a:latin typeface="Comic Sans MS" pitchFamily="66" charset="0"/>
              </a:rPr>
              <a:t>glykogenfosforylasu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inaktivuje ji. To vede k disociaci a aktivaci PP1 z </a:t>
            </a:r>
            <a:r>
              <a:rPr lang="cs-CZ" sz="1800" dirty="0" err="1" smtClean="0">
                <a:latin typeface="Comic Sans MS" pitchFamily="66" charset="0"/>
              </a:rPr>
              <a:t>glykogenfosforylasy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. Volný PP1 </a:t>
            </a:r>
            <a:r>
              <a:rPr lang="cs-CZ" sz="1800" dirty="0" err="1" smtClean="0">
                <a:latin typeface="Comic Sans MS" pitchFamily="66" charset="0"/>
              </a:rPr>
              <a:t>defosforyluje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glykogensynthasu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glykogenfosforylasu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 což vede k inaktivaci štěpení glykogenu a aktivaci syntézy glykogenu.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61794" name="Picture 2" descr="figure-21-22.JPG                                               0003CF2B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122488"/>
            <a:ext cx="8229600" cy="34813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FF0000"/>
                </a:solidFill>
                <a:latin typeface="Comic Sans MS" pitchFamily="66" charset="0"/>
              </a:rPr>
              <a:t>Fruktosa-2,6-bisfosfát</a:t>
            </a:r>
          </a:p>
        </p:txBody>
      </p:sp>
      <p:pic>
        <p:nvPicPr>
          <p:cNvPr id="28674" name="Picture 2" descr="un-16-23.JPG    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4813" y="1600200"/>
            <a:ext cx="57943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  <a:t>Kontrola syntézy a degradace fruktosa-2,6-bisfosfátu. </a:t>
            </a:r>
            <a:br>
              <a:rPr lang="cs-CZ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Nízká hladina krevní glukosy, signalizovaná </a:t>
            </a:r>
            <a:r>
              <a:rPr lang="cs-CZ" sz="1800" dirty="0" err="1" smtClean="0">
                <a:latin typeface="Comic Sans MS" pitchFamily="66" charset="0"/>
              </a:rPr>
              <a:t>glukagonem</a:t>
            </a:r>
            <a:r>
              <a:rPr lang="cs-CZ" sz="1800" dirty="0" smtClean="0">
                <a:latin typeface="Comic Sans MS" pitchFamily="66" charset="0"/>
              </a:rPr>
              <a:t>, vede k fosforylaci bifunkčního enzymu což vede k zastavení nebo zpomalení syntézy fruktosa-2,6-bisfosfátu a tak ke zpomalení glykolýzy. </a:t>
            </a:r>
            <a:br>
              <a:rPr lang="cs-CZ" sz="1800" dirty="0" smtClean="0">
                <a:latin typeface="Comic Sans MS" pitchFamily="66" charset="0"/>
              </a:rPr>
            </a:br>
            <a:r>
              <a:rPr lang="cs-CZ" sz="1800" dirty="0" smtClean="0">
                <a:latin typeface="Comic Sans MS" pitchFamily="66" charset="0"/>
              </a:rPr>
              <a:t>Vysoká hladina fruktosa-6-fosfátu urychluje tvorbu fruktosa-2,6-bisfosfátu defosforylací bifunkčního enzymu.  </a:t>
            </a:r>
            <a:endParaRPr lang="cs-CZ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figure-16-20.JPG                                               0003CAE4projects                       B63F1671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420938"/>
            <a:ext cx="8374063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3920</Words>
  <Application>Microsoft Office PowerPoint</Application>
  <PresentationFormat>Předvádění na obrazovce (4:3)</PresentationFormat>
  <Paragraphs>308</Paragraphs>
  <Slides>74</Slides>
  <Notes>73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5" baseType="lpstr">
      <vt:lpstr>Motiv systému Office</vt:lpstr>
      <vt:lpstr>Regulace hlavních metabolických drah </vt:lpstr>
      <vt:lpstr>Regulace glykolýzy a glukoneogeneze.</vt:lpstr>
      <vt:lpstr>Tři kritické reakce glykolýzy (mimo rovnováhu), které je nutno překonat při glukoneogenezi </vt:lpstr>
      <vt:lpstr>Regulace glykolýzy ve svalech.  </vt:lpstr>
      <vt:lpstr>Fosfofruktokinasa</vt:lpstr>
      <vt:lpstr>Allosterická regulace fosfofruktokinasy.  Vysoká hladina ATP inhibuje enzym snížením jeho afinity k fruktosa-6-fosfátu. AMP snižuje inhibiční efekt ATP, citrát zvyšuje. </vt:lpstr>
      <vt:lpstr>Aktivace fosfofruktokinasy fruktosa-2,6-bisfosfátem.  A. Sigmoidní závislost rychlosti na koncentraci substrátu přejde na hyperbolickou po přídavku fruktosa-2,6-bisfosfátu.  B. ATP zpočátku aktivizuje (je to substrát), při vyšších koncentracích působí jako allosterický inhibitor. Inhibiční efekt ATP potlačuje fruktosa-2,6-bisfosfát. </vt:lpstr>
      <vt:lpstr>Fruktosa-2,6-bisfosfát</vt:lpstr>
      <vt:lpstr>Kontrola syntézy a degradace fruktosa-2,6-bisfosfátu.  Nízká hladina krevní glukosy, signalizovaná glukagonem, vede k fosforylaci bifunkčního enzymu což vede k zastavení nebo zpomalení syntézy fruktosa-2,6-bisfosfátu a tak ke zpomalení glykolýzy.  Vysoká hladina fruktosa-6-fosfátu urychluje tvorbu fruktosa-2,6-bisfosfátu defosforylací bifunkčního enzymu.  </vt:lpstr>
      <vt:lpstr>Regulace glykolýzy ve svalech.  </vt:lpstr>
      <vt:lpstr>Hexokinasa</vt:lpstr>
      <vt:lpstr>Pyruvátkinasa</vt:lpstr>
      <vt:lpstr>Kontrola katalytické aktivity pyruvátkinasy. Pyruvátkinasa je regulována allosterickými efektory (fruktosa-1,6-bisfosfát, ATP, alanin) a kovalentní modifikací (fosforylací). </vt:lpstr>
      <vt:lpstr>Regulace glykolýzy v játrech. </vt:lpstr>
      <vt:lpstr>Regulace glykolýzy v játrech. </vt:lpstr>
      <vt:lpstr>Hexokinasa</vt:lpstr>
      <vt:lpstr>Pyruvátkinasa</vt:lpstr>
      <vt:lpstr>Pyruvátkinasa</vt:lpstr>
      <vt:lpstr>Transportéry glukosy – vstup glukosy  do buněk</vt:lpstr>
      <vt:lpstr>Transportéry glukosy – vstup glukosy  do buněk</vt:lpstr>
      <vt:lpstr>Reciproká regulace glukoneogeneze a glykolýzy v játrech. Sytý organismus vykazuje vysokou hladinu fruktosa-2,6-bisfosfátu, hladový nízkou. Dalším významným kontrolním bodem je inhibice pyruvátkinasy fosforylací během hladovění.  </vt:lpstr>
      <vt:lpstr>Glukoneogeneze a glykolýza</vt:lpstr>
      <vt:lpstr>Glukoneogeneze a glykolýza</vt:lpstr>
      <vt:lpstr>Glukoneogeneze a glykolýza</vt:lpstr>
      <vt:lpstr>Rovnováha mezi glykolýzou a glukoneogenezí  v játrech je závislá na koncentraci glukosy  v krvi. </vt:lpstr>
      <vt:lpstr>Rovnováha mezi glykolýzou a glukoneogenezí  v játrech je závislá na koncentraci glukosy  v krvi. </vt:lpstr>
      <vt:lpstr>Metabolická dráha glukoneogeneze.  Rozdílné reakce od glykolýzy jsou červeně. Enzymy jsou lokalizovány v cytoplasmě, kromě pyruvátkarboxylasy, která je v mitochondrii a glukosa-6-fosfatasa je vázána na membráně ER. </vt:lpstr>
      <vt:lpstr>Metabolická dráha glukoneogeneze.  Rozdílné reakce od glykolýzy jsou červeně. Enzymy jsou lokalizovány v cytoplasmě, kromě pyruvátkarboxylasy, která je v mitochondrii a glukosa-6-fosfatasa je vázána na membráně ER. </vt:lpstr>
      <vt:lpstr>Substrátové cykly </vt:lpstr>
      <vt:lpstr>Substrátové cykly </vt:lpstr>
      <vt:lpstr>Substrátové cykly </vt:lpstr>
      <vt:lpstr>Substrátové cykly.  Tyto dva ATP poháněné cykly probíhají různými rychlostmi. Malá změna v rychlost opačných reakcí vede k velké změně v konečném výsledném produktu</vt:lpstr>
      <vt:lpstr>Regulace cyklu trikarboxylových kyselin</vt:lpstr>
      <vt:lpstr>Citrátový cyklus</vt:lpstr>
      <vt:lpstr>Regulace cyklu trikarboxylových kyselin</vt:lpstr>
      <vt:lpstr>Regulace pyruvátdehydrogenasového komplexu.  Komplex je inhibován produkty – NADH a acetyl CoA. Dále je pyruvátdehydrogenasová komponenta komplexu regulována fosforylací. Fosforylace inaktivuje a defosforylace aktivuje. Kinasa a fosfatasa jsou vysoce specificky regulovány. </vt:lpstr>
      <vt:lpstr>Regulace pyruvátdehydrogenasy</vt:lpstr>
      <vt:lpstr>Kontrola citrátového cyklu.  Primárně je CC regulován koncentracemi NADH a ATP. Klíčovými kontrolními enzymy jsou isocitrátdehydrogenasa a a-oxoglutarátdehydrogenasa. </vt:lpstr>
      <vt:lpstr>Regulace cyklu trikarboxylových kyselin</vt:lpstr>
      <vt:lpstr>Regulace cyklu trikarboxylových kyselin</vt:lpstr>
      <vt:lpstr>Regulace cyklu trikarboxylových kyselin</vt:lpstr>
      <vt:lpstr>Regulace cyklu trikarboxylových kyselin</vt:lpstr>
      <vt:lpstr>Regulace elektronového transportu  a fosforylace. </vt:lpstr>
      <vt:lpstr>Mechanismus mitochondriální ATP-ADP translokasy. Reakční cyklus je poháněn membránovým potenciálem. </vt:lpstr>
      <vt:lpstr>Mitochondriální transportéry.  Transportéry jsou transmembránové proteiny, které přenáší ionty  a metabolity s nábojem přes vnitřní mitochondriální membránu. </vt:lpstr>
      <vt:lpstr>Kontrola respirace.  Elektrony jsou přenášeny na kyslík jen, když je současně fosforylován ADP na ATP. </vt:lpstr>
      <vt:lpstr>Regulace elektronového transportu  a fosforylace. </vt:lpstr>
      <vt:lpstr>Regulace elektronového transportu  a fosforylace. </vt:lpstr>
      <vt:lpstr>Inhibice elektronového transportního řetězce.  </vt:lpstr>
      <vt:lpstr>Inhibice ATP synthasy.  </vt:lpstr>
      <vt:lpstr>Místa působení některých inhibitorů elektronového transportu. </vt:lpstr>
      <vt:lpstr>Odpojování elektronového transportního řetězce od syntézy ATP.  </vt:lpstr>
      <vt:lpstr>Rychlost pentosafosfátové dráhy  je kontrolována hladinou NADP+</vt:lpstr>
      <vt:lpstr>Regulace degradace a syntézy glykogenu. </vt:lpstr>
      <vt:lpstr>Struktura  glykogenu. </vt:lpstr>
      <vt:lpstr>Metabolické dráhy glukosa-6-fosfátu</vt:lpstr>
      <vt:lpstr>Štěpení glykogenu glykogenfosforylasou</vt:lpstr>
      <vt:lpstr>Regulace degradace a syntézy glykogenu. </vt:lpstr>
      <vt:lpstr>Allosterická regulace svalové fosforylasy.  Nízká energetická hladina reprezentovaná AMP převádí enzym do stavu R. </vt:lpstr>
      <vt:lpstr>Jaterní fosforylasa</vt:lpstr>
      <vt:lpstr>Allosterická regulace jaterní fosforylasy.  Vazba glukosy na fosforylasu a posouvá rovnováhu k T stavu a inaktivuje enzym. </vt:lpstr>
      <vt:lpstr>Fosforylasakinasa.  </vt:lpstr>
      <vt:lpstr>Aktivace fosforylasakinasy.  Hormonální aktivace tetrameru fosforylasakinasy vede k fosforylaci b podjednotky a vazbě Ca2+ k d podjednotce.  Plná aktivace !! </vt:lpstr>
      <vt:lpstr>Úloha glukagonového a adrenalinového signálu při degradaci glykogenu. </vt:lpstr>
      <vt:lpstr>Koordinovaná  kontrola glykogenového metabolismu. Část regulace hormonální kaskádou přes cAMP.  Aktivní glykogenfosforylasa a štěpí glykogenn na glykogenn-1 a glukosa-1-fosfát. </vt:lpstr>
      <vt:lpstr>Úloha glukagonového a adrenalinového signálu při degradaci glykogenu. </vt:lpstr>
      <vt:lpstr>Proteinfosfatasa1(PP1) – složení. </vt:lpstr>
      <vt:lpstr>Regulace proteinfosfatasy 1(PP1).</vt:lpstr>
      <vt:lpstr>Adrenalinová indukce hormonální kaskády degradace a syntézy glykogenu.  Adrenalin vede k degradaci aktivací glykogenfosforylasy a inaktivaci glykogensynthasy (blokuje syntézu). </vt:lpstr>
      <vt:lpstr>Syntéza glykogenu. </vt:lpstr>
      <vt:lpstr>Syntéza glykogenu a regulace.</vt:lpstr>
      <vt:lpstr>Insulin stimuluje syntézu glykogenu aktivací PP1. </vt:lpstr>
      <vt:lpstr>Hladina glukosy v krvi reguluje jaterní metabolismus glykogenu. Infůze glukosy do krevního oběhu vede k inaktivaci fosforylasy a aktivaci glykogensynthasy. </vt:lpstr>
      <vt:lpstr>Regulace jaterního metabolismu glykogenu glukosou. Glukosa se váže na glykogenfosforylasu a a inaktivuje ji. To vede k disociaci a aktivaci PP1 z glykogenfosforylasy a. Volný PP1 defosforyluje glykogensynthasu b a glykogenfosforylasu a což vede k inaktivaci štěpení glykogenu a aktivaci syntézy glykogenu. </vt:lpstr>
    </vt:vector>
  </TitlesOfParts>
  <Company>PrF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PrF UP Olomouc</dc:creator>
  <cp:lastModifiedBy>PrF UP Olomouc</cp:lastModifiedBy>
  <cp:revision>98</cp:revision>
  <dcterms:created xsi:type="dcterms:W3CDTF">2011-03-10T07:57:50Z</dcterms:created>
  <dcterms:modified xsi:type="dcterms:W3CDTF">2011-05-09T09:02:45Z</dcterms:modified>
</cp:coreProperties>
</file>