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9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1" r:id="rId31"/>
    <p:sldId id="303" r:id="rId32"/>
    <p:sldId id="286" r:id="rId33"/>
    <p:sldId id="287" r:id="rId34"/>
    <p:sldId id="288" r:id="rId35"/>
    <p:sldId id="289" r:id="rId36"/>
    <p:sldId id="291" r:id="rId37"/>
    <p:sldId id="292" r:id="rId38"/>
    <p:sldId id="294" r:id="rId39"/>
    <p:sldId id="295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7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8134-F59B-4D28-8E99-01DFE3B080BA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7E19-1E3A-473F-99BC-A31A6F25B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7E19-1E3A-473F-99BC-A31A6F25B4A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4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7E19-1E3A-473F-99BC-A31A6F25B4A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41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7E19-1E3A-473F-99BC-A31A6F25B4A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8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3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02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5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16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4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14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89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6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86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1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81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F75C-53EE-4D97-885E-3D3A4FC3901E}" type="datetimeFigureOut">
              <a:rPr lang="cs-CZ" smtClean="0"/>
              <a:t>28.3.2011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84BAA-3F1A-4DF1-AE66-2B5AD2FB1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87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Genom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 pitchFamily="66" charset="0"/>
              </a:rPr>
              <a:t>Membránové kanály a pumpy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Biologické membrány jsou lipidové dvojvrstvy neprostupné pro ionty a polární molekuly. </a:t>
            </a:r>
          </a:p>
          <a:p>
            <a:r>
              <a:rPr lang="cs-CZ" sz="2400" dirty="0" smtClean="0">
                <a:latin typeface="Comic Sans MS" pitchFamily="66" charset="0"/>
              </a:rPr>
              <a:t>Permeabilita je realizována dvěma typy proteinových molekul: pumpami a kanály. </a:t>
            </a:r>
          </a:p>
          <a:p>
            <a:r>
              <a:rPr lang="cs-CZ" sz="2400" dirty="0" smtClean="0">
                <a:latin typeface="Comic Sans MS" pitchFamily="66" charset="0"/>
              </a:rPr>
              <a:t>Pro činnost pump je nutná energie ATP. Jedná se o aktivní transport. </a:t>
            </a:r>
          </a:p>
          <a:p>
            <a:r>
              <a:rPr lang="cs-CZ" sz="2400" dirty="0" smtClean="0">
                <a:latin typeface="Comic Sans MS" pitchFamily="66" charset="0"/>
              </a:rPr>
              <a:t>Kanály, naopak, umožňují volný tok iontů. Ilustrují pasívní transport nebo tzv. podporovanou (usnadněnou) </a:t>
            </a:r>
            <a:r>
              <a:rPr lang="cs-CZ" sz="2400" dirty="0" err="1" smtClean="0">
                <a:latin typeface="Comic Sans MS" pitchFamily="66" charset="0"/>
              </a:rPr>
              <a:t>difůzi</a:t>
            </a:r>
            <a:r>
              <a:rPr lang="cs-CZ" sz="2400" dirty="0" smtClean="0">
                <a:latin typeface="Comic Sans MS" pitchFamily="66" charset="0"/>
              </a:rPr>
              <a:t>.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>
                <a:latin typeface="Comic Sans MS" pitchFamily="66" charset="0"/>
              </a:rPr>
              <a:t>Digitalis</a:t>
            </a:r>
            <a:r>
              <a:rPr lang="cs-CZ" sz="2400" dirty="0" smtClean="0">
                <a:latin typeface="Comic Sans MS" pitchFamily="66" charset="0"/>
              </a:rPr>
              <a:t> inhibuje Na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–K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pumpu          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4" name="Picture 2" descr="09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7"/>
            <a:ext cx="8229600" cy="44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latin typeface="Comic Sans MS" pitchFamily="66" charset="0"/>
              </a:rPr>
              <a:t>Digitalis</a:t>
            </a:r>
            <a:r>
              <a:rPr lang="cs-CZ" sz="2800" b="1" dirty="0">
                <a:latin typeface="Comic Sans MS" pitchFamily="66" charset="0"/>
              </a:rPr>
              <a:t> inhibuje Na</a:t>
            </a:r>
            <a:r>
              <a:rPr lang="cs-CZ" sz="2800" b="1" baseline="30000" dirty="0">
                <a:latin typeface="Comic Sans MS" pitchFamily="66" charset="0"/>
              </a:rPr>
              <a:t>+</a:t>
            </a:r>
            <a:r>
              <a:rPr lang="cs-CZ" sz="2800" b="1" dirty="0">
                <a:latin typeface="Comic Sans MS" pitchFamily="66" charset="0"/>
              </a:rPr>
              <a:t>–K</a:t>
            </a:r>
            <a:r>
              <a:rPr lang="cs-CZ" sz="2800" b="1" baseline="30000" dirty="0">
                <a:latin typeface="Comic Sans MS" pitchFamily="66" charset="0"/>
              </a:rPr>
              <a:t>+</a:t>
            </a:r>
            <a:r>
              <a:rPr lang="cs-CZ" sz="2800" b="1" dirty="0">
                <a:latin typeface="Comic Sans MS" pitchFamily="66" charset="0"/>
              </a:rPr>
              <a:t> pumpu.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13995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omic Sans MS" pitchFamily="66" charset="0"/>
              </a:rPr>
              <a:t>Rostlinné steroidy jsou silnými inhibitory Na</a:t>
            </a:r>
            <a:r>
              <a:rPr lang="cs-CZ" sz="2400" baseline="30000" dirty="0">
                <a:latin typeface="Comic Sans MS" pitchFamily="66" charset="0"/>
              </a:rPr>
              <a:t>+</a:t>
            </a:r>
            <a:r>
              <a:rPr lang="cs-CZ" sz="2400" dirty="0">
                <a:latin typeface="Comic Sans MS" pitchFamily="66" charset="0"/>
              </a:rPr>
              <a:t> –K</a:t>
            </a:r>
            <a:r>
              <a:rPr lang="cs-CZ" sz="2400" baseline="30000" dirty="0">
                <a:latin typeface="Comic Sans MS" pitchFamily="66" charset="0"/>
              </a:rPr>
              <a:t>+</a:t>
            </a:r>
            <a:r>
              <a:rPr lang="cs-CZ" sz="2400" dirty="0">
                <a:latin typeface="Comic Sans MS" pitchFamily="66" charset="0"/>
              </a:rPr>
              <a:t> pumpy.  Inhibují v koncentracích 10 </a:t>
            </a:r>
            <a:r>
              <a:rPr lang="cs-CZ" sz="2400" dirty="0" err="1">
                <a:latin typeface="Comic Sans MS" pitchFamily="66" charset="0"/>
              </a:rPr>
              <a:t>nM</a:t>
            </a:r>
            <a:r>
              <a:rPr lang="cs-CZ" sz="2400" dirty="0">
                <a:latin typeface="Comic Sans MS" pitchFamily="66" charset="0"/>
              </a:rPr>
              <a:t> !! </a:t>
            </a:r>
          </a:p>
          <a:p>
            <a:r>
              <a:rPr lang="cs-CZ" sz="2400" dirty="0" err="1">
                <a:latin typeface="Comic Sans MS" pitchFamily="66" charset="0"/>
              </a:rPr>
              <a:t>Digitoxigenin</a:t>
            </a:r>
            <a:r>
              <a:rPr lang="cs-CZ" sz="2400" dirty="0">
                <a:latin typeface="Comic Sans MS" pitchFamily="66" charset="0"/>
              </a:rPr>
              <a:t> a </a:t>
            </a:r>
            <a:r>
              <a:rPr lang="cs-CZ" sz="2400" dirty="0" err="1">
                <a:latin typeface="Comic Sans MS" pitchFamily="66" charset="0"/>
              </a:rPr>
              <a:t>ouabain</a:t>
            </a:r>
            <a:r>
              <a:rPr lang="cs-CZ" sz="2400" dirty="0">
                <a:latin typeface="Comic Sans MS" pitchFamily="66" charset="0"/>
              </a:rPr>
              <a:t> = kardiotonické steroidy blokují defosforylaci  formy E</a:t>
            </a:r>
            <a:r>
              <a:rPr lang="cs-CZ" sz="2400" baseline="-25000" dirty="0">
                <a:latin typeface="Comic Sans MS" pitchFamily="66" charset="0"/>
              </a:rPr>
              <a:t>2</a:t>
            </a:r>
            <a:r>
              <a:rPr lang="cs-CZ" sz="2400" dirty="0">
                <a:latin typeface="Comic Sans MS" pitchFamily="66" charset="0"/>
              </a:rPr>
              <a:t> – P </a:t>
            </a:r>
            <a:r>
              <a:rPr lang="cs-CZ" sz="2400" dirty="0" err="1">
                <a:latin typeface="Comic Sans MS" pitchFamily="66" charset="0"/>
              </a:rPr>
              <a:t>ATPasy</a:t>
            </a:r>
            <a:r>
              <a:rPr lang="cs-CZ" sz="2400" dirty="0">
                <a:latin typeface="Comic Sans MS" pitchFamily="66" charset="0"/>
              </a:rPr>
              <a:t>. </a:t>
            </a:r>
          </a:p>
          <a:p>
            <a:r>
              <a:rPr lang="cs-CZ" sz="2400" dirty="0" err="1">
                <a:latin typeface="Comic Sans MS" pitchFamily="66" charset="0"/>
              </a:rPr>
              <a:t>Dogitalis</a:t>
            </a:r>
            <a:r>
              <a:rPr lang="cs-CZ" sz="2400" dirty="0">
                <a:latin typeface="Comic Sans MS" pitchFamily="66" charset="0"/>
              </a:rPr>
              <a:t> je směs kardiotonických steroidů odvozených </a:t>
            </a:r>
            <a:r>
              <a:rPr lang="cs-CZ" sz="2400" dirty="0" smtClean="0">
                <a:latin typeface="Comic Sans MS" pitchFamily="66" charset="0"/>
              </a:rPr>
              <a:t>od </a:t>
            </a:r>
            <a:r>
              <a:rPr lang="cs-CZ" sz="2400" i="1" dirty="0" err="1">
                <a:latin typeface="Comic Sans MS" pitchFamily="66" charset="0"/>
              </a:rPr>
              <a:t>Digitalis</a:t>
            </a:r>
            <a:r>
              <a:rPr lang="cs-CZ" sz="2400" i="1" dirty="0">
                <a:latin typeface="Comic Sans MS" pitchFamily="66" charset="0"/>
              </a:rPr>
              <a:t> </a:t>
            </a:r>
            <a:r>
              <a:rPr lang="cs-CZ" sz="2400" i="1" dirty="0" err="1" smtClean="0">
                <a:latin typeface="Comic Sans MS" pitchFamily="66" charset="0"/>
              </a:rPr>
              <a:t>purpurea</a:t>
            </a:r>
            <a:r>
              <a:rPr lang="cs-CZ" sz="2400" i="1" dirty="0" smtClean="0">
                <a:latin typeface="Comic Sans MS" pitchFamily="66" charset="0"/>
              </a:rPr>
              <a:t>. </a:t>
            </a:r>
          </a:p>
          <a:p>
            <a:r>
              <a:rPr lang="cs-CZ" sz="2400" dirty="0" err="1">
                <a:latin typeface="Comic Sans MS" pitchFamily="66" charset="0"/>
              </a:rPr>
              <a:t>Digitalis</a:t>
            </a:r>
            <a:r>
              <a:rPr lang="cs-CZ" sz="2400" dirty="0">
                <a:latin typeface="Comic Sans MS" pitchFamily="66" charset="0"/>
              </a:rPr>
              <a:t> zrychluje srdeční stahy – koncentrace Na</a:t>
            </a:r>
            <a:r>
              <a:rPr lang="cs-CZ" sz="2400" baseline="30000" dirty="0">
                <a:latin typeface="Comic Sans MS" pitchFamily="66" charset="0"/>
              </a:rPr>
              <a:t>+</a:t>
            </a:r>
            <a:r>
              <a:rPr lang="cs-CZ" sz="2400" dirty="0">
                <a:latin typeface="Comic Sans MS" pitchFamily="66" charset="0"/>
              </a:rPr>
              <a:t> se uvnitř </a:t>
            </a:r>
            <a:r>
              <a:rPr lang="cs-CZ" sz="2400" dirty="0" smtClean="0">
                <a:latin typeface="Comic Sans MS" pitchFamily="66" charset="0"/>
              </a:rPr>
              <a:t>buňky </a:t>
            </a:r>
            <a:r>
              <a:rPr lang="cs-CZ" sz="2400" dirty="0">
                <a:latin typeface="Comic Sans MS" pitchFamily="66" charset="0"/>
              </a:rPr>
              <a:t>zvyšuje. </a:t>
            </a:r>
            <a:r>
              <a:rPr lang="cs-CZ" sz="2400" dirty="0" smtClean="0">
                <a:latin typeface="Comic Sans MS" pitchFamily="66" charset="0"/>
              </a:rPr>
              <a:t>Snížena </a:t>
            </a:r>
            <a:r>
              <a:rPr lang="cs-CZ" sz="2400" dirty="0">
                <a:latin typeface="Comic Sans MS" pitchFamily="66" charset="0"/>
              </a:rPr>
              <a:t>hladina </a:t>
            </a:r>
            <a:r>
              <a:rPr lang="cs-CZ" sz="2400" dirty="0" smtClean="0">
                <a:latin typeface="Comic Sans MS" pitchFamily="66" charset="0"/>
              </a:rPr>
              <a:t>Na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vně buňky vede ke zvýšení vstupu </a:t>
            </a:r>
            <a:r>
              <a:rPr lang="cs-CZ" sz="2400" dirty="0" smtClean="0">
                <a:latin typeface="Comic Sans MS" pitchFamily="66" charset="0"/>
              </a:rPr>
              <a:t>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dirty="0" err="1" smtClean="0">
                <a:latin typeface="Comic Sans MS" pitchFamily="66" charset="0"/>
              </a:rPr>
              <a:t>sodno</a:t>
            </a:r>
            <a:r>
              <a:rPr lang="cs-CZ" sz="2400" dirty="0" smtClean="0">
                <a:latin typeface="Comic Sans MS" pitchFamily="66" charset="0"/>
              </a:rPr>
              <a:t>-vápenatým transportérem (výměníkem).  </a:t>
            </a:r>
          </a:p>
          <a:p>
            <a:r>
              <a:rPr lang="cs-CZ" sz="2400" dirty="0" smtClean="0">
                <a:latin typeface="Comic Sans MS" pitchFamily="66" charset="0"/>
              </a:rPr>
              <a:t>Zvýšená hladina 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vede zvýšené kontrakci srdečních svalů . </a:t>
            </a:r>
            <a:endParaRPr lang="cs-CZ" sz="2400" dirty="0">
              <a:latin typeface="Comic Sans MS" pitchFamily="66" charset="0"/>
            </a:endParaRPr>
          </a:p>
          <a:p>
            <a:endParaRPr lang="cs-CZ" sz="2400" i="1" dirty="0" smtClean="0">
              <a:latin typeface="Comic Sans MS" pitchFamily="66" charset="0"/>
            </a:endParaRPr>
          </a:p>
          <a:p>
            <a:endParaRPr lang="cs-CZ" sz="2400" i="1" dirty="0">
              <a:latin typeface="Comic Sans MS" pitchFamily="66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04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Náprstník červený 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68331"/>
            <a:ext cx="3317448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1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Sekundární transportéry využívající jeden koncentrační gradient ke tvorbě druhého. 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>
                <a:latin typeface="Comic Sans MS" pitchFamily="66" charset="0"/>
              </a:rPr>
              <a:t>V těchto případech jsou termodynamicky nevýhodné (</a:t>
            </a:r>
            <a:r>
              <a:rPr lang="cs-CZ" sz="2000" dirty="0" err="1" smtClean="0">
                <a:latin typeface="Comic Sans MS" pitchFamily="66" charset="0"/>
              </a:rPr>
              <a:t>endergonní</a:t>
            </a:r>
            <a:r>
              <a:rPr lang="cs-CZ" sz="2000" dirty="0" smtClean="0">
                <a:latin typeface="Comic Sans MS" pitchFamily="66" charset="0"/>
              </a:rPr>
              <a:t>) transporty placeny současnými termodynamicky </a:t>
            </a:r>
            <a:r>
              <a:rPr lang="cs-CZ" sz="2000" dirty="0" err="1" smtClean="0">
                <a:latin typeface="Comic Sans MS" pitchFamily="66" charset="0"/>
              </a:rPr>
              <a:t>exergonními</a:t>
            </a:r>
            <a:r>
              <a:rPr lang="cs-CZ" sz="2000" dirty="0" smtClean="0">
                <a:latin typeface="Comic Sans MS" pitchFamily="66" charset="0"/>
              </a:rPr>
              <a:t> přenosy. </a:t>
            </a:r>
          </a:p>
          <a:p>
            <a:r>
              <a:rPr lang="cs-CZ" sz="2000" dirty="0" smtClean="0">
                <a:latin typeface="Comic Sans MS" pitchFamily="66" charset="0"/>
              </a:rPr>
              <a:t>Nazývají se sekundární transportéry nebo </a:t>
            </a:r>
            <a:r>
              <a:rPr lang="cs-CZ" sz="2000" dirty="0" err="1" smtClean="0">
                <a:latin typeface="Comic Sans MS" pitchFamily="66" charset="0"/>
              </a:rPr>
              <a:t>kotransportéry</a:t>
            </a:r>
            <a:r>
              <a:rPr lang="cs-CZ" sz="2000" dirty="0" smtClean="0">
                <a:latin typeface="Comic Sans MS" pitchFamily="66" charset="0"/>
              </a:rPr>
              <a:t>.</a:t>
            </a:r>
          </a:p>
          <a:p>
            <a:r>
              <a:rPr lang="cs-CZ" sz="2000" dirty="0" smtClean="0">
                <a:latin typeface="Comic Sans MS" pitchFamily="66" charset="0"/>
              </a:rPr>
              <a:t>Jsou klasifikovány ve dvou skupinách: </a:t>
            </a:r>
          </a:p>
          <a:p>
            <a:r>
              <a:rPr lang="cs-CZ" sz="2000" dirty="0" smtClean="0">
                <a:latin typeface="Comic Sans MS" pitchFamily="66" charset="0"/>
              </a:rPr>
              <a:t>A) </a:t>
            </a:r>
            <a:r>
              <a:rPr lang="cs-CZ" sz="2000" dirty="0" err="1" smtClean="0">
                <a:latin typeface="Comic Sans MS" pitchFamily="66" charset="0"/>
              </a:rPr>
              <a:t>Antiportéry</a:t>
            </a:r>
            <a:r>
              <a:rPr lang="cs-CZ" sz="2000" dirty="0" smtClean="0">
                <a:latin typeface="Comic Sans MS" pitchFamily="66" charset="0"/>
              </a:rPr>
              <a:t> – transportované látky jdou proti sobě. </a:t>
            </a:r>
          </a:p>
          <a:p>
            <a:r>
              <a:rPr lang="cs-CZ" sz="2000" dirty="0" smtClean="0">
                <a:latin typeface="Comic Sans MS" pitchFamily="66" charset="0"/>
              </a:rPr>
              <a:t>B) </a:t>
            </a:r>
            <a:r>
              <a:rPr lang="cs-CZ" sz="2000" dirty="0" err="1" smtClean="0">
                <a:latin typeface="Comic Sans MS" pitchFamily="66" charset="0"/>
              </a:rPr>
              <a:t>Symportéry</a:t>
            </a:r>
            <a:r>
              <a:rPr lang="cs-CZ" sz="2000" dirty="0" smtClean="0">
                <a:latin typeface="Comic Sans MS" pitchFamily="66" charset="0"/>
              </a:rPr>
              <a:t>  - transportované látky jdou jedním směrem</a:t>
            </a:r>
          </a:p>
          <a:p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r>
              <a:rPr lang="cs-CZ" sz="2000" dirty="0" err="1" smtClean="0">
                <a:latin typeface="Comic Sans MS" pitchFamily="66" charset="0"/>
              </a:rPr>
              <a:t>Sodno</a:t>
            </a:r>
            <a:r>
              <a:rPr lang="cs-CZ" sz="2000" dirty="0" smtClean="0">
                <a:latin typeface="Comic Sans MS" pitchFamily="66" charset="0"/>
              </a:rPr>
              <a:t>-vápenatý transportér plasmové membrány živočišných buněk je </a:t>
            </a:r>
            <a:r>
              <a:rPr lang="cs-CZ" sz="2000" dirty="0" err="1" smtClean="0">
                <a:latin typeface="Comic Sans MS" pitchFamily="66" charset="0"/>
              </a:rPr>
              <a:t>antiporter</a:t>
            </a:r>
            <a:r>
              <a:rPr lang="cs-CZ" sz="2000" dirty="0" smtClean="0">
                <a:latin typeface="Comic Sans MS" pitchFamily="66" charset="0"/>
              </a:rPr>
              <a:t> – využívající elektrochemický gradient 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k pumpování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z buněk. </a:t>
            </a:r>
          </a:p>
          <a:p>
            <a:r>
              <a:rPr lang="cs-CZ" sz="2000" dirty="0" smtClean="0">
                <a:latin typeface="Comic Sans MS" pitchFamily="66" charset="0"/>
              </a:rPr>
              <a:t>Tři ionty sodíku jsou transportovány do buňky na úkor jednoho iontu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, který je transportován ven. Energie jde na vrub </a:t>
            </a:r>
            <a:r>
              <a:rPr lang="cs-CZ" sz="2000" dirty="0" err="1" smtClean="0">
                <a:latin typeface="Comic Sans MS" pitchFamily="66" charset="0"/>
              </a:rPr>
              <a:t>sodno</a:t>
            </a:r>
            <a:r>
              <a:rPr lang="cs-CZ" sz="2000" dirty="0" smtClean="0">
                <a:latin typeface="Comic Sans MS" pitchFamily="66" charset="0"/>
              </a:rPr>
              <a:t>-draselné </a:t>
            </a:r>
            <a:r>
              <a:rPr lang="cs-CZ" sz="2000" dirty="0" err="1" smtClean="0">
                <a:latin typeface="Comic Sans MS" pitchFamily="66" charset="0"/>
              </a:rPr>
              <a:t>ATPasy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(tvoří 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gradient).  </a:t>
            </a:r>
          </a:p>
          <a:p>
            <a:r>
              <a:rPr lang="cs-CZ" sz="2000" dirty="0" smtClean="0">
                <a:latin typeface="Comic Sans MS" pitchFamily="66" charset="0"/>
              </a:rPr>
              <a:t>Transportér má nižší afinitu k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než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ATPasová</a:t>
            </a:r>
            <a:r>
              <a:rPr lang="cs-CZ" sz="2000" dirty="0" smtClean="0">
                <a:latin typeface="Comic Sans MS" pitchFamily="66" charset="0"/>
              </a:rPr>
              <a:t> pumpa, ale kapacita transportovat Ca</a:t>
            </a:r>
            <a:r>
              <a:rPr lang="cs-CZ" sz="2000" baseline="30000" dirty="0" smtClean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 ven je větší.  </a:t>
            </a:r>
          </a:p>
          <a:p>
            <a:r>
              <a:rPr lang="cs-CZ" sz="2000" dirty="0" smtClean="0">
                <a:latin typeface="Comic Sans MS" pitchFamily="66" charset="0"/>
              </a:rPr>
              <a:t>Transportér může transportovat 2 000 vápenatých iontů přes membránu. Ve srovnání se 30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ionty, které transportuje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 </a:t>
            </a:r>
            <a:r>
              <a:rPr lang="cs-CZ" sz="2000" dirty="0" err="1" smtClean="0">
                <a:latin typeface="Comic Sans MS" pitchFamily="66" charset="0"/>
              </a:rPr>
              <a:t>ATPasová</a:t>
            </a:r>
            <a:r>
              <a:rPr lang="cs-CZ" sz="2000" dirty="0" smtClean="0">
                <a:latin typeface="Comic Sans MS" pitchFamily="66" charset="0"/>
              </a:rPr>
              <a:t> pumpa (za sekundu). </a:t>
            </a:r>
          </a:p>
          <a:p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>
                <a:latin typeface="Comic Sans MS" pitchFamily="66" charset="0"/>
              </a:rPr>
              <a:t>Antiporter</a:t>
            </a:r>
            <a:r>
              <a:rPr lang="cs-CZ" sz="2800" b="1" dirty="0" smtClean="0">
                <a:latin typeface="Comic Sans MS" pitchFamily="66" charset="0"/>
              </a:rPr>
              <a:t> a </a:t>
            </a:r>
            <a:r>
              <a:rPr lang="cs-CZ" sz="2800" b="1" dirty="0" err="1" smtClean="0">
                <a:latin typeface="Comic Sans MS" pitchFamily="66" charset="0"/>
              </a:rPr>
              <a:t>symporter</a:t>
            </a:r>
            <a:r>
              <a:rPr lang="cs-CZ" sz="2800" b="1" dirty="0" smtClean="0">
                <a:latin typeface="Comic Sans MS" pitchFamily="66" charset="0"/>
              </a:rPr>
              <a:t>. 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4" name="Picture 2" descr="16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288" y="1600200"/>
            <a:ext cx="19914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err="1" smtClean="0">
                <a:latin typeface="Comic Sans MS" pitchFamily="66" charset="0"/>
              </a:rPr>
              <a:t>Laktosa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permeasa</a:t>
            </a:r>
            <a:r>
              <a:rPr lang="cs-CZ" sz="2800" b="1" dirty="0" smtClean="0">
                <a:latin typeface="Comic Sans MS" pitchFamily="66" charset="0"/>
              </a:rPr>
              <a:t>. Transportér pumpuje </a:t>
            </a:r>
            <a:r>
              <a:rPr lang="cs-CZ" sz="2800" b="1" dirty="0" err="1" smtClean="0">
                <a:latin typeface="Comic Sans MS" pitchFamily="66" charset="0"/>
              </a:rPr>
              <a:t>laktosu</a:t>
            </a:r>
            <a:r>
              <a:rPr lang="cs-CZ" sz="2800" b="1" dirty="0" smtClean="0">
                <a:latin typeface="Comic Sans MS" pitchFamily="66" charset="0"/>
              </a:rPr>
              <a:t> do bakteriálních buněk poháněný proton-</a:t>
            </a:r>
            <a:r>
              <a:rPr lang="cs-CZ" sz="2800" b="1" dirty="0" err="1" smtClean="0">
                <a:latin typeface="Comic Sans MS" pitchFamily="66" charset="0"/>
              </a:rPr>
              <a:t>motivní</a:t>
            </a:r>
            <a:r>
              <a:rPr lang="cs-CZ" sz="2800" b="1" dirty="0" smtClean="0">
                <a:latin typeface="Comic Sans MS" pitchFamily="66" charset="0"/>
              </a:rPr>
              <a:t> silou. 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4" name="Picture 2" descr="17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99696"/>
            <a:ext cx="8229600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Bakteriální </a:t>
            </a:r>
            <a:r>
              <a:rPr lang="cs-CZ" sz="2800" b="1" dirty="0" err="1" smtClean="0">
                <a:latin typeface="Comic Sans MS" pitchFamily="66" charset="0"/>
              </a:rPr>
              <a:t>laktosa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permeasa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Zhruba 160 ze 4 000 celkových proteinů kódovaných v E. coli genomu jsou sekundární transportéry !! </a:t>
            </a:r>
          </a:p>
          <a:p>
            <a:r>
              <a:rPr lang="cs-CZ" sz="2000" dirty="0" smtClean="0">
                <a:latin typeface="Comic Sans MS" pitchFamily="66" charset="0"/>
              </a:rPr>
              <a:t>Příkladem je </a:t>
            </a:r>
            <a:r>
              <a:rPr lang="cs-CZ" sz="2000" dirty="0" err="1" smtClean="0">
                <a:solidFill>
                  <a:srgbClr val="FF0000"/>
                </a:solidFill>
                <a:latin typeface="Comic Sans MS" pitchFamily="66" charset="0"/>
              </a:rPr>
              <a:t>laktosa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Comic Sans MS" pitchFamily="66" charset="0"/>
              </a:rPr>
              <a:t>permeasa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Je to </a:t>
            </a:r>
            <a:r>
              <a:rPr lang="cs-CZ" sz="2000" dirty="0" err="1" smtClean="0">
                <a:latin typeface="Comic Sans MS" pitchFamily="66" charset="0"/>
              </a:rPr>
              <a:t>symportér</a:t>
            </a:r>
            <a:r>
              <a:rPr lang="cs-CZ" sz="2000" dirty="0" smtClean="0">
                <a:latin typeface="Comic Sans MS" pitchFamily="66" charset="0"/>
              </a:rPr>
              <a:t> využívající protonový gradient přes membránu E. coli vytvořený oxidací energeticky bohatých molekul. Transportuje sacharidy proti koncentračnímu spádu. </a:t>
            </a:r>
          </a:p>
          <a:p>
            <a:r>
              <a:rPr lang="cs-CZ" sz="2000" dirty="0" err="1" smtClean="0">
                <a:latin typeface="Comic Sans MS" pitchFamily="66" charset="0"/>
              </a:rPr>
              <a:t>Laktosa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permeasa</a:t>
            </a:r>
            <a:r>
              <a:rPr lang="cs-CZ" sz="2000" dirty="0" smtClean="0">
                <a:latin typeface="Comic Sans MS" pitchFamily="66" charset="0"/>
              </a:rPr>
              <a:t> má dvě vazebná místa. Jedno pro protony a druhé pro </a:t>
            </a:r>
            <a:r>
              <a:rPr lang="cs-CZ" sz="2000" dirty="0" err="1" smtClean="0">
                <a:latin typeface="Comic Sans MS" pitchFamily="66" charset="0"/>
              </a:rPr>
              <a:t>laktosu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Po vazbě obou dochází k převrácení (</a:t>
            </a:r>
            <a:r>
              <a:rPr lang="cs-CZ" sz="2000" dirty="0" err="1" smtClean="0">
                <a:latin typeface="Comic Sans MS" pitchFamily="66" charset="0"/>
              </a:rPr>
              <a:t>eversion</a:t>
            </a:r>
            <a:r>
              <a:rPr lang="cs-CZ" sz="2000" dirty="0" smtClean="0">
                <a:latin typeface="Comic Sans MS" pitchFamily="66" charset="0"/>
              </a:rPr>
              <a:t>) a do bakterie se uvolňuje nejdříve proton a posléze </a:t>
            </a:r>
            <a:r>
              <a:rPr lang="cs-CZ" sz="2000" dirty="0" err="1" smtClean="0">
                <a:latin typeface="Comic Sans MS" pitchFamily="66" charset="0"/>
              </a:rPr>
              <a:t>laktosa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Transport </a:t>
            </a:r>
            <a:r>
              <a:rPr lang="cs-CZ" sz="2000" dirty="0" err="1" smtClean="0">
                <a:latin typeface="Comic Sans MS" pitchFamily="66" charset="0"/>
              </a:rPr>
              <a:t>laktosy</a:t>
            </a:r>
            <a:r>
              <a:rPr lang="cs-CZ" sz="2000" dirty="0" smtClean="0">
                <a:latin typeface="Comic Sans MS" pitchFamily="66" charset="0"/>
              </a:rPr>
              <a:t> proti koncentračnímu spádu je vyvážen transportem protonů koncentračním spádem ! </a:t>
            </a:r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Přenos energie membránovými proteiny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Na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- K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ATPasa</a:t>
            </a:r>
            <a:r>
              <a:rPr lang="cs-CZ" sz="2400" dirty="0" smtClean="0">
                <a:latin typeface="Comic Sans MS" pitchFamily="66" charset="0"/>
              </a:rPr>
              <a:t> převádí volnou energii přenosu fosfátu na volnou energii gradientu sodných iontů, Vzniklý gradient může být využit pro pumpování materiálů do buněk prostřednictvím sekundárních transportérů jako je např. Na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–</a:t>
            </a:r>
            <a:r>
              <a:rPr lang="cs-CZ" sz="2400" dirty="0" err="1" smtClean="0">
                <a:latin typeface="Comic Sans MS" pitchFamily="66" charset="0"/>
              </a:rPr>
              <a:t>glukosový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symporter</a:t>
            </a:r>
            <a:r>
              <a:rPr lang="cs-CZ" sz="2400" dirty="0" smtClean="0">
                <a:latin typeface="Comic Sans MS" pitchFamily="66" charset="0"/>
              </a:rPr>
              <a:t>.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Comic Sans MS" pitchFamily="66" charset="0"/>
              </a:rPr>
              <a:t>Přenos energie membránovými proteiny</a:t>
            </a:r>
            <a:endParaRPr lang="cs-CZ" sz="2800" dirty="0"/>
          </a:p>
        </p:txBody>
      </p:sp>
      <p:pic>
        <p:nvPicPr>
          <p:cNvPr id="4" name="Picture 2" descr="18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5104"/>
            <a:ext cx="8229600" cy="385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latin typeface="Comic Sans MS" pitchFamily="66" charset="0"/>
              </a:rPr>
              <a:t>Žaludeční H</a:t>
            </a:r>
            <a:r>
              <a:rPr lang="cs-CZ" sz="2800" baseline="30000" dirty="0" smtClean="0">
                <a:latin typeface="Comic Sans MS" pitchFamily="66" charset="0"/>
              </a:rPr>
              <a:t>+</a:t>
            </a:r>
            <a:r>
              <a:rPr lang="cs-CZ" sz="2800" dirty="0" smtClean="0">
                <a:latin typeface="Comic Sans MS" pitchFamily="66" charset="0"/>
              </a:rPr>
              <a:t>, K</a:t>
            </a:r>
            <a:r>
              <a:rPr lang="cs-CZ" sz="2800" baseline="30000" dirty="0">
                <a:latin typeface="Comic Sans MS" pitchFamily="66" charset="0"/>
              </a:rPr>
              <a:t>+</a:t>
            </a:r>
            <a:r>
              <a:rPr lang="cs-CZ" sz="2800" dirty="0" smtClean="0">
                <a:latin typeface="Comic Sans MS" pitchFamily="66" charset="0"/>
              </a:rPr>
              <a:t> –</a:t>
            </a:r>
            <a:r>
              <a:rPr lang="cs-CZ" sz="2800" dirty="0" err="1" smtClean="0">
                <a:latin typeface="Comic Sans MS" pitchFamily="66" charset="0"/>
              </a:rPr>
              <a:t>ATPasa</a:t>
            </a:r>
            <a:r>
              <a:rPr lang="cs-CZ" sz="2800" dirty="0" smtClean="0">
                <a:latin typeface="Comic Sans MS" pitchFamily="66" charset="0"/>
              </a:rPr>
              <a:t>, podobná Na</a:t>
            </a:r>
            <a:r>
              <a:rPr lang="cs-CZ" sz="2800" baseline="30000" dirty="0" smtClean="0">
                <a:latin typeface="Comic Sans MS" pitchFamily="66" charset="0"/>
              </a:rPr>
              <a:t>+</a:t>
            </a:r>
            <a:r>
              <a:rPr lang="cs-CZ" sz="2800" dirty="0" smtClean="0">
                <a:latin typeface="Comic Sans MS" pitchFamily="66" charset="0"/>
              </a:rPr>
              <a:t>, K</a:t>
            </a:r>
            <a:r>
              <a:rPr lang="cs-CZ" sz="2800" baseline="30000" dirty="0">
                <a:latin typeface="Comic Sans MS" pitchFamily="66" charset="0"/>
              </a:rPr>
              <a:t>+</a:t>
            </a:r>
            <a:r>
              <a:rPr lang="cs-CZ" sz="2800" dirty="0" smtClean="0">
                <a:latin typeface="Comic Sans MS" pitchFamily="66" charset="0"/>
              </a:rPr>
              <a:t>-</a:t>
            </a:r>
            <a:r>
              <a:rPr lang="cs-CZ" sz="2800" dirty="0" err="1" smtClean="0">
                <a:latin typeface="Comic Sans MS" pitchFamily="66" charset="0"/>
              </a:rPr>
              <a:t>ATPase</a:t>
            </a:r>
            <a:r>
              <a:rPr lang="cs-CZ" sz="2800" dirty="0" smtClean="0">
                <a:latin typeface="Comic Sans MS" pitchFamily="66" charset="0"/>
              </a:rPr>
              <a:t> plasmové membrány a SR Ca</a:t>
            </a:r>
            <a:r>
              <a:rPr lang="cs-CZ" sz="2800" baseline="30000" dirty="0" smtClean="0">
                <a:latin typeface="Comic Sans MS" pitchFamily="66" charset="0"/>
              </a:rPr>
              <a:t>2+</a:t>
            </a:r>
            <a:r>
              <a:rPr lang="cs-CZ" sz="2800" dirty="0" smtClean="0">
                <a:latin typeface="Comic Sans MS" pitchFamily="66" charset="0"/>
              </a:rPr>
              <a:t> – </a:t>
            </a:r>
            <a:r>
              <a:rPr lang="cs-CZ" sz="2800" dirty="0" err="1" smtClean="0">
                <a:latin typeface="Comic Sans MS" pitchFamily="66" charset="0"/>
              </a:rPr>
              <a:t>ATPase</a:t>
            </a:r>
            <a:r>
              <a:rPr lang="cs-CZ" sz="2800" dirty="0" smtClean="0">
                <a:latin typeface="Comic Sans MS" pitchFamily="66" charset="0"/>
              </a:rPr>
              <a:t> SR.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smtClean="0">
                <a:latin typeface="Comic Sans MS" pitchFamily="66" charset="0"/>
              </a:rPr>
              <a:t>Produkce protonů je základní aktivitou buněčného metabolismu. </a:t>
            </a:r>
          </a:p>
          <a:p>
            <a:r>
              <a:rPr lang="cs-CZ" sz="2400" dirty="0" smtClean="0">
                <a:latin typeface="Comic Sans MS" pitchFamily="66" charset="0"/>
              </a:rPr>
              <a:t>V žaludku je pH 0,8 až 1,0. Naproti tomu pH žaludeční sliznice je 7,4.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Přes membránu sliznice je pH gradient 6,6 jednotky pH. </a:t>
            </a:r>
            <a:r>
              <a:rPr lang="cs-CZ" sz="2400" dirty="0" smtClean="0">
                <a:latin typeface="Comic Sans MS" pitchFamily="66" charset="0"/>
              </a:rPr>
              <a:t>To je nevyšší gradient známý v eukaryotních buňkách.</a:t>
            </a:r>
          </a:p>
          <a:p>
            <a:r>
              <a:rPr lang="cs-CZ" sz="2400" dirty="0" smtClean="0">
                <a:latin typeface="Comic Sans MS" pitchFamily="66" charset="0"/>
              </a:rPr>
              <a:t>Gradient je udržován H</a:t>
            </a:r>
            <a:r>
              <a:rPr lang="cs-CZ" sz="2400" baseline="30000" dirty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, K</a:t>
            </a:r>
            <a:r>
              <a:rPr lang="cs-CZ" sz="2400" baseline="30000" dirty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-</a:t>
            </a:r>
            <a:r>
              <a:rPr lang="cs-CZ" sz="2400" dirty="0" err="1" smtClean="0">
                <a:latin typeface="Comic Sans MS" pitchFamily="66" charset="0"/>
              </a:rPr>
              <a:t>ATPasou</a:t>
            </a:r>
            <a:r>
              <a:rPr lang="cs-CZ" sz="2400" dirty="0" smtClean="0">
                <a:latin typeface="Comic Sans MS" pitchFamily="66" charset="0"/>
              </a:rPr>
              <a:t>. Energie hydrolýzy ATP se využívá k pumpování protonů ze sliznice do žaludku. Při tom se vyměňují K</a:t>
            </a:r>
            <a:r>
              <a:rPr lang="cs-CZ" sz="2400" baseline="30000" dirty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 ionty. </a:t>
            </a:r>
          </a:p>
          <a:p>
            <a:r>
              <a:rPr lang="cs-CZ" sz="2400" dirty="0" smtClean="0">
                <a:latin typeface="Comic Sans MS" pitchFamily="66" charset="0"/>
              </a:rPr>
              <a:t>Transport je elektricky neutrální</a:t>
            </a:r>
            <a:r>
              <a:rPr lang="cs-CZ" dirty="0" smtClean="0">
                <a:latin typeface="Comic Sans MS" pitchFamily="66" charset="0"/>
              </a:rPr>
              <a:t>. </a:t>
            </a:r>
            <a:r>
              <a:rPr lang="cs-CZ" sz="2400" dirty="0" smtClean="0">
                <a:latin typeface="Comic Sans MS" pitchFamily="66" charset="0"/>
              </a:rPr>
              <a:t>Draselné ionty transportované do buněk sliznice jsou ihned transportovány zpět z buněk spolu s chloridovými anionty. </a:t>
            </a:r>
          </a:p>
          <a:p>
            <a:r>
              <a:rPr lang="cs-CZ" sz="2400" dirty="0" smtClean="0">
                <a:latin typeface="Comic Sans MS" pitchFamily="66" charset="0"/>
              </a:rPr>
              <a:t>Tímto způsobem je do žaludku transportována </a:t>
            </a:r>
            <a:r>
              <a:rPr lang="cs-CZ" sz="2400" dirty="0" err="1" smtClean="0">
                <a:latin typeface="Comic Sans MS" pitchFamily="66" charset="0"/>
              </a:rPr>
              <a:t>HCl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r>
              <a:rPr lang="cs-CZ" sz="2400" dirty="0" smtClean="0">
                <a:latin typeface="Comic Sans MS" pitchFamily="66" charset="0"/>
              </a:rPr>
              <a:t>Je třeba pouze malé množství K</a:t>
            </a:r>
            <a:r>
              <a:rPr lang="cs-CZ" sz="2400" baseline="30000" dirty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- recyklace.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Membránové proteiny využívající hydrolýzu ATP jako pohon pump přenosu iontů přes membránu.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>
                <a:latin typeface="Comic Sans MS" pitchFamily="66" charset="0"/>
              </a:rPr>
              <a:t>Většina živočišných buněk má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vysokou koncentraci K</a:t>
            </a:r>
            <a:r>
              <a:rPr lang="cs-CZ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 uvnitř buněk a nízkou Na</a:t>
            </a:r>
            <a:r>
              <a:rPr lang="cs-CZ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ve vztahu k vnějšímu prostředí. </a:t>
            </a:r>
          </a:p>
          <a:p>
            <a:r>
              <a:rPr lang="cs-CZ" sz="2000" dirty="0" smtClean="0">
                <a:latin typeface="Comic Sans MS" pitchFamily="66" charset="0"/>
              </a:rPr>
              <a:t>Takový iontový gradient je generován specifickým transportním systémem, enzymem s názvem </a:t>
            </a:r>
            <a:r>
              <a:rPr lang="cs-CZ" sz="2000" dirty="0">
                <a:latin typeface="Comic Sans MS" pitchFamily="66" charset="0"/>
              </a:rPr>
              <a:t>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-</a:t>
            </a:r>
            <a:r>
              <a:rPr lang="cs-CZ" sz="2000" baseline="30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baseline="30000" dirty="0" smtClean="0">
                <a:latin typeface="Comic Sans MS" pitchFamily="66" charset="0"/>
              </a:rPr>
              <a:t>+ </a:t>
            </a:r>
            <a:r>
              <a:rPr lang="cs-CZ" sz="2000" dirty="0" smtClean="0">
                <a:latin typeface="Comic Sans MS" pitchFamily="66" charset="0"/>
              </a:rPr>
              <a:t>pumpa nebo také </a:t>
            </a:r>
          </a:p>
          <a:p>
            <a:r>
              <a:rPr lang="cs-CZ" sz="2000" dirty="0">
                <a:latin typeface="Comic Sans MS" pitchFamily="66" charset="0"/>
              </a:rPr>
              <a:t>Na</a:t>
            </a:r>
            <a:r>
              <a:rPr lang="cs-CZ" sz="2000" baseline="30000" dirty="0">
                <a:latin typeface="Comic Sans MS" pitchFamily="66" charset="0"/>
              </a:rPr>
              <a:t>+</a:t>
            </a:r>
            <a:r>
              <a:rPr lang="cs-CZ" sz="2000" dirty="0">
                <a:latin typeface="Comic Sans MS" pitchFamily="66" charset="0"/>
              </a:rPr>
              <a:t>-</a:t>
            </a:r>
            <a:r>
              <a:rPr lang="cs-CZ" sz="2000" baseline="30000" dirty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baseline="30000" dirty="0" smtClean="0">
                <a:latin typeface="Comic Sans MS" pitchFamily="66" charset="0"/>
              </a:rPr>
              <a:t>+ </a:t>
            </a:r>
            <a:r>
              <a:rPr lang="cs-CZ" sz="2000" dirty="0" err="1" smtClean="0">
                <a:latin typeface="Comic Sans MS" pitchFamily="66" charset="0"/>
              </a:rPr>
              <a:t>ATPasa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Hydrolýza ATP pumpou poskytuje energii potřebnou k aktivnímu transportu </a:t>
            </a:r>
            <a:r>
              <a:rPr lang="cs-CZ" sz="2000" dirty="0">
                <a:latin typeface="Comic Sans MS" pitchFamily="66" charset="0"/>
              </a:rPr>
              <a:t>Na</a:t>
            </a:r>
            <a:r>
              <a:rPr lang="cs-CZ" sz="2000" baseline="30000" dirty="0" smtClean="0">
                <a:latin typeface="Comic Sans MS" pitchFamily="66" charset="0"/>
              </a:rPr>
              <a:t>+ </a:t>
            </a:r>
            <a:r>
              <a:rPr lang="cs-CZ" sz="2000" dirty="0" smtClean="0">
                <a:latin typeface="Comic Sans MS" pitchFamily="66" charset="0"/>
              </a:rPr>
              <a:t>ven z buňky a </a:t>
            </a: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baseline="30000" dirty="0" smtClean="0">
                <a:latin typeface="Comic Sans MS" pitchFamily="66" charset="0"/>
              </a:rPr>
              <a:t>+ </a:t>
            </a:r>
            <a:r>
              <a:rPr lang="cs-CZ" sz="2000" dirty="0" smtClean="0">
                <a:latin typeface="Comic Sans MS" pitchFamily="66" charset="0"/>
              </a:rPr>
              <a:t> dovnitř, za účelem tvorby gradientu. Název </a:t>
            </a:r>
            <a:r>
              <a:rPr lang="cs-CZ" sz="2000" dirty="0">
                <a:latin typeface="Comic Sans MS" pitchFamily="66" charset="0"/>
              </a:rPr>
              <a:t>Na</a:t>
            </a:r>
            <a:r>
              <a:rPr lang="cs-CZ" sz="2000" baseline="30000" dirty="0">
                <a:latin typeface="Comic Sans MS" pitchFamily="66" charset="0"/>
              </a:rPr>
              <a:t>+</a:t>
            </a:r>
            <a:r>
              <a:rPr lang="cs-CZ" sz="2000" dirty="0">
                <a:latin typeface="Comic Sans MS" pitchFamily="66" charset="0"/>
              </a:rPr>
              <a:t>-</a:t>
            </a:r>
            <a:r>
              <a:rPr lang="cs-CZ" sz="2000" baseline="30000" dirty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baseline="30000" dirty="0">
                <a:latin typeface="Comic Sans MS" pitchFamily="66" charset="0"/>
              </a:rPr>
              <a:t>+ </a:t>
            </a:r>
            <a:r>
              <a:rPr lang="cs-CZ" sz="2000" dirty="0" err="1" smtClean="0">
                <a:latin typeface="Comic Sans MS" pitchFamily="66" charset="0"/>
              </a:rPr>
              <a:t>ATPasa</a:t>
            </a:r>
            <a:r>
              <a:rPr lang="cs-CZ" sz="2000" dirty="0" smtClean="0">
                <a:latin typeface="Comic Sans MS" pitchFamily="66" charset="0"/>
              </a:rPr>
              <a:t> je používán proto, že k hydrolýze ATP dochází pouze za situace, kdy jsou oba ionty na pumpu vázány. </a:t>
            </a:r>
          </a:p>
          <a:p>
            <a:r>
              <a:rPr lang="cs-CZ" sz="2000" dirty="0" smtClean="0">
                <a:latin typeface="Comic Sans MS" pitchFamily="66" charset="0"/>
              </a:rPr>
              <a:t>Enzym vyžaduje přítomnost Mg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iontů. Aktivní transport je má velmi významný fyziologický efekt. Na tvorbu gradientu se spotřebuje více než třetina vytvořeného ATP při odpočinku organismu. </a:t>
            </a:r>
          </a:p>
          <a:p>
            <a:r>
              <a:rPr lang="cs-CZ" sz="2000" dirty="0" smtClean="0">
                <a:latin typeface="Comic Sans MS" pitchFamily="66" charset="0"/>
              </a:rPr>
              <a:t>Gradient obou iontů kontroluje objem buňky, udržuje neurony a svalové buňky v elektricky excitovaném stavu a pohání aktivní transport sacharidů a aminokyselin.  </a:t>
            </a:r>
          </a:p>
        </p:txBody>
      </p:sp>
    </p:spTree>
    <p:extLst>
      <p:ext uri="{BB962C8B-B14F-4D97-AF65-F5344CB8AC3E}">
        <p14:creationId xmlns:p14="http://schemas.microsoft.com/office/powerpoint/2010/main" val="26898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Specifické kanály přes membrány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 smtClean="0">
                <a:latin typeface="Comic Sans MS" pitchFamily="66" charset="0"/>
              </a:rPr>
              <a:t>Iontové kanály jsou dalšími membránovými proteiny s pasivním transportním systémem schopné transportovat ionty až tisíckrát rychleji. </a:t>
            </a:r>
          </a:p>
          <a:p>
            <a:r>
              <a:rPr lang="cs-CZ" sz="2400" dirty="0" smtClean="0">
                <a:latin typeface="Comic Sans MS" pitchFamily="66" charset="0"/>
              </a:rPr>
              <a:t>Iontové kanály jsou vysoce sofistikované molekulární stroje schopné se chemicky a fyzikálně měnit a vytvářet tak potřebné konformační změny. </a:t>
            </a:r>
          </a:p>
          <a:p>
            <a:r>
              <a:rPr lang="cs-CZ" sz="2400" dirty="0" smtClean="0">
                <a:latin typeface="Comic Sans MS" pitchFamily="66" charset="0"/>
              </a:rPr>
              <a:t>Charakteristické vlastnosti iontových kanálů: </a:t>
            </a:r>
          </a:p>
          <a:p>
            <a:r>
              <a:rPr lang="cs-CZ" sz="2400" dirty="0" smtClean="0">
                <a:latin typeface="Comic Sans MS" pitchFamily="66" charset="0"/>
              </a:rPr>
              <a:t>A) Jsou vysoce selektivní pro ionty. Př.: přenáší jen Na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a ne K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ionty. </a:t>
            </a:r>
          </a:p>
          <a:p>
            <a:r>
              <a:rPr lang="cs-CZ" sz="2400" dirty="0" smtClean="0">
                <a:latin typeface="Comic Sans MS" pitchFamily="66" charset="0"/>
              </a:rPr>
              <a:t>B) Existují v otevřeném a uzavřeném stavu. </a:t>
            </a:r>
          </a:p>
          <a:p>
            <a:r>
              <a:rPr lang="cs-CZ" sz="2400" dirty="0" smtClean="0">
                <a:latin typeface="Comic Sans MS" pitchFamily="66" charset="0"/>
              </a:rPr>
              <a:t>C) Změna stavu mezi otevřeno a uzavřeno je přísně regulována. </a:t>
            </a:r>
          </a:p>
          <a:p>
            <a:r>
              <a:rPr lang="cs-CZ" sz="2400" dirty="0" smtClean="0">
                <a:latin typeface="Comic Sans MS" pitchFamily="66" charset="0"/>
              </a:rPr>
              <a:t>Rozdělují se do dvou tříd: 1. Kanály řízené ligandy; 2. Kanály řízené napětím (Volty). </a:t>
            </a:r>
          </a:p>
          <a:p>
            <a:r>
              <a:rPr lang="cs-CZ" sz="2400" dirty="0" smtClean="0">
                <a:latin typeface="Comic Sans MS" pitchFamily="66" charset="0"/>
              </a:rPr>
              <a:t>D) Stav otevřeno pokračuje obvykle spontánně do inaktivovaného stavu.  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Relativní permeability vybraných iontových kanálků.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4" name="Picture 3" descr="19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34" y="1600200"/>
            <a:ext cx="77651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Struktura iontových kanálků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Jako příklad uvedu tři iontové kanálky podílející se na přenosu nervového vzruchu:</a:t>
            </a:r>
          </a:p>
          <a:p>
            <a:r>
              <a:rPr lang="cs-CZ" sz="2400" dirty="0" smtClean="0">
                <a:latin typeface="Comic Sans MS" pitchFamily="66" charset="0"/>
              </a:rPr>
              <a:t>A) Ligandem řízený kanálek </a:t>
            </a:r>
          </a:p>
          <a:p>
            <a:r>
              <a:rPr lang="cs-CZ" sz="2400" dirty="0" smtClean="0">
                <a:latin typeface="Comic Sans MS" pitchFamily="66" charset="0"/>
              </a:rPr>
              <a:t>B) Kanálek acetylcholinového receptoru</a:t>
            </a:r>
          </a:p>
          <a:p>
            <a:r>
              <a:rPr lang="cs-CZ" sz="2400" dirty="0" smtClean="0">
                <a:latin typeface="Comic Sans MS" pitchFamily="66" charset="0"/>
              </a:rPr>
              <a:t>C) Napětím řízené Na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a K</a:t>
            </a:r>
            <a:r>
              <a:rPr lang="cs-CZ" sz="2400" baseline="32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kanálky  vedoucí nervové impulzy z axonu a neuronu.</a:t>
            </a:r>
          </a:p>
          <a:p>
            <a:r>
              <a:rPr lang="cs-CZ" sz="2400" dirty="0" smtClean="0">
                <a:latin typeface="Comic Sans MS" pitchFamily="66" charset="0"/>
              </a:rPr>
              <a:t>Nervové impulzy jsou vedeny přes synapse malými molekulami schopnými difundovat – neurotransmitery.</a:t>
            </a:r>
          </a:p>
          <a:p>
            <a:r>
              <a:rPr lang="cs-CZ" sz="2400" dirty="0" smtClean="0">
                <a:latin typeface="Comic Sans MS" pitchFamily="66" charset="0"/>
              </a:rPr>
              <a:t>Acetylcholin je cholinergní neurotransmiter (odvozený od cholinu).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247" y="332656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latin typeface="Comic Sans MS" pitchFamily="66" charset="0"/>
              </a:rPr>
              <a:t>Schéma synapse (</a:t>
            </a:r>
            <a:r>
              <a:rPr lang="cs-CZ" sz="2800" dirty="0" err="1" smtClean="0">
                <a:latin typeface="Comic Sans MS" pitchFamily="66" charset="0"/>
              </a:rPr>
              <a:t>synaptic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cleft</a:t>
            </a:r>
            <a:r>
              <a:rPr lang="cs-CZ" sz="2800" dirty="0" smtClean="0">
                <a:latin typeface="Comic Sans MS" pitchFamily="66" charset="0"/>
              </a:rPr>
              <a:t> – synaptická mezera, 50 </a:t>
            </a:r>
            <a:r>
              <a:rPr lang="cs-CZ" sz="2800" dirty="0" err="1" smtClean="0">
                <a:latin typeface="Comic Sans MS" pitchFamily="66" charset="0"/>
              </a:rPr>
              <a:t>nm</a:t>
            </a:r>
            <a:r>
              <a:rPr lang="cs-CZ" sz="2800" dirty="0" smtClean="0">
                <a:latin typeface="Comic Sans MS" pitchFamily="66" charset="0"/>
              </a:rPr>
              <a:t>). </a:t>
            </a:r>
            <a:r>
              <a:rPr lang="cs-CZ" sz="2800" dirty="0">
                <a:latin typeface="Comic Sans MS" pitchFamily="66" charset="0"/>
              </a:rPr>
              <a:t>Konec presynaptického axonu je vyplněn synaptickými váčky  - každý obsahuje 10</a:t>
            </a:r>
            <a:r>
              <a:rPr lang="cs-CZ" sz="2800" baseline="30000" dirty="0">
                <a:latin typeface="Comic Sans MS" pitchFamily="66" charset="0"/>
              </a:rPr>
              <a:t>4</a:t>
            </a:r>
            <a:r>
              <a:rPr lang="cs-CZ" sz="2800" dirty="0">
                <a:latin typeface="Comic Sans MS" pitchFamily="66" charset="0"/>
              </a:rPr>
              <a:t> molekul acetylcholinu</a:t>
            </a:r>
          </a:p>
        </p:txBody>
      </p:sp>
      <p:pic>
        <p:nvPicPr>
          <p:cNvPr id="4" name="Picture 2" descr="21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8342"/>
            <a:ext cx="40733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22.jpg                                                         000360A4&#10;Hard Drive                     B78AEAA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234002" cy="216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latin typeface="Comic Sans MS" pitchFamily="66" charset="0"/>
              </a:rPr>
              <a:t>Příchod nervového impulzu zapříčiní, že se z 300 váčků uvolní acetylcholin do mezery. 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Koncentrace v mezeře se zvedne z 10 </a:t>
            </a:r>
            <a:r>
              <a:rPr lang="cs-CZ" sz="2800" dirty="0" err="1" smtClean="0">
                <a:latin typeface="Comic Sans MS" pitchFamily="66" charset="0"/>
              </a:rPr>
              <a:t>nM</a:t>
            </a:r>
            <a:r>
              <a:rPr lang="cs-CZ" sz="2800" dirty="0" smtClean="0">
                <a:latin typeface="Comic Sans MS" pitchFamily="66" charset="0"/>
              </a:rPr>
              <a:t> na 500 </a:t>
            </a:r>
            <a:r>
              <a:rPr lang="cs-CZ" sz="2800" dirty="0" err="1" smtClean="0">
                <a:latin typeface="Symbol" pitchFamily="18" charset="2"/>
              </a:rPr>
              <a:t>m</a:t>
            </a:r>
            <a:r>
              <a:rPr lang="cs-CZ" sz="2800" dirty="0" err="1" smtClean="0">
                <a:latin typeface="Comic Sans MS" pitchFamily="66" charset="0"/>
              </a:rPr>
              <a:t>M</a:t>
            </a:r>
            <a:r>
              <a:rPr lang="cs-CZ" sz="2800" dirty="0" smtClean="0">
                <a:latin typeface="Comic Sans MS" pitchFamily="66" charset="0"/>
              </a:rPr>
              <a:t> 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v čase milisekund.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" name="Picture 2" descr="23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3071"/>
            <a:ext cx="8229600" cy="3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Acetylcholin funguje jako ligand 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Vazba acetylcholinu na postsynaptickou membránu výrazně změní průchodnost pro ionty. Dojde k depolarizaci – během 0,1 </a:t>
            </a:r>
            <a:r>
              <a:rPr lang="cs-CZ" sz="2000" dirty="0" err="1" smtClean="0">
                <a:latin typeface="Comic Sans MS" pitchFamily="66" charset="0"/>
              </a:rPr>
              <a:t>ms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Převaha sodných iontů depolarizuje postsynaptickou membránu a vytváří akční potenciál.  </a:t>
            </a:r>
          </a:p>
          <a:p>
            <a:r>
              <a:rPr lang="cs-CZ" sz="2000" dirty="0" smtClean="0">
                <a:latin typeface="Comic Sans MS" pitchFamily="66" charset="0"/>
              </a:rPr>
              <a:t>Acetylcholin otevírá kationtový kanálek. Změna v propustnosti pro ionty je zprostředkována acetylcholinovým receptorem. </a:t>
            </a:r>
          </a:p>
          <a:p>
            <a:r>
              <a:rPr lang="cs-CZ" sz="2000" dirty="0" smtClean="0">
                <a:latin typeface="Comic Sans MS" pitchFamily="66" charset="0"/>
              </a:rPr>
              <a:t>Acetylcholinový receptor je ligandem řízený kanálek. </a:t>
            </a:r>
          </a:p>
          <a:p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Membránové kanálky řízené napětím (Volt).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Nervový impulz je elektrický signál produkovaný tokem iontů přes plasmovou membránu neuronu. </a:t>
            </a:r>
          </a:p>
          <a:p>
            <a:r>
              <a:rPr lang="cs-CZ" sz="2400" dirty="0" smtClean="0">
                <a:latin typeface="Comic Sans MS" pitchFamily="66" charset="0"/>
              </a:rPr>
              <a:t>Vnitřní část neuronu má vysokou koncentraci K</a:t>
            </a:r>
            <a:r>
              <a:rPr lang="cs-CZ" sz="2400" baseline="5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a nízkou Na</a:t>
            </a:r>
            <a:r>
              <a:rPr lang="cs-CZ" sz="2400" baseline="5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. Tento iontový gradient je tvořen pumpou poháněnou ATP. </a:t>
            </a:r>
          </a:p>
          <a:p>
            <a:r>
              <a:rPr lang="cs-CZ" sz="2400" dirty="0" smtClean="0">
                <a:latin typeface="Comic Sans MS" pitchFamily="66" charset="0"/>
              </a:rPr>
              <a:t>Při odpočinku je membránový potenciál – 60mV. Akční potenciál (nervový impulz) se vytvoří, když je membránový potenciál depolarizován pod kritickou hranici (z – 60 na – 40 </a:t>
            </a:r>
            <a:r>
              <a:rPr lang="cs-CZ" sz="2400" dirty="0" err="1" smtClean="0">
                <a:latin typeface="Comic Sans MS" pitchFamily="66" charset="0"/>
              </a:rPr>
              <a:t>mV</a:t>
            </a:r>
            <a:r>
              <a:rPr lang="cs-CZ" sz="2400" dirty="0" smtClean="0">
                <a:latin typeface="Comic Sans MS" pitchFamily="66" charset="0"/>
              </a:rPr>
              <a:t>). Membránový potenciál získá kladný náboj během milisekundy = + 30 </a:t>
            </a:r>
            <a:r>
              <a:rPr lang="cs-CZ" sz="2400" dirty="0" err="1" smtClean="0">
                <a:latin typeface="Comic Sans MS" pitchFamily="66" charset="0"/>
              </a:rPr>
              <a:t>mV</a:t>
            </a:r>
            <a:r>
              <a:rPr lang="cs-CZ" sz="2400" dirty="0" smtClean="0">
                <a:latin typeface="Comic Sans MS" pitchFamily="66" charset="0"/>
              </a:rPr>
              <a:t>.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>
                <a:latin typeface="Comic Sans MS" pitchFamily="66" charset="0"/>
              </a:rPr>
              <a:t>Membránový potenciál. Depolarizací membrány axonu se vytvoří akční potenciál. Časová křivka tvorby membránového potenciálu (A); změna v propustnosti Na</a:t>
            </a:r>
            <a:r>
              <a:rPr lang="cs-CZ" sz="2400" baseline="44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a K</a:t>
            </a:r>
            <a:r>
              <a:rPr lang="cs-CZ" sz="2400" baseline="44000" dirty="0">
                <a:latin typeface="Comic Sans MS" pitchFamily="66" charset="0"/>
              </a:rPr>
              <a:t> </a:t>
            </a:r>
            <a:r>
              <a:rPr lang="cs-CZ" sz="2400" baseline="44000" dirty="0" smtClean="0">
                <a:latin typeface="Comic Sans MS" pitchFamily="66" charset="0"/>
              </a:rPr>
              <a:t>+ </a:t>
            </a:r>
            <a:r>
              <a:rPr lang="cs-CZ" sz="2400" dirty="0" smtClean="0">
                <a:latin typeface="Comic Sans MS" pitchFamily="66" charset="0"/>
              </a:rPr>
              <a:t>(B).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6" name="Picture 2" descr="28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9018"/>
            <a:ext cx="8229600" cy="32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Návrt do odpočinkové fáze. </a:t>
            </a:r>
            <a:r>
              <a:rPr lang="cs-CZ" sz="2800" dirty="0" err="1" smtClean="0">
                <a:latin typeface="Comic Sans MS" pitchFamily="66" charset="0"/>
              </a:rPr>
              <a:t>Tetrodotoxin</a:t>
            </a:r>
            <a:r>
              <a:rPr lang="cs-CZ" sz="2800" dirty="0" smtClean="0">
                <a:latin typeface="Comic Sans MS" pitchFamily="66" charset="0"/>
              </a:rPr>
              <a:t> jako prostředek studia sodíkového kanálku.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Sodné kanály se spontánně zavírají a draselné se postupně otvírají. </a:t>
            </a:r>
          </a:p>
          <a:p>
            <a:r>
              <a:rPr lang="cs-CZ" sz="2400" dirty="0" smtClean="0">
                <a:latin typeface="Comic Sans MS" pitchFamily="66" charset="0"/>
              </a:rPr>
              <a:t>Draselné ionty putují ven a tak se membránový potenciál získává zpět negativní hodnotu. </a:t>
            </a:r>
          </a:p>
          <a:p>
            <a:r>
              <a:rPr lang="cs-CZ" sz="2400" dirty="0" smtClean="0">
                <a:latin typeface="Comic Sans MS" pitchFamily="66" charset="0"/>
              </a:rPr>
              <a:t>Sodíkový kanálek byl izolován z elektřinu tvořících částí těla elektrického úhoře a purifikován za pomoci specifického neurotoxinu – </a:t>
            </a:r>
            <a:r>
              <a:rPr lang="cs-CZ" sz="2400" dirty="0" err="1" smtClean="0">
                <a:latin typeface="Comic Sans MS" pitchFamily="66" charset="0"/>
              </a:rPr>
              <a:t>tetrodotoxin</a:t>
            </a:r>
            <a:r>
              <a:rPr lang="cs-CZ" sz="2400" dirty="0" smtClean="0">
                <a:latin typeface="Comic Sans MS" pitchFamily="66" charset="0"/>
              </a:rPr>
              <a:t>. Sodíkový kanálek je protein, jeden řetězec 260 </a:t>
            </a:r>
            <a:r>
              <a:rPr lang="cs-CZ" sz="2400" dirty="0" err="1" smtClean="0">
                <a:latin typeface="Comic Sans MS" pitchFamily="66" charset="0"/>
              </a:rPr>
              <a:t>kD</a:t>
            </a:r>
            <a:r>
              <a:rPr lang="cs-CZ" sz="2400" dirty="0" smtClean="0">
                <a:latin typeface="Comic Sans MS" pitchFamily="66" charset="0"/>
              </a:rPr>
              <a:t>.  </a:t>
            </a:r>
          </a:p>
          <a:p>
            <a:r>
              <a:rPr lang="cs-CZ" sz="2400" dirty="0" err="1" smtClean="0">
                <a:latin typeface="Comic Sans MS" pitchFamily="66" charset="0"/>
              </a:rPr>
              <a:t>Tetrodotoxin</a:t>
            </a:r>
            <a:r>
              <a:rPr lang="cs-CZ" sz="2400" dirty="0" smtClean="0">
                <a:latin typeface="Comic Sans MS" pitchFamily="66" charset="0"/>
              </a:rPr>
              <a:t> je organická látka izolovaná z ryby fugu  vážící se na sodíkový kanál s afinitou rovnou </a:t>
            </a:r>
            <a:r>
              <a:rPr lang="cs-CZ" sz="2400" i="1" dirty="0" err="1" smtClean="0">
                <a:latin typeface="Comic Sans MS" pitchFamily="66" charset="0"/>
              </a:rPr>
              <a:t>K</a:t>
            </a:r>
            <a:r>
              <a:rPr lang="cs-CZ" sz="2400" i="1" baseline="-25000" dirty="0" err="1" smtClean="0">
                <a:latin typeface="Comic Sans MS" pitchFamily="66" charset="0"/>
              </a:rPr>
              <a:t>i</a:t>
            </a:r>
            <a:r>
              <a:rPr lang="cs-CZ" sz="2400" i="1" dirty="0" smtClean="0">
                <a:latin typeface="Comic Sans MS" pitchFamily="66" charset="0"/>
              </a:rPr>
              <a:t> ≈</a:t>
            </a:r>
            <a:r>
              <a:rPr lang="cs-CZ" sz="2400" dirty="0" smtClean="0">
                <a:latin typeface="Comic Sans MS" pitchFamily="66" charset="0"/>
              </a:rPr>
              <a:t> 1 </a:t>
            </a:r>
            <a:r>
              <a:rPr lang="cs-CZ" sz="2400" dirty="0" err="1" smtClean="0">
                <a:latin typeface="Comic Sans MS" pitchFamily="66" charset="0"/>
              </a:rPr>
              <a:t>nM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r>
              <a:rPr lang="cs-CZ" sz="2400" dirty="0" smtClean="0">
                <a:latin typeface="Comic Sans MS" pitchFamily="66" charset="0"/>
              </a:rPr>
              <a:t>Letální dávka pro dospělého je 10 </a:t>
            </a:r>
            <a:r>
              <a:rPr lang="cs-CZ" sz="2400" dirty="0" err="1" smtClean="0">
                <a:latin typeface="Comic Sans MS" pitchFamily="66" charset="0"/>
              </a:rPr>
              <a:t>ng</a:t>
            </a:r>
            <a:r>
              <a:rPr lang="cs-CZ" sz="2400" dirty="0" smtClean="0">
                <a:latin typeface="Comic Sans MS" pitchFamily="66" charset="0"/>
              </a:rPr>
              <a:t>.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Čtverzubec, fugu (říční prase), lat.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" name="Picture 3" descr="31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8423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cienceblogs.com/retrospectacle/fugu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5337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Ca</a:t>
            </a:r>
            <a:r>
              <a:rPr lang="cs-CZ" sz="2800" baseline="30000" dirty="0" smtClean="0">
                <a:latin typeface="Comic Sans MS" pitchFamily="66" charset="0"/>
              </a:rPr>
              <a:t>2+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ATPasa</a:t>
            </a:r>
            <a:r>
              <a:rPr lang="cs-CZ" sz="2800" dirty="0" smtClean="0">
                <a:latin typeface="Comic Sans MS" pitchFamily="66" charset="0"/>
              </a:rPr>
              <a:t> sarkoplasmatického retikula svalových buněk. 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>
                <a:latin typeface="Comic Sans MS" pitchFamily="66" charset="0"/>
              </a:rPr>
              <a:t>Zkratka SR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ATPasa</a:t>
            </a:r>
            <a:r>
              <a:rPr lang="cs-CZ" sz="2000" dirty="0" smtClean="0">
                <a:latin typeface="Comic Sans MS" pitchFamily="66" charset="0"/>
              </a:rPr>
              <a:t>.</a:t>
            </a:r>
          </a:p>
          <a:p>
            <a:r>
              <a:rPr lang="cs-CZ" sz="2000" dirty="0" smtClean="0">
                <a:latin typeface="Comic Sans MS" pitchFamily="66" charset="0"/>
              </a:rPr>
              <a:t>Enzym tvoří až 80% membránových proteinů SR a hraje významnou roli při svalovém stahu, který je vyvolán zvýšenou koncentrací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v cytosolu. </a:t>
            </a:r>
          </a:p>
          <a:p>
            <a:r>
              <a:rPr lang="cs-CZ" sz="2000" dirty="0" smtClean="0">
                <a:latin typeface="Comic Sans MS" pitchFamily="66" charset="0"/>
              </a:rPr>
              <a:t>Uvolnění svalu je způsobeno rychlým přesunem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z cytosolu do SR. </a:t>
            </a:r>
          </a:p>
          <a:p>
            <a:r>
              <a:rPr lang="cs-CZ" sz="2000" dirty="0" smtClean="0">
                <a:latin typeface="Comic Sans MS" pitchFamily="66" charset="0"/>
              </a:rPr>
              <a:t>Pumpa udržuje koncentrační rozdíl Ca</a:t>
            </a:r>
            <a:r>
              <a:rPr lang="cs-CZ" sz="2000" baseline="30000" dirty="0" smtClean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mezi cytosolem a SR. </a:t>
            </a:r>
          </a:p>
          <a:p>
            <a:r>
              <a:rPr lang="cs-CZ" sz="2000" dirty="0" smtClean="0">
                <a:latin typeface="Comic Sans MS" pitchFamily="66" charset="0"/>
              </a:rPr>
              <a:t>Normálně je koncentrace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v cytosolu 0, 1 </a:t>
            </a:r>
            <a:r>
              <a:rPr lang="cs-CZ" sz="2000" dirty="0" err="1" smtClean="0">
                <a:latin typeface="Symbol" pitchFamily="18" charset="2"/>
              </a:rPr>
              <a:t>m</a:t>
            </a:r>
            <a:r>
              <a:rPr lang="cs-CZ" sz="2000" dirty="0" err="1" smtClean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, v SR 1, 5 </a:t>
            </a:r>
            <a:r>
              <a:rPr lang="cs-CZ" sz="2000" dirty="0" err="1" smtClean="0">
                <a:latin typeface="Comic Sans MS" pitchFamily="66" charset="0"/>
              </a:rPr>
              <a:t>mM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SR Ca </a:t>
            </a:r>
            <a:r>
              <a:rPr lang="cs-CZ" sz="2000" dirty="0" err="1" smtClean="0">
                <a:latin typeface="Comic Sans MS" pitchFamily="66" charset="0"/>
              </a:rPr>
              <a:t>ATPasa</a:t>
            </a:r>
            <a:r>
              <a:rPr lang="cs-CZ" sz="2000" dirty="0" smtClean="0">
                <a:latin typeface="Comic Sans MS" pitchFamily="66" charset="0"/>
              </a:rPr>
              <a:t> je monomerní 110 </a:t>
            </a:r>
            <a:r>
              <a:rPr lang="cs-CZ" sz="2000" dirty="0" err="1" smtClean="0">
                <a:latin typeface="Comic Sans MS" pitchFamily="66" charset="0"/>
              </a:rPr>
              <a:t>kD</a:t>
            </a:r>
            <a:r>
              <a:rPr lang="cs-CZ" sz="2000" dirty="0" smtClean="0">
                <a:latin typeface="Comic Sans MS" pitchFamily="66" charset="0"/>
              </a:rPr>
              <a:t> polypeptid s </a:t>
            </a:r>
            <a:r>
              <a:rPr lang="cs-CZ" sz="2000" dirty="0" err="1" smtClean="0">
                <a:latin typeface="Comic Sans MS" pitchFamily="66" charset="0"/>
              </a:rPr>
              <a:t>transmembránovou</a:t>
            </a:r>
            <a:r>
              <a:rPr lang="cs-CZ" sz="2000" dirty="0" smtClean="0">
                <a:latin typeface="Comic Sans MS" pitchFamily="66" charset="0"/>
              </a:rPr>
              <a:t> doménou čítající 10 </a:t>
            </a:r>
            <a:r>
              <a:rPr lang="cs-CZ" sz="2000" dirty="0" smtClean="0">
                <a:latin typeface="Symbol" pitchFamily="18" charset="2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 helixů. </a:t>
            </a:r>
          </a:p>
          <a:p>
            <a:r>
              <a:rPr lang="cs-CZ" sz="2000" dirty="0" smtClean="0">
                <a:latin typeface="Comic Sans MS" pitchFamily="66" charset="0"/>
              </a:rPr>
              <a:t>Další část, zhruba polovina molekulové hmotnosti, je v cytosolu a skládá se ze tří domén s různými funkcemi: N doména váže ATP, P doménu lze </a:t>
            </a:r>
            <a:r>
              <a:rPr lang="cs-CZ" sz="2000" dirty="0" err="1" smtClean="0">
                <a:latin typeface="Comic Sans MS" pitchFamily="66" charset="0"/>
              </a:rPr>
              <a:t>fosforylovat</a:t>
            </a:r>
            <a:r>
              <a:rPr lang="cs-CZ" sz="2000" dirty="0" smtClean="0">
                <a:latin typeface="Comic Sans MS" pitchFamily="66" charset="0"/>
              </a:rPr>
              <a:t> na místě </a:t>
            </a:r>
            <a:r>
              <a:rPr lang="cs-CZ" sz="2000" dirty="0" err="1" smtClean="0">
                <a:latin typeface="Comic Sans MS" pitchFamily="66" charset="0"/>
              </a:rPr>
              <a:t>Asp</a:t>
            </a:r>
            <a:r>
              <a:rPr lang="cs-CZ" sz="2000" dirty="0" smtClean="0">
                <a:latin typeface="Comic Sans MS" pitchFamily="66" charset="0"/>
              </a:rPr>
              <a:t> a třetí doména označovaná A slouží jako ovladač (regulátor) pro doménu N. </a:t>
            </a:r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Toxiny blokující sodíkové kanálky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Terodotoxin</a:t>
            </a:r>
            <a:r>
              <a:rPr lang="cs-CZ" dirty="0" smtClean="0">
                <a:latin typeface="Comic Sans MS" pitchFamily="66" charset="0"/>
              </a:rPr>
              <a:t>	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Saxitoxin</a:t>
            </a:r>
            <a:r>
              <a:rPr lang="cs-CZ" dirty="0" smtClean="0">
                <a:latin typeface="Comic Sans MS" pitchFamily="66" charset="0"/>
              </a:rPr>
              <a:t> 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7" name="Zástupný symbol pro obsah 6" descr="Soubor:Tetrodotoxin-2D-skeletal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6420"/>
            <a:ext cx="4040188" cy="314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62629"/>
            <a:ext cx="4041775" cy="277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5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err="1" smtClean="0">
                <a:solidFill>
                  <a:srgbClr val="FF0000"/>
                </a:solidFill>
                <a:latin typeface="Comic Sans MS" pitchFamily="66" charset="0"/>
              </a:rPr>
              <a:t>Tetrodotoxin</a:t>
            </a: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 a </a:t>
            </a:r>
            <a:r>
              <a:rPr lang="cs-CZ" sz="2800" dirty="0" err="1" smtClean="0">
                <a:solidFill>
                  <a:srgbClr val="FF0000"/>
                </a:solidFill>
                <a:latin typeface="Comic Sans MS" pitchFamily="66" charset="0"/>
              </a:rPr>
              <a:t>saxitoxin</a:t>
            </a: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b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Oba blokují Na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kanálky. Váží se jako ligandy na vstup </a:t>
            </a:r>
            <a:r>
              <a:rPr lang="cs-CZ" sz="1800" dirty="0" err="1" smtClean="0">
                <a:latin typeface="Comic Sans MS" pitchFamily="66" charset="0"/>
              </a:rPr>
              <a:t>guanidylovou</a:t>
            </a:r>
            <a:r>
              <a:rPr lang="cs-CZ" sz="1800" dirty="0" smtClean="0">
                <a:latin typeface="Comic Sans MS" pitchFamily="66" charset="0"/>
              </a:rPr>
              <a:t> skupinou. </a:t>
            </a:r>
            <a:br>
              <a:rPr lang="cs-CZ" sz="1800" dirty="0" smtClean="0"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Regulace funkce kanálku ligandem.  </a:t>
            </a:r>
            <a:r>
              <a:rPr lang="cs-CZ" sz="2800" dirty="0" smtClean="0">
                <a:latin typeface="Comic Sans MS" pitchFamily="66" charset="0"/>
              </a:rPr>
              <a:t>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Tetrodotoxin</a:t>
            </a:r>
            <a:r>
              <a:rPr lang="cs-CZ" dirty="0" smtClean="0">
                <a:latin typeface="Comic Sans MS" pitchFamily="66" charset="0"/>
              </a:rPr>
              <a:t> 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Comic Sans MS" pitchFamily="66" charset="0"/>
              </a:rPr>
              <a:t>Jed je vytvářen bakteriemi </a:t>
            </a:r>
            <a:r>
              <a:rPr lang="cs-CZ" i="1" dirty="0" err="1">
                <a:latin typeface="Comic Sans MS" pitchFamily="66" charset="0"/>
              </a:rPr>
              <a:t>Pseudomonas</a:t>
            </a:r>
            <a:r>
              <a:rPr lang="cs-CZ" dirty="0">
                <a:latin typeface="Comic Sans MS" pitchFamily="66" charset="0"/>
              </a:rPr>
              <a:t> a také bakteriemi </a:t>
            </a:r>
            <a:r>
              <a:rPr lang="cs-CZ" i="1" dirty="0" smtClean="0">
                <a:latin typeface="Comic Sans MS" pitchFamily="66" charset="0"/>
              </a:rPr>
              <a:t>Vibrio </a:t>
            </a:r>
            <a:r>
              <a:rPr lang="cs-CZ" i="1" dirty="0" err="1" smtClean="0">
                <a:latin typeface="Comic Sans MS" pitchFamily="66" charset="0"/>
              </a:rPr>
              <a:t>fisheri</a:t>
            </a:r>
            <a:r>
              <a:rPr lang="cs-CZ" i="1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	, </a:t>
            </a:r>
            <a:r>
              <a:rPr lang="cs-CZ" dirty="0">
                <a:latin typeface="Comic Sans MS" pitchFamily="66" charset="0"/>
              </a:rPr>
              <a:t>které kolonizují trávicí soustavu ryby. Ryba obsahuje smrtelnou dávku pro cca 30 lidí. Z neznámé příčiny je </a:t>
            </a:r>
            <a:r>
              <a:rPr lang="cs-CZ" u="sng" dirty="0">
                <a:latin typeface="Comic Sans MS" pitchFamily="66" charset="0"/>
                <a:hlinkClick r:id="rId2"/>
              </a:rPr>
              <a:t>genom</a:t>
            </a:r>
            <a:r>
              <a:rPr lang="cs-CZ" dirty="0">
                <a:latin typeface="Comic Sans MS" pitchFamily="66" charset="0"/>
              </a:rPr>
              <a:t> čtverzubců vysoce kompaktní bez vmezeřených úseků a díky tomu byl u několika druhů již zmapován.</a:t>
            </a:r>
          </a:p>
          <a:p>
            <a:r>
              <a:rPr lang="cs-CZ" dirty="0" smtClean="0">
                <a:latin typeface="Comic Sans MS" pitchFamily="66" charset="0"/>
              </a:rPr>
              <a:t>Další baktérie tvořící </a:t>
            </a:r>
            <a:r>
              <a:rPr lang="cs-CZ" dirty="0" err="1" smtClean="0">
                <a:latin typeface="Comic Sans MS" pitchFamily="66" charset="0"/>
              </a:rPr>
              <a:t>tetrodotoxin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i="1" dirty="0" err="1" smtClean="0">
                <a:latin typeface="Comic Sans MS" pitchFamily="66" charset="0"/>
              </a:rPr>
              <a:t>Pseudoalteromonas</a:t>
            </a:r>
            <a:r>
              <a:rPr lang="cs-CZ" i="1" dirty="0" smtClean="0">
                <a:latin typeface="Comic Sans MS" pitchFamily="66" charset="0"/>
              </a:rPr>
              <a:t> </a:t>
            </a:r>
            <a:r>
              <a:rPr lang="cs-CZ" i="1" dirty="0" err="1">
                <a:latin typeface="Comic Sans MS" pitchFamily="66" charset="0"/>
              </a:rPr>
              <a:t>haloplanktis</a:t>
            </a:r>
            <a:r>
              <a:rPr lang="cs-CZ" i="1" dirty="0">
                <a:latin typeface="Comic Sans MS" pitchFamily="66" charset="0"/>
              </a:rPr>
              <a:t> </a:t>
            </a:r>
            <a:r>
              <a:rPr lang="cs-CZ" i="1" dirty="0" err="1">
                <a:latin typeface="Comic Sans MS" pitchFamily="66" charset="0"/>
              </a:rPr>
              <a:t>tetraodonis</a:t>
            </a:r>
            <a:endParaRPr lang="cs-CZ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Saxitoxin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>
                <a:latin typeface="Comic Sans MS" pitchFamily="66" charset="0"/>
              </a:rPr>
              <a:t>Saxitoxin</a:t>
            </a:r>
            <a:r>
              <a:rPr lang="cs-CZ" dirty="0">
                <a:latin typeface="Comic Sans MS" pitchFamily="66" charset="0"/>
              </a:rPr>
              <a:t> je hlavní součástí rodiny chemických neurotoxinů. V přírodě jsou převážně produkovány </a:t>
            </a:r>
            <a:r>
              <a:rPr lang="cs-CZ" b="1" dirty="0">
                <a:latin typeface="Comic Sans MS" pitchFamily="66" charset="0"/>
              </a:rPr>
              <a:t>mořskými obrněnkami, ale byly identifikovány i u takových organismů, jako je modrozelená řasa, muňky a </a:t>
            </a:r>
            <a:r>
              <a:rPr lang="cs-CZ" b="1" dirty="0" err="1">
                <a:latin typeface="Comic Sans MS" pitchFamily="66" charset="0"/>
              </a:rPr>
              <a:t>modroprstencová</a:t>
            </a:r>
            <a:r>
              <a:rPr lang="cs-CZ" b="1" dirty="0">
                <a:latin typeface="Comic Sans MS" pitchFamily="66" charset="0"/>
              </a:rPr>
              <a:t> chobotnice.</a:t>
            </a:r>
            <a:endParaRPr lang="cs-CZ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 </a:t>
            </a: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U lidí dochází k intoxikaci převážně požitím ústřic, ve kterých se nahromadily obrněnky během krmení. 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46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Talíř s plátky ryby fugu. 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898369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31256"/>
            <a:ext cx="286543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Struktura draselného kanálku. </a:t>
            </a:r>
            <a:br>
              <a:rPr lang="cs-CZ" sz="2800" b="1" dirty="0" smtClean="0">
                <a:latin typeface="Comic Sans MS" pitchFamily="66" charset="0"/>
              </a:rPr>
            </a:br>
            <a:r>
              <a:rPr lang="cs-CZ" sz="2000" dirty="0" smtClean="0">
                <a:latin typeface="Comic Sans MS" pitchFamily="66" charset="0"/>
              </a:rPr>
              <a:t>Draselný </a:t>
            </a:r>
            <a:r>
              <a:rPr lang="cs-CZ" sz="2000" dirty="0">
                <a:latin typeface="Comic Sans MS" pitchFamily="66" charset="0"/>
              </a:rPr>
              <a:t>kanálek je složen ze čtyř identických podjednotek, kónického tvaru s rozšířením dovnitř buňky. </a:t>
            </a:r>
            <a:br>
              <a:rPr lang="cs-CZ" sz="2000" dirty="0">
                <a:latin typeface="Comic Sans MS" pitchFamily="66" charset="0"/>
              </a:rPr>
            </a:br>
            <a:endParaRPr lang="cs-CZ" sz="2000" b="1" dirty="0">
              <a:latin typeface="Comic Sans MS" pitchFamily="66" charset="0"/>
            </a:endParaRPr>
          </a:p>
        </p:txBody>
      </p:sp>
      <p:pic>
        <p:nvPicPr>
          <p:cNvPr id="4" name="Picture 2" descr="34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3209"/>
            <a:ext cx="8229600" cy="34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5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Cesta iontů kanálkem. </a:t>
            </a:r>
            <a:r>
              <a:rPr lang="cs-CZ" sz="1800" b="1" dirty="0" smtClean="0">
                <a:latin typeface="Comic Sans MS" pitchFamily="66" charset="0"/>
              </a:rPr>
              <a:t>K</a:t>
            </a:r>
            <a:r>
              <a:rPr lang="cs-CZ" sz="1800" b="1" baseline="30000" dirty="0" smtClean="0">
                <a:latin typeface="Comic Sans MS" pitchFamily="66" charset="0"/>
              </a:rPr>
              <a:t>+</a:t>
            </a:r>
            <a:r>
              <a:rPr lang="cs-CZ" sz="1800" b="1" dirty="0" smtClean="0">
                <a:latin typeface="Comic Sans MS" pitchFamily="66" charset="0"/>
              </a:rPr>
              <a:t> putuje 22 </a:t>
            </a:r>
            <a:r>
              <a:rPr lang="cs-CZ" sz="1800" b="1" dirty="0">
                <a:latin typeface="Comic Sans MS" pitchFamily="66" charset="0"/>
              </a:rPr>
              <a:t>Å</a:t>
            </a:r>
            <a:r>
              <a:rPr lang="cs-CZ" sz="1800" b="1" dirty="0" smtClean="0">
                <a:latin typeface="Comic Sans MS" pitchFamily="66" charset="0"/>
              </a:rPr>
              <a:t> </a:t>
            </a:r>
            <a:r>
              <a:rPr lang="cs-CZ" sz="1800" b="1" dirty="0" err="1" smtClean="0">
                <a:latin typeface="Comic Sans MS" pitchFamily="66" charset="0"/>
              </a:rPr>
              <a:t>solvatován</a:t>
            </a:r>
            <a:r>
              <a:rPr lang="cs-CZ" sz="1800" b="1" dirty="0" smtClean="0">
                <a:latin typeface="Comic Sans MS" pitchFamily="66" charset="0"/>
              </a:rPr>
              <a:t> (obalen) vodou. Poté se musí vody zbavit(volná energie hydratace !!) a zbylých 12 Å putuje kanálkem poután karbonyly aminokyselin. 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4" name="Picture 2" descr="35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22" y="1600200"/>
            <a:ext cx="54311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latin typeface="Comic Sans MS" pitchFamily="66" charset="0"/>
              </a:rPr>
              <a:t>Selekční filtr draslíkového kanálku. K</a:t>
            </a:r>
            <a:r>
              <a:rPr lang="cs-CZ" sz="2800" baseline="30000" dirty="0" smtClean="0">
                <a:latin typeface="Comic Sans MS" pitchFamily="66" charset="0"/>
              </a:rPr>
              <a:t>+</a:t>
            </a:r>
            <a:r>
              <a:rPr lang="cs-CZ" sz="2800" dirty="0" smtClean="0">
                <a:latin typeface="Comic Sans MS" pitchFamily="66" charset="0"/>
              </a:rPr>
              <a:t> se váže na karbonyly aminokyselin TVGYC – což je sekvence selekčního filtru tvořená v 3 </a:t>
            </a:r>
            <a:r>
              <a:rPr lang="cs-CZ" sz="2800" b="1" dirty="0">
                <a:latin typeface="Comic Sans MS" pitchFamily="66" charset="0"/>
              </a:rPr>
              <a:t>Å</a:t>
            </a:r>
            <a:r>
              <a:rPr lang="cs-CZ" sz="2800" dirty="0" smtClean="0">
                <a:latin typeface="Comic Sans MS" pitchFamily="66" charset="0"/>
              </a:rPr>
              <a:t> mezeře kanálku.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" name="Picture 2" descr="36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2" y="1600200"/>
            <a:ext cx="79204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latin typeface="Comic Sans MS" pitchFamily="66" charset="0"/>
              </a:rPr>
              <a:t>Energetický důvod selektivity iontů. </a:t>
            </a:r>
            <a:r>
              <a:rPr lang="cs-CZ" sz="2200" dirty="0" smtClean="0">
                <a:latin typeface="Comic Sans MS" pitchFamily="66" charset="0"/>
              </a:rPr>
              <a:t>Energetická cena desolvatace K</a:t>
            </a:r>
            <a:r>
              <a:rPr lang="cs-CZ" sz="2200" baseline="48000" dirty="0" smtClean="0">
                <a:latin typeface="Comic Sans MS" pitchFamily="66" charset="0"/>
              </a:rPr>
              <a:t>+</a:t>
            </a:r>
            <a:r>
              <a:rPr lang="cs-CZ" sz="2200" dirty="0" smtClean="0">
                <a:latin typeface="Comic Sans MS" pitchFamily="66" charset="0"/>
              </a:rPr>
              <a:t> iontu je kompenzována přednostní interakcí </a:t>
            </a:r>
            <a:br>
              <a:rPr lang="cs-CZ" sz="2200" dirty="0" smtClean="0">
                <a:latin typeface="Comic Sans MS" pitchFamily="66" charset="0"/>
              </a:rPr>
            </a:br>
            <a:r>
              <a:rPr lang="cs-CZ" sz="2200" dirty="0" smtClean="0">
                <a:latin typeface="Comic Sans MS" pitchFamily="66" charset="0"/>
              </a:rPr>
              <a:t>se selekčním filtrem. </a:t>
            </a:r>
            <a:endParaRPr lang="cs-CZ" sz="2200" dirty="0">
              <a:latin typeface="Comic Sans MS" pitchFamily="66" charset="0"/>
            </a:endParaRPr>
          </a:p>
        </p:txBody>
      </p:sp>
      <p:pic>
        <p:nvPicPr>
          <p:cNvPr id="4" name="Picture 2" descr="39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latin typeface="Comic Sans MS" pitchFamily="66" charset="0"/>
              </a:rPr>
              <a:t>Sodný iont je příliš malý, aby mohl reagovat se selekčním filtrem. Volná energie desolvatace nemůže být kompenzována a Na</a:t>
            </a:r>
            <a:r>
              <a:rPr lang="cs-CZ" sz="2800" baseline="50000" dirty="0" smtClean="0">
                <a:latin typeface="Comic Sans MS" pitchFamily="66" charset="0"/>
              </a:rPr>
              <a:t>+</a:t>
            </a:r>
            <a:r>
              <a:rPr lang="cs-CZ" sz="2800" dirty="0" smtClean="0">
                <a:latin typeface="Comic Sans MS" pitchFamily="66" charset="0"/>
              </a:rPr>
              <a:t> neprochází kanálkem.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" name="Picture 2" descr="40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45" y="1600200"/>
            <a:ext cx="61553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Vlastnosti kationtů alkalických kovů.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" name="Picture 2" descr="37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33887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Aquaporiny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jsou integrální membránové proteiny vytvářející póry v membráně biologických buněk. </a:t>
            </a:r>
            <a:endParaRPr lang="cs-CZ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Za objev </a:t>
            </a:r>
            <a:r>
              <a:rPr lang="cs-CZ" dirty="0" err="1" smtClean="0">
                <a:latin typeface="Comic Sans MS" pitchFamily="66" charset="0"/>
              </a:rPr>
              <a:t>aquaporinů</a:t>
            </a:r>
            <a:r>
              <a:rPr lang="cs-CZ" dirty="0" smtClean="0">
                <a:latin typeface="Comic Sans MS" pitchFamily="66" charset="0"/>
              </a:rPr>
              <a:t>, jejich struktury a funkce obdržel v roce 2003 Peter </a:t>
            </a:r>
            <a:r>
              <a:rPr lang="cs-CZ" dirty="0" err="1" smtClean="0">
                <a:latin typeface="Comic Sans MS" pitchFamily="66" charset="0"/>
              </a:rPr>
              <a:t>Agre</a:t>
            </a:r>
            <a:r>
              <a:rPr lang="cs-CZ" dirty="0" smtClean="0">
                <a:latin typeface="Comic Sans MS" pitchFamily="66" charset="0"/>
              </a:rPr>
              <a:t> Nobelovu cenu za chemii. Současně s </a:t>
            </a:r>
            <a:r>
              <a:rPr lang="cs-CZ" dirty="0"/>
              <a:t> </a:t>
            </a:r>
            <a:r>
              <a:rPr lang="cs-CZ" dirty="0" err="1" smtClean="0">
                <a:latin typeface="Comic Sans MS" pitchFamily="66" charset="0"/>
              </a:rPr>
              <a:t>Roderick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MacKinnonem</a:t>
            </a:r>
            <a:r>
              <a:rPr lang="cs-CZ" dirty="0" smtClean="0">
                <a:latin typeface="Comic Sans MS" pitchFamily="66" charset="0"/>
              </a:rPr>
              <a:t>, který se zasloužil o objasnění struktury a funkce draslíkového kanálku.  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2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latin typeface="Comic Sans MS" pitchFamily="66" charset="0"/>
              </a:rPr>
              <a:t>Mechanismus působení </a:t>
            </a:r>
            <a:r>
              <a:rPr lang="cs-CZ" sz="2800" dirty="0" err="1" smtClean="0">
                <a:latin typeface="Comic Sans MS" pitchFamily="66" charset="0"/>
              </a:rPr>
              <a:t>ATPasy</a:t>
            </a:r>
            <a:r>
              <a:rPr lang="cs-CZ" sz="2800" dirty="0" smtClean="0">
                <a:latin typeface="Comic Sans MS" pitchFamily="66" charset="0"/>
              </a:rPr>
              <a:t> P-typu. 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(P, protože tvoří klíčový </a:t>
            </a:r>
            <a:r>
              <a:rPr lang="cs-CZ" sz="2800" dirty="0" err="1" smtClean="0">
                <a:latin typeface="Comic Sans MS" pitchFamily="66" charset="0"/>
              </a:rPr>
              <a:t>fosforylovaný</a:t>
            </a:r>
            <a:r>
              <a:rPr lang="cs-CZ" sz="2800" dirty="0" smtClean="0">
                <a:latin typeface="Comic Sans MS" pitchFamily="66" charset="0"/>
              </a:rPr>
              <a:t> meziprodukt).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" name="Picture 2" descr="05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253" y="1600200"/>
            <a:ext cx="51414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Krystalová struktura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aquaporinu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1.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Aquaporin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je tvořen šesti </a:t>
            </a:r>
            <a:r>
              <a:rPr lang="cs-CZ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-helixy. Je známo 13 typů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aquaporinů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u savců. Šest z nich je v ledvinách.  </a:t>
            </a:r>
            <a:endParaRPr lang="cs-CZ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3" y="1600200"/>
            <a:ext cx="48357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Schematický nákres průchodu molekul vody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aquaporinem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cs-CZ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Mechanismu průchodu vody </a:t>
            </a:r>
            <a:r>
              <a:rPr lang="cs-CZ" sz="2800" dirty="0" err="1" smtClean="0">
                <a:solidFill>
                  <a:srgbClr val="FF0000"/>
                </a:solidFill>
                <a:latin typeface="Comic Sans MS" pitchFamily="66" charset="0"/>
              </a:rPr>
              <a:t>aquaporiny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V dutině </a:t>
            </a:r>
            <a:r>
              <a:rPr lang="cs-CZ" dirty="0" err="1" smtClean="0">
                <a:latin typeface="Comic Sans MS" pitchFamily="66" charset="0"/>
              </a:rPr>
              <a:t>aquaporinu</a:t>
            </a:r>
            <a:r>
              <a:rPr lang="cs-CZ" dirty="0" smtClean="0">
                <a:latin typeface="Comic Sans MS" pitchFamily="66" charset="0"/>
              </a:rPr>
              <a:t> je </a:t>
            </a:r>
            <a:r>
              <a:rPr lang="en-US" dirty="0" err="1" smtClean="0">
                <a:latin typeface="Comic Sans MS" pitchFamily="66" charset="0"/>
              </a:rPr>
              <a:t>ar</a:t>
            </a:r>
            <a:r>
              <a:rPr lang="en-US" dirty="0" smtClean="0">
                <a:latin typeface="Comic Sans MS" pitchFamily="66" charset="0"/>
              </a:rPr>
              <a:t>/R </a:t>
            </a:r>
            <a:r>
              <a:rPr lang="en-US" dirty="0">
                <a:latin typeface="Comic Sans MS" pitchFamily="66" charset="0"/>
              </a:rPr>
              <a:t>(aromatic/arginine) </a:t>
            </a:r>
            <a:r>
              <a:rPr lang="cs-CZ" dirty="0" smtClean="0">
                <a:latin typeface="Comic Sans MS" pitchFamily="66" charset="0"/>
              </a:rPr>
              <a:t>selektivní filtr, což je seskupení aminokyselin, které zachycují molekuly vody a odmítají jiné molekuly. Tímto mechanismem </a:t>
            </a:r>
            <a:r>
              <a:rPr lang="cs-CZ" dirty="0" err="1" smtClean="0">
                <a:latin typeface="Comic Sans MS" pitchFamily="66" charset="0"/>
              </a:rPr>
              <a:t>aquaporin</a:t>
            </a:r>
            <a:r>
              <a:rPr lang="cs-CZ" dirty="0" smtClean="0">
                <a:latin typeface="Comic Sans MS" pitchFamily="66" charset="0"/>
              </a:rPr>
              <a:t> selektivně váže </a:t>
            </a:r>
            <a:r>
              <a:rPr lang="cs-CZ" dirty="0" err="1" smtClean="0">
                <a:latin typeface="Comic Sans MS" pitchFamily="66" charset="0"/>
              </a:rPr>
              <a:t>moluly</a:t>
            </a:r>
            <a:r>
              <a:rPr lang="cs-CZ" dirty="0" smtClean="0">
                <a:latin typeface="Comic Sans MS" pitchFamily="66" charset="0"/>
              </a:rPr>
              <a:t> vody. </a:t>
            </a:r>
          </a:p>
          <a:p>
            <a:r>
              <a:rPr lang="cs-CZ" dirty="0" smtClean="0">
                <a:latin typeface="Comic Sans MS" pitchFamily="66" charset="0"/>
              </a:rPr>
              <a:t>Filtr </a:t>
            </a:r>
            <a:r>
              <a:rPr lang="en-US" dirty="0" err="1" smtClean="0">
                <a:latin typeface="Comic Sans MS" pitchFamily="66" charset="0"/>
              </a:rPr>
              <a:t>ar</a:t>
            </a:r>
            <a:r>
              <a:rPr lang="en-US" dirty="0" smtClean="0">
                <a:latin typeface="Comic Sans MS" pitchFamily="66" charset="0"/>
              </a:rPr>
              <a:t>/R </a:t>
            </a:r>
            <a:r>
              <a:rPr lang="cs-CZ" dirty="0" smtClean="0">
                <a:latin typeface="Comic Sans MS" pitchFamily="66" charset="0"/>
              </a:rPr>
              <a:t>tvoří tetráda aminokyselin. Hlavní roli zde hraje arginin, který zeslabuje vodíkové vazby mezi molekulami vody umožňující  vodě reagovat s pozitivně nabitým Arg, který působí také jako protonový filtr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416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Comic Sans MS" pitchFamily="66" charset="0"/>
              </a:rPr>
              <a:t>Struktura SRCa</a:t>
            </a:r>
            <a:r>
              <a:rPr lang="cs-CZ" sz="2000" b="1" baseline="30000" dirty="0" smtClean="0">
                <a:latin typeface="Comic Sans MS" pitchFamily="66" charset="0"/>
              </a:rPr>
              <a:t>2+</a:t>
            </a:r>
            <a:r>
              <a:rPr lang="cs-CZ" sz="2000" b="1" dirty="0" smtClean="0">
                <a:latin typeface="Comic Sans MS" pitchFamily="66" charset="0"/>
              </a:rPr>
              <a:t> </a:t>
            </a:r>
            <a:r>
              <a:rPr lang="cs-CZ" sz="2000" b="1" dirty="0" err="1" smtClean="0">
                <a:latin typeface="Comic Sans MS" pitchFamily="66" charset="0"/>
              </a:rPr>
              <a:t>ATPasy</a:t>
            </a:r>
            <a:r>
              <a:rPr lang="cs-CZ" sz="2000" b="1" dirty="0" smtClean="0">
                <a:latin typeface="Comic Sans MS" pitchFamily="66" charset="0"/>
              </a:rPr>
              <a:t>. </a:t>
            </a:r>
            <a:br>
              <a:rPr lang="cs-CZ" sz="2000" b="1" dirty="0" smtClean="0">
                <a:latin typeface="Comic Sans MS" pitchFamily="66" charset="0"/>
              </a:rPr>
            </a:br>
            <a:r>
              <a:rPr lang="cs-CZ" sz="2000" dirty="0" smtClean="0">
                <a:latin typeface="Comic Sans MS" pitchFamily="66" charset="0"/>
              </a:rPr>
              <a:t>Kalciová pumpa SR sestavená z 10 membránových </a:t>
            </a:r>
            <a:r>
              <a:rPr lang="cs-CZ" sz="2000" dirty="0" smtClean="0">
                <a:latin typeface="Symbol" pitchFamily="18" charset="2"/>
              </a:rPr>
              <a:t>a-</a:t>
            </a:r>
            <a:r>
              <a:rPr lang="cs-CZ" sz="2000" dirty="0" smtClean="0">
                <a:latin typeface="Comic Sans MS" pitchFamily="66" charset="0"/>
              </a:rPr>
              <a:t>helixů </a:t>
            </a:r>
            <a:br>
              <a:rPr lang="cs-CZ" sz="2000" dirty="0" smtClean="0">
                <a:latin typeface="Comic Sans MS" pitchFamily="66" charset="0"/>
              </a:rPr>
            </a:br>
            <a:r>
              <a:rPr lang="cs-CZ" sz="2000" dirty="0" smtClean="0">
                <a:latin typeface="Comic Sans MS" pitchFamily="66" charset="0"/>
              </a:rPr>
              <a:t>a </a:t>
            </a:r>
            <a:r>
              <a:rPr lang="cs-CZ" sz="2000" dirty="0" err="1" smtClean="0">
                <a:latin typeface="Comic Sans MS" pitchFamily="66" charset="0"/>
              </a:rPr>
              <a:t>cytoplasmovou</a:t>
            </a:r>
            <a:r>
              <a:rPr lang="cs-CZ" sz="2000" dirty="0" smtClean="0">
                <a:latin typeface="Comic Sans MS" pitchFamily="66" charset="0"/>
              </a:rPr>
              <a:t> hlavičkou sestávající ze třech domén (N, P a A).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ionty se váží na helixy v membráně. 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06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771" y="1600200"/>
            <a:ext cx="356645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Mechanismus působení P-typu </a:t>
            </a:r>
            <a:r>
              <a:rPr lang="cs-CZ" sz="2800" dirty="0" err="1" smtClean="0">
                <a:latin typeface="Comic Sans MS" pitchFamily="66" charset="0"/>
              </a:rPr>
              <a:t>ATPasy</a:t>
            </a:r>
            <a:r>
              <a:rPr lang="cs-CZ" sz="2800" dirty="0" smtClean="0">
                <a:latin typeface="Comic Sans MS" pitchFamily="66" charset="0"/>
              </a:rPr>
              <a:t>. 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4" name="Picture 2" descr="07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383" y="1600200"/>
            <a:ext cx="700923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Popis mechanismu </a:t>
            </a:r>
            <a:r>
              <a:rPr lang="cs-CZ" sz="2800" b="1" dirty="0" err="1" smtClean="0">
                <a:latin typeface="Comic Sans MS" pitchFamily="66" charset="0"/>
              </a:rPr>
              <a:t>ATPasy</a:t>
            </a:r>
            <a:r>
              <a:rPr lang="cs-CZ" sz="2800" b="1" dirty="0" smtClean="0">
                <a:latin typeface="Comic Sans MS" pitchFamily="66" charset="0"/>
              </a:rPr>
              <a:t> P-typu. 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1. Vazba ATP a dvou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iontů = E</a:t>
            </a:r>
            <a:r>
              <a:rPr lang="cs-CZ" sz="2000" baseline="-25000" dirty="0" smtClean="0">
                <a:latin typeface="Comic Sans MS" pitchFamily="66" charset="0"/>
              </a:rPr>
              <a:t>1</a:t>
            </a:r>
            <a:r>
              <a:rPr lang="cs-CZ" sz="2000" dirty="0" smtClean="0">
                <a:latin typeface="Comic Sans MS" pitchFamily="66" charset="0"/>
              </a:rPr>
              <a:t> stav. </a:t>
            </a:r>
          </a:p>
          <a:p>
            <a:r>
              <a:rPr lang="cs-CZ" sz="2000" dirty="0" smtClean="0">
                <a:latin typeface="Comic Sans MS" pitchFamily="66" charset="0"/>
              </a:rPr>
              <a:t>2. Enzym štěpí ATP a přenáší  P na </a:t>
            </a:r>
            <a:r>
              <a:rPr lang="cs-CZ" sz="2000" dirty="0" err="1" smtClean="0">
                <a:latin typeface="Comic Sans MS" pitchFamily="66" charset="0"/>
              </a:rPr>
              <a:t>Asp</a:t>
            </a:r>
            <a:r>
              <a:rPr lang="cs-CZ" sz="2000" dirty="0" smtClean="0">
                <a:latin typeface="Comic Sans MS" pitchFamily="66" charset="0"/>
              </a:rPr>
              <a:t>. Ca</a:t>
            </a:r>
            <a:r>
              <a:rPr lang="cs-CZ" sz="2000" baseline="30000" dirty="0" smtClean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musí být vázány, aby došlo k fosforylaci. Fosforylace posune konformaci enzymu do stavu E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3. Přechod od E</a:t>
            </a:r>
            <a:r>
              <a:rPr lang="cs-CZ" sz="2000" baseline="-25000" dirty="0" smtClean="0">
                <a:latin typeface="Comic Sans MS" pitchFamily="66" charset="0"/>
              </a:rPr>
              <a:t>1</a:t>
            </a:r>
            <a:r>
              <a:rPr lang="cs-CZ" sz="2000" dirty="0" smtClean="0">
                <a:latin typeface="Comic Sans MS" pitchFamily="66" charset="0"/>
              </a:rPr>
              <a:t> k E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způsobuje, že dochází k inverzi enzymu, což vede k uvolnění iontů na </a:t>
            </a:r>
            <a:r>
              <a:rPr lang="cs-CZ" sz="2000" dirty="0" err="1" smtClean="0">
                <a:latin typeface="Comic Sans MS" pitchFamily="66" charset="0"/>
              </a:rPr>
              <a:t>luminální</a:t>
            </a:r>
            <a:r>
              <a:rPr lang="cs-CZ" sz="2000" dirty="0" smtClean="0">
                <a:latin typeface="Comic Sans MS" pitchFamily="66" charset="0"/>
              </a:rPr>
              <a:t> stranu membrány SR. </a:t>
            </a:r>
          </a:p>
          <a:p>
            <a:r>
              <a:rPr lang="cs-CZ" sz="2000" dirty="0" smtClean="0">
                <a:latin typeface="Comic Sans MS" pitchFamily="66" charset="0"/>
              </a:rPr>
              <a:t>4. Ve stavu E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–P má </a:t>
            </a:r>
            <a:r>
              <a:rPr lang="cs-CZ" sz="2000" dirty="0" err="1" smtClean="0">
                <a:latin typeface="Comic Sans MS" pitchFamily="66" charset="0"/>
              </a:rPr>
              <a:t>fosforylovaný</a:t>
            </a:r>
            <a:r>
              <a:rPr lang="cs-CZ" sz="2000" dirty="0" smtClean="0">
                <a:latin typeface="Comic Sans MS" pitchFamily="66" charset="0"/>
              </a:rPr>
              <a:t> enzym nízkou afinitu k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.  </a:t>
            </a:r>
          </a:p>
          <a:p>
            <a:r>
              <a:rPr lang="cs-CZ" sz="2000" dirty="0" smtClean="0">
                <a:latin typeface="Comic Sans MS" pitchFamily="66" charset="0"/>
              </a:rPr>
              <a:t>5. Po odštěpení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 je </a:t>
            </a:r>
            <a:r>
              <a:rPr lang="cs-CZ" sz="2000" dirty="0" err="1" smtClean="0">
                <a:latin typeface="Comic Sans MS" pitchFamily="66" charset="0"/>
              </a:rPr>
              <a:t>fosforylovaný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Asp</a:t>
            </a:r>
            <a:r>
              <a:rPr lang="cs-CZ" sz="2000" dirty="0" smtClean="0">
                <a:latin typeface="Comic Sans MS" pitchFamily="66" charset="0"/>
              </a:rPr>
              <a:t> enzymu hydrolyzován  a fosfát uvolněn. </a:t>
            </a:r>
          </a:p>
          <a:p>
            <a:r>
              <a:rPr lang="cs-CZ" sz="2000" dirty="0" smtClean="0">
                <a:latin typeface="Comic Sans MS" pitchFamily="66" charset="0"/>
              </a:rPr>
              <a:t>6. Enzym bez kovalentně vázaného fosfátu je nestabilní a forma E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vrací se zpět do formy E</a:t>
            </a:r>
            <a:r>
              <a:rPr lang="cs-CZ" sz="2000" baseline="-25000" dirty="0" smtClean="0">
                <a:latin typeface="Comic Sans MS" pitchFamily="66" charset="0"/>
              </a:rPr>
              <a:t>1</a:t>
            </a:r>
            <a:r>
              <a:rPr lang="cs-CZ" sz="2000" dirty="0" smtClean="0">
                <a:latin typeface="Comic Sans MS" pitchFamily="66" charset="0"/>
              </a:rPr>
              <a:t> a tím se cyklus završí. </a:t>
            </a:r>
          </a:p>
        </p:txBody>
      </p:sp>
    </p:spTree>
    <p:extLst>
      <p:ext uri="{BB962C8B-B14F-4D97-AF65-F5344CB8AC3E}">
        <p14:creationId xmlns:p14="http://schemas.microsoft.com/office/powerpoint/2010/main" val="15516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700" b="1" dirty="0" smtClean="0">
                <a:latin typeface="Comic Sans MS" pitchFamily="66" charset="0"/>
              </a:rPr>
              <a:t/>
            </a:r>
            <a:br>
              <a:rPr lang="cs-CZ" sz="2700" b="1" dirty="0" smtClean="0">
                <a:latin typeface="Comic Sans MS" pitchFamily="66" charset="0"/>
              </a:rPr>
            </a:br>
            <a:r>
              <a:rPr lang="cs-CZ" sz="2700" b="1" dirty="0">
                <a:latin typeface="Comic Sans MS" pitchFamily="66" charset="0"/>
              </a:rPr>
              <a:t/>
            </a:r>
            <a:br>
              <a:rPr lang="cs-CZ" sz="2700" b="1" dirty="0">
                <a:latin typeface="Comic Sans MS" pitchFamily="66" charset="0"/>
              </a:rPr>
            </a:br>
            <a:r>
              <a:rPr lang="cs-CZ" sz="2700" b="1" dirty="0" smtClean="0">
                <a:latin typeface="Comic Sans MS" pitchFamily="66" charset="0"/>
              </a:rPr>
              <a:t>Podobný </a:t>
            </a:r>
            <a:r>
              <a:rPr lang="cs-CZ" sz="2700" b="1" dirty="0">
                <a:latin typeface="Comic Sans MS" pitchFamily="66" charset="0"/>
              </a:rPr>
              <a:t>mechanismus je uplatňován </a:t>
            </a:r>
            <a:r>
              <a:rPr lang="cs-CZ" sz="2700" b="1" dirty="0" smtClean="0">
                <a:latin typeface="Comic Sans MS" pitchFamily="66" charset="0"/>
              </a:rPr>
              <a:t/>
            </a:r>
            <a:br>
              <a:rPr lang="cs-CZ" sz="2700" b="1" dirty="0" smtClean="0">
                <a:latin typeface="Comic Sans MS" pitchFamily="66" charset="0"/>
              </a:rPr>
            </a:br>
            <a:r>
              <a:rPr lang="cs-CZ" sz="2700" b="1" dirty="0" smtClean="0">
                <a:latin typeface="Comic Sans MS" pitchFamily="66" charset="0"/>
              </a:rPr>
              <a:t>u </a:t>
            </a:r>
            <a:r>
              <a:rPr lang="cs-CZ" sz="2700" b="1" dirty="0">
                <a:latin typeface="Comic Sans MS" pitchFamily="66" charset="0"/>
              </a:rPr>
              <a:t>Na</a:t>
            </a:r>
            <a:r>
              <a:rPr lang="cs-CZ" sz="2700" b="1" baseline="30000" dirty="0" smtClean="0">
                <a:latin typeface="Comic Sans MS" pitchFamily="66" charset="0"/>
              </a:rPr>
              <a:t>+</a:t>
            </a:r>
            <a:r>
              <a:rPr lang="cs-CZ" sz="2700" b="1" dirty="0" smtClean="0">
                <a:latin typeface="Comic Sans MS" pitchFamily="66" charset="0"/>
              </a:rPr>
              <a:t>- </a:t>
            </a:r>
            <a:r>
              <a:rPr lang="cs-CZ" sz="2700" b="1" dirty="0" err="1" smtClean="0">
                <a:latin typeface="Comic Sans MS" pitchFamily="66" charset="0"/>
              </a:rPr>
              <a:t>K</a:t>
            </a:r>
            <a:r>
              <a:rPr lang="cs-CZ" sz="2700" b="1" baseline="30000" dirty="0" err="1" smtClean="0">
                <a:latin typeface="Comic Sans MS" pitchFamily="66" charset="0"/>
              </a:rPr>
              <a:t>+</a:t>
            </a:r>
            <a:r>
              <a:rPr lang="cs-CZ" sz="2700" b="1" dirty="0" err="1" smtClean="0">
                <a:latin typeface="Comic Sans MS" pitchFamily="66" charset="0"/>
              </a:rPr>
              <a:t>ATPasy</a:t>
            </a:r>
            <a:r>
              <a:rPr lang="cs-CZ" dirty="0">
                <a:latin typeface="Comic Sans MS" pitchFamily="66" charset="0"/>
              </a:rPr>
              <a:t>. </a:t>
            </a:r>
            <a:br>
              <a:rPr lang="cs-CZ" dirty="0">
                <a:latin typeface="Comic Sans MS" pitchFamily="66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Ve stavu E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jsou vázány tři 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a transportovány přes membránu ven z buňky jako důsledek fosforylace proteinu ve stavu E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.  </a:t>
            </a:r>
          </a:p>
          <a:p>
            <a:r>
              <a:rPr lang="cs-CZ" sz="2000" dirty="0" smtClean="0">
                <a:latin typeface="Comic Sans MS" pitchFamily="66" charset="0"/>
              </a:rPr>
              <a:t>Na místa uvolněných tří 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iontů jsou z extracelulárního prostoru přenášeny dva K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Oba K ionty jsou přeneseny přes membránu do buňky. Inverze je způsobena hydrolýzou </a:t>
            </a:r>
            <a:r>
              <a:rPr lang="cs-CZ" sz="2000" dirty="0" err="1" smtClean="0">
                <a:latin typeface="Comic Sans MS" pitchFamily="66" charset="0"/>
              </a:rPr>
              <a:t>fosforylovaného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Asp</a:t>
            </a:r>
            <a:r>
              <a:rPr lang="cs-CZ" sz="2000" dirty="0" smtClean="0">
                <a:latin typeface="Comic Sans MS" pitchFamily="66" charset="0"/>
              </a:rPr>
              <a:t>. Fosfát je uvolněn do cytosolu. </a:t>
            </a:r>
          </a:p>
          <a:p>
            <a:r>
              <a:rPr lang="cs-CZ" sz="2000" dirty="0" smtClean="0">
                <a:latin typeface="Comic Sans MS" pitchFamily="66" charset="0"/>
              </a:rPr>
              <a:t>Koncentrace 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vně buňky je 143 </a:t>
            </a:r>
            <a:r>
              <a:rPr lang="cs-CZ" sz="2000" dirty="0" err="1" smtClean="0">
                <a:latin typeface="Comic Sans MS" pitchFamily="66" charset="0"/>
              </a:rPr>
              <a:t>mM</a:t>
            </a:r>
            <a:r>
              <a:rPr lang="cs-CZ" sz="2000" dirty="0" smtClean="0">
                <a:latin typeface="Comic Sans MS" pitchFamily="66" charset="0"/>
              </a:rPr>
              <a:t> a uvnitř 14 </a:t>
            </a:r>
            <a:r>
              <a:rPr lang="cs-CZ" sz="2000" dirty="0" err="1" smtClean="0">
                <a:latin typeface="Comic Sans MS" pitchFamily="66" charset="0"/>
              </a:rPr>
              <a:t>mM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U K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je to vně 4 </a:t>
            </a:r>
            <a:r>
              <a:rPr lang="cs-CZ" sz="2000" dirty="0" err="1" smtClean="0">
                <a:latin typeface="Comic Sans MS" pitchFamily="66" charset="0"/>
              </a:rPr>
              <a:t>mM</a:t>
            </a:r>
            <a:r>
              <a:rPr lang="cs-CZ" sz="2000" dirty="0" smtClean="0">
                <a:latin typeface="Comic Sans MS" pitchFamily="66" charset="0"/>
              </a:rPr>
              <a:t> a v buňce 157 </a:t>
            </a:r>
            <a:r>
              <a:rPr lang="cs-CZ" sz="2000" dirty="0" err="1" smtClean="0">
                <a:latin typeface="Comic Sans MS" pitchFamily="66" charset="0"/>
              </a:rPr>
              <a:t>mM</a:t>
            </a:r>
            <a:r>
              <a:rPr lang="cs-CZ" sz="2000" dirty="0" smtClean="0">
                <a:latin typeface="Comic Sans MS" pitchFamily="66" charset="0"/>
              </a:rPr>
              <a:t>. </a:t>
            </a:r>
          </a:p>
          <a:p>
            <a:r>
              <a:rPr lang="cs-CZ" sz="2000" dirty="0" smtClean="0">
                <a:latin typeface="Comic Sans MS" pitchFamily="66" charset="0"/>
              </a:rPr>
              <a:t>Energie nutná pro udržování těchto koncentračních rozdílů je asi 42 </a:t>
            </a:r>
            <a:r>
              <a:rPr lang="cs-CZ" sz="2000" dirty="0" err="1" smtClean="0">
                <a:latin typeface="Comic Sans MS" pitchFamily="66" charset="0"/>
              </a:rPr>
              <a:t>kJ</a:t>
            </a:r>
            <a:r>
              <a:rPr lang="cs-CZ" sz="2000" dirty="0" smtClean="0">
                <a:latin typeface="Comic Sans MS" pitchFamily="66" charset="0"/>
              </a:rPr>
              <a:t>/mol.  Získá se hydrolýzou ATP – 50 </a:t>
            </a:r>
            <a:r>
              <a:rPr lang="cs-CZ" sz="2000" dirty="0" err="1" smtClean="0">
                <a:latin typeface="Comic Sans MS" pitchFamily="66" charset="0"/>
              </a:rPr>
              <a:t>kJ</a:t>
            </a:r>
            <a:r>
              <a:rPr lang="cs-CZ" sz="2000" dirty="0" smtClean="0">
                <a:latin typeface="Comic Sans MS" pitchFamily="66" charset="0"/>
              </a:rPr>
              <a:t>/mol !!!  </a:t>
            </a:r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sz="2400" dirty="0" smtClean="0">
                <a:latin typeface="Comic Sans MS" pitchFamily="66" charset="0"/>
              </a:rPr>
              <a:t>Podobné </a:t>
            </a:r>
            <a:r>
              <a:rPr lang="cs-CZ" sz="2400" dirty="0" err="1" smtClean="0">
                <a:latin typeface="Comic Sans MS" pitchFamily="66" charset="0"/>
              </a:rPr>
              <a:t>ATPasy</a:t>
            </a:r>
            <a:r>
              <a:rPr lang="cs-CZ" sz="2400" dirty="0" smtClean="0">
                <a:latin typeface="Comic Sans MS" pitchFamily="66" charset="0"/>
              </a:rPr>
              <a:t> mohou transportovat lipidy.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Enzymy se nazývají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flipasy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Flipasy</a:t>
            </a:r>
            <a:r>
              <a:rPr lang="cs-CZ" sz="2400" dirty="0" smtClean="0">
                <a:latin typeface="Comic Sans MS" pitchFamily="66" charset="0"/>
              </a:rPr>
              <a:t> udržují membránovou asymetrii tím, že přenášejí fosfolipidy z </a:t>
            </a:r>
            <a:r>
              <a:rPr lang="cs-CZ" sz="2400" dirty="0" err="1" smtClean="0">
                <a:latin typeface="Comic Sans MS" pitchFamily="66" charset="0"/>
              </a:rPr>
              <a:t>cytoplasmové</a:t>
            </a:r>
            <a:r>
              <a:rPr lang="cs-CZ" sz="2400" dirty="0" smtClean="0">
                <a:latin typeface="Comic Sans MS" pitchFamily="66" charset="0"/>
              </a:rPr>
              <a:t> strany membrány </a:t>
            </a:r>
            <a:br>
              <a:rPr lang="cs-CZ" sz="2400" dirty="0" smtClean="0">
                <a:latin typeface="Comic Sans MS" pitchFamily="66" charset="0"/>
              </a:rPr>
            </a:br>
            <a:r>
              <a:rPr lang="cs-CZ" sz="2400" dirty="0" smtClean="0">
                <a:latin typeface="Comic Sans MS" pitchFamily="66" charset="0"/>
              </a:rPr>
              <a:t>na stranu vnitřní.   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4" name="Picture 2" descr="08.jpg                                                         000360A4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060848"/>
            <a:ext cx="20638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2023</Words>
  <Application>Microsoft Office PowerPoint</Application>
  <PresentationFormat>Předvádění na obrazovce (4:3)</PresentationFormat>
  <Paragraphs>142</Paragraphs>
  <Slides>42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Membránové kanály a pumpy </vt:lpstr>
      <vt:lpstr>Membránové proteiny využívající hydrolýzu ATP jako pohon pump přenosu iontů přes membránu.</vt:lpstr>
      <vt:lpstr>Ca2+ ATPasa sarkoplasmatického retikula svalových buněk.  </vt:lpstr>
      <vt:lpstr>Mechanismus působení ATPasy P-typu.  (P, protože tvoří klíčový fosforylovaný meziprodukt). </vt:lpstr>
      <vt:lpstr>Struktura SRCa2+ ATPasy.  Kalciová pumpa SR sestavená z 10 membránových a-helixů  a cytoplasmovou hlavičkou sestávající ze třech domén (N, P a A). Ca2+ ionty se váží na helixy v membráně. </vt:lpstr>
      <vt:lpstr>Mechanismus působení P-typu ATPasy.  </vt:lpstr>
      <vt:lpstr>Popis mechanismu ATPasy P-typu. </vt:lpstr>
      <vt:lpstr>  Podobný mechanismus je uplatňován  u Na+- K+ATPasy.  </vt:lpstr>
      <vt:lpstr>Podobné ATPasy mohou transportovat lipidy. Enzymy se nazývají flipasy. Flipasy udržují membránovou asymetrii tím, že přenášejí fosfolipidy z cytoplasmové strany membrány  na stranu vnitřní.   </vt:lpstr>
      <vt:lpstr>Digitalis inhibuje Na+ –K+ pumpu          </vt:lpstr>
      <vt:lpstr>Digitalis inhibuje Na+–K+ pumpu. </vt:lpstr>
      <vt:lpstr>Náprstník červený </vt:lpstr>
      <vt:lpstr>Sekundární transportéry využívající jeden koncentrační gradient ke tvorbě druhého. </vt:lpstr>
      <vt:lpstr>Antiporter a symporter. </vt:lpstr>
      <vt:lpstr>Laktosa permeasa. Transportér pumpuje laktosu do bakteriálních buněk poháněný proton-motivní silou. </vt:lpstr>
      <vt:lpstr>Bakteriální laktosa permeasa</vt:lpstr>
      <vt:lpstr>Přenos energie membránovými proteiny</vt:lpstr>
      <vt:lpstr>Přenos energie membránovými proteiny</vt:lpstr>
      <vt:lpstr>Žaludeční H+, K+ –ATPasa, podobná Na+, K+-ATPase plasmové membrány a SR Ca2+ – ATPase SR. </vt:lpstr>
      <vt:lpstr>Specifické kanály přes membrány</vt:lpstr>
      <vt:lpstr>Relativní permeability vybraných iontových kanálků.</vt:lpstr>
      <vt:lpstr>Struktura iontových kanálků</vt:lpstr>
      <vt:lpstr>Schéma synapse (synaptic cleft – synaptická mezera, 50 nm). Konec presynaptického axonu je vyplněn synaptickými váčky  - každý obsahuje 104 molekul acetylcholinu</vt:lpstr>
      <vt:lpstr>Příchod nervového impulzu zapříčiní, že se z 300 váčků uvolní acetylcholin do mezery.  Koncentrace v mezeře se zvedne z 10 nM na 500 mM  v čase milisekund. </vt:lpstr>
      <vt:lpstr>Acetylcholin funguje jako ligand </vt:lpstr>
      <vt:lpstr>Membránové kanálky řízené napětím (Volt). </vt:lpstr>
      <vt:lpstr>Membránový potenciál. Depolarizací membrány axonu se vytvoří akční potenciál. Časová křivka tvorby membránového potenciálu (A); změna v propustnosti Na+ a K + (B).</vt:lpstr>
      <vt:lpstr>Návrt do odpočinkové fáze. Tetrodotoxin jako prostředek studia sodíkového kanálku. </vt:lpstr>
      <vt:lpstr>Čtverzubec, fugu (říční prase), lat. </vt:lpstr>
      <vt:lpstr>Toxiny blokující sodíkové kanálky</vt:lpstr>
      <vt:lpstr>Tetrodotoxin a saxitoxin.  Oba blokují Na+ kanálky. Váží se jako ligandy na vstup guanidylovou skupinou.  Regulace funkce kanálku ligandem.   </vt:lpstr>
      <vt:lpstr>Talíř s plátky ryby fugu. </vt:lpstr>
      <vt:lpstr>Struktura draselného kanálku.  Draselný kanálek je složen ze čtyř identických podjednotek, kónického tvaru s rozšířením dovnitř buňky.  </vt:lpstr>
      <vt:lpstr>Cesta iontů kanálkem. K+ putuje 22 Å solvatován (obalen) vodou. Poté se musí vody zbavit(volná energie hydratace !!) a zbylých 12 Å putuje kanálkem poután karbonyly aminokyselin. </vt:lpstr>
      <vt:lpstr>Selekční filtr draslíkového kanálku. K+ se váže na karbonyly aminokyselin TVGYC – což je sekvence selekčního filtru tvořená v 3 Å mezeře kanálku. </vt:lpstr>
      <vt:lpstr>Energetický důvod selektivity iontů. Energetická cena desolvatace K+ iontu je kompenzována přednostní interakcí  se selekčním filtrem. </vt:lpstr>
      <vt:lpstr>Sodný iont je příliš malý, aby mohl reagovat se selekčním filtrem. Volná energie desolvatace nemůže být kompenzována a Na+ neprochází kanálkem. </vt:lpstr>
      <vt:lpstr>Vlastnosti kationtů alkalických kovů. </vt:lpstr>
      <vt:lpstr>Aquaporiny jsou integrální membránové proteiny vytvářející póry v membráně biologických buněk. </vt:lpstr>
      <vt:lpstr>Krystalová struktura aquaporinu 1. Aquaporin je tvořen šesti a-helixy. Je známo 13 typů aquaporinů u savců. Šest z nich je v ledvinách.  </vt:lpstr>
      <vt:lpstr>Schematický nákres průchodu molekul vody aquaporinem </vt:lpstr>
      <vt:lpstr>Mechanismu průchodu vody aquaporiny</vt:lpstr>
    </vt:vector>
  </TitlesOfParts>
  <Company>PrF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Membránové kanály a pumpy</dc:title>
  <dc:creator>PrF UP Olomouc</dc:creator>
  <cp:lastModifiedBy>PrF UP Olomouc</cp:lastModifiedBy>
  <cp:revision>58</cp:revision>
  <dcterms:created xsi:type="dcterms:W3CDTF">2011-02-10T12:35:37Z</dcterms:created>
  <dcterms:modified xsi:type="dcterms:W3CDTF">2011-03-28T08:30:39Z</dcterms:modified>
</cp:coreProperties>
</file>