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7" r:id="rId1"/>
  </p:sldMasterIdLst>
  <p:notesMasterIdLst>
    <p:notesMasterId r:id="rId31"/>
  </p:notesMasterIdLst>
  <p:sldIdLst>
    <p:sldId id="256" r:id="rId2"/>
    <p:sldId id="259" r:id="rId3"/>
    <p:sldId id="350" r:id="rId4"/>
    <p:sldId id="347" r:id="rId5"/>
    <p:sldId id="270" r:id="rId6"/>
    <p:sldId id="260" r:id="rId7"/>
    <p:sldId id="273" r:id="rId8"/>
    <p:sldId id="375" r:id="rId9"/>
    <p:sldId id="271" r:id="rId10"/>
    <p:sldId id="336" r:id="rId11"/>
    <p:sldId id="272" r:id="rId12"/>
    <p:sldId id="351" r:id="rId13"/>
    <p:sldId id="376" r:id="rId14"/>
    <p:sldId id="374" r:id="rId15"/>
    <p:sldId id="299" r:id="rId16"/>
    <p:sldId id="377" r:id="rId17"/>
    <p:sldId id="301" r:id="rId18"/>
    <p:sldId id="386" r:id="rId19"/>
    <p:sldId id="378" r:id="rId20"/>
    <p:sldId id="323" r:id="rId21"/>
    <p:sldId id="379" r:id="rId22"/>
    <p:sldId id="322" r:id="rId23"/>
    <p:sldId id="352" r:id="rId24"/>
    <p:sldId id="381" r:id="rId25"/>
    <p:sldId id="383" r:id="rId26"/>
    <p:sldId id="385" r:id="rId27"/>
    <p:sldId id="382" r:id="rId28"/>
    <p:sldId id="380" r:id="rId29"/>
    <p:sldId id="384" r:id="rId30"/>
  </p:sldIdLst>
  <p:sldSz cx="9144000" cy="6858000" type="screen4x3"/>
  <p:notesSz cx="6858000" cy="9144000"/>
  <p:defaultTextStyle>
    <a:defPPr>
      <a:defRPr lang="cs-CZ"/>
    </a:defPPr>
    <a:lvl1pPr marL="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1pPr>
    <a:lvl2pPr marL="452537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2pPr>
    <a:lvl3pPr marL="90507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3pPr>
    <a:lvl4pPr marL="1357610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4pPr>
    <a:lvl5pPr marL="181014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5pPr>
    <a:lvl6pPr marL="2262683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6pPr>
    <a:lvl7pPr marL="2715219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7pPr>
    <a:lvl8pPr marL="3167756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8pPr>
    <a:lvl9pPr marL="3620292" algn="l" defTabSz="905073" rtl="0" eaLnBrk="1" latinLnBrk="0" hangingPunct="1">
      <a:defRPr sz="1782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FF0000"/>
    <a:srgbClr val="B13F9A"/>
    <a:srgbClr val="93FFC9"/>
    <a:srgbClr val="FF5050"/>
    <a:srgbClr val="FFFF00"/>
    <a:srgbClr val="EFDDE9"/>
    <a:srgbClr val="E2C4D8"/>
    <a:srgbClr val="FF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 autoAdjust="0"/>
    <p:restoredTop sz="89467" autoAdjust="0"/>
  </p:normalViewPr>
  <p:slideViewPr>
    <p:cSldViewPr showGuides="1">
      <p:cViewPr varScale="1">
        <p:scale>
          <a:sx n="105" d="100"/>
          <a:sy n="105" d="100"/>
        </p:scale>
        <p:origin x="174" y="11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  <p:sldLst>
      <p:sld r:id="rId1" collapse="1"/>
      <p:sld r:id="rId2" collapse="1"/>
      <p:sld r:id="rId3" collapse="1"/>
    </p:sldLst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howGuides="1">
      <p:cViewPr varScale="1">
        <p:scale>
          <a:sx n="55" d="100"/>
          <a:sy n="55" d="100"/>
        </p:scale>
        <p:origin x="-2184" y="-84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ableStyles" Target="tableStyles.xml"/><Relationship Id="rId8" Type="http://schemas.openxmlformats.org/officeDocument/2006/relationships/slide" Target="slides/slide7.xml"/></Relationships>
</file>

<file path=ppt/_rels/viewProps.xml.rels><?xml version="1.0" encoding="UTF-8" standalone="yes"?>
<Relationships xmlns="http://schemas.openxmlformats.org/package/2006/relationships"><Relationship Id="rId3" Type="http://schemas.openxmlformats.org/officeDocument/2006/relationships/slide" Target="slides/slide17.xml"/><Relationship Id="rId2" Type="http://schemas.openxmlformats.org/officeDocument/2006/relationships/slide" Target="slides/slide7.xml"/><Relationship Id="rId1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5F9322DC-B1F4-4DBE-B36F-735B570D3137}" type="datetimeFigureOut">
              <a:rPr lang="cs-CZ"/>
              <a:pPr>
                <a:defRPr/>
              </a:pPr>
              <a:t>29.09.2022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cs-CZ" noProof="0"/>
              <a:t>Kliknutím lze upravit styly předlohy textu.</a:t>
            </a:r>
          </a:p>
          <a:p>
            <a:pPr lvl="1"/>
            <a:r>
              <a:rPr lang="cs-CZ" noProof="0"/>
              <a:t>Druhá úroveň</a:t>
            </a:r>
          </a:p>
          <a:p>
            <a:pPr lvl="2"/>
            <a:r>
              <a:rPr lang="cs-CZ" noProof="0"/>
              <a:t>Třetí úroveň</a:t>
            </a:r>
          </a:p>
          <a:p>
            <a:pPr lvl="3"/>
            <a:r>
              <a:rPr lang="cs-CZ" noProof="0"/>
              <a:t>Čtvrtá úroveň</a:t>
            </a:r>
          </a:p>
          <a:p>
            <a:pPr lvl="4"/>
            <a:r>
              <a:rPr lang="cs-CZ" noProof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B1D9C00B-52E6-40E7-A451-1FAE8DAB5EE0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1866133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9C00B-52E6-40E7-A451-1FAE8DAB5EE0}" type="slidenum">
              <a:rPr lang="cs-CZ" smtClean="0"/>
              <a:pPr>
                <a:defRPr/>
              </a:pPr>
              <a:t>1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421169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987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pl-PL" altLang="cs-CZ" b="1"/>
              <a:t>Vynález mikroskopu koncem 16. století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/>
              <a:t>Čočky byly známy již ve starověku - o jejich použití při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/>
              <a:t>zapalování píše již např. Aristophanes v 5. stol. B.C.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/>
              <a:t>Když kolem roku 1590 holandský výrobce brýlí Zacharias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/>
              <a:t>Janssen ve městě Middelburgu chtěl použít čočku k tomu, aby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/>
              <a:t>se přesvědčil, zda je jiná čočka dobře vybroušena.</a:t>
            </a:r>
          </a:p>
        </p:txBody>
      </p:sp>
      <p:sp>
        <p:nvSpPr>
          <p:cNvPr id="41988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7E5EB24-DE10-4718-B3DD-49D0B99D6947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2</a:t>
            </a:fld>
            <a:endParaRPr lang="cs-CZ" altLang="cs-CZ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3011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r>
              <a:rPr lang="cs-CZ" altLang="cs-CZ"/>
              <a:t>Robert Hook 1667 vypracoval přesné nákresy hub, vší i sněhové vločky – poprvé použil termín buňka – celula</a:t>
            </a:r>
          </a:p>
          <a:p>
            <a:pPr eaLnBrk="1" hangingPunct="1">
              <a:spcBef>
                <a:spcPct val="0"/>
              </a:spcBef>
            </a:pPr>
            <a:r>
              <a:rPr lang="cs-CZ" altLang="cs-CZ"/>
              <a:t>Holanďan Antonius van Leeuwenhoek  jako první používal mikroskop k vědeckým účelům – zvětšení 270x</a:t>
            </a:r>
          </a:p>
        </p:txBody>
      </p:sp>
      <p:sp>
        <p:nvSpPr>
          <p:cNvPr id="43012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93ACA6E-660F-4150-AF84-713196C419DE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3</a:t>
            </a:fld>
            <a:endParaRPr lang="cs-CZ" altLang="cs-CZ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4035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cs-CZ" altLang="cs-CZ"/>
          </a:p>
        </p:txBody>
      </p:sp>
      <p:sp>
        <p:nvSpPr>
          <p:cNvPr id="44036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F3CE6155-731E-4764-AE46-9665FD1134EB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4</a:t>
            </a:fld>
            <a:endParaRPr lang="cs-CZ" altLang="cs-CZ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Zástupný symbol pro obrázek snímku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5059" name="Zástupný symbol pro poznámky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cs-CZ" altLang="cs-CZ"/>
              <a:t>Zdokonalil a vynalezl mikroskop s více čočkami. Jako první viděl a popsal krevní buňky</a:t>
            </a:r>
          </a:p>
        </p:txBody>
      </p:sp>
      <p:sp>
        <p:nvSpPr>
          <p:cNvPr id="45060" name="Zástupný symbol pro číslo snímku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0"/>
              </a:spcBef>
            </a:pPr>
            <a:fld id="{6D51292B-DC57-44C2-897C-F1B85E996BDF}" type="slidenum">
              <a:rPr lang="cs-CZ" altLang="cs-CZ" smtClean="0">
                <a:solidFill>
                  <a:srgbClr val="FFFF00"/>
                </a:solidFill>
                <a:latin typeface="Times New Roman" pitchFamily="18" charset="0"/>
              </a:rPr>
              <a:pPr eaLnBrk="1" hangingPunct="1">
                <a:spcBef>
                  <a:spcPct val="0"/>
                </a:spcBef>
              </a:pPr>
              <a:t>5</a:t>
            </a:fld>
            <a:endParaRPr lang="cs-CZ" altLang="cs-CZ">
              <a:solidFill>
                <a:srgbClr val="FFFF00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obrázek snímk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Zástupný symbol pro poznámky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cs-CZ" dirty="0"/>
          </a:p>
        </p:txBody>
      </p:sp>
      <p:sp>
        <p:nvSpPr>
          <p:cNvPr id="4" name="Zástupný symbol pro číslo snímk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B1D9C00B-52E6-40E7-A451-1FAE8DAB5EE0}" type="slidenum">
              <a:rPr lang="cs-CZ" smtClean="0"/>
              <a:pPr>
                <a:defRPr/>
              </a:pPr>
              <a:t>24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2742116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336" y="6467142"/>
            <a:ext cx="6949797" cy="216551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B51751-6B73-4E2B-8941-60416FBC49A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7" name="Obrázek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4106" y="2912190"/>
            <a:ext cx="3395788" cy="1033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6873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58" y="1985055"/>
            <a:ext cx="7681354" cy="1616983"/>
          </a:xfrm>
        </p:spPr>
        <p:txBody>
          <a:bodyPr anchor="t">
            <a:normAutofit/>
          </a:bodyPr>
          <a:lstStyle>
            <a:lvl1pPr algn="l">
              <a:defRPr sz="260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58" y="3602037"/>
            <a:ext cx="7681354" cy="1556676"/>
          </a:xfrm>
        </p:spPr>
        <p:txBody>
          <a:bodyPr/>
          <a:lstStyle>
            <a:lvl1pPr marL="0" indent="0" algn="l">
              <a:buNone/>
              <a:defRPr sz="2368">
                <a:solidFill>
                  <a:schemeClr val="accent2"/>
                </a:solidFill>
              </a:defRPr>
            </a:lvl1pPr>
            <a:lvl2pPr marL="451146" indent="0" algn="ctr">
              <a:buNone/>
              <a:defRPr sz="1973"/>
            </a:lvl2pPr>
            <a:lvl3pPr marL="902292" indent="0" algn="ctr">
              <a:buNone/>
              <a:defRPr sz="1777"/>
            </a:lvl3pPr>
            <a:lvl4pPr marL="1353439" indent="0" algn="ctr">
              <a:buNone/>
              <a:defRPr sz="1579"/>
            </a:lvl4pPr>
            <a:lvl5pPr marL="1804585" indent="0" algn="ctr">
              <a:buNone/>
              <a:defRPr sz="1579"/>
            </a:lvl5pPr>
            <a:lvl6pPr marL="2255731" indent="0" algn="ctr">
              <a:buNone/>
              <a:defRPr sz="1579"/>
            </a:lvl6pPr>
            <a:lvl7pPr marL="2706877" indent="0" algn="ctr">
              <a:buNone/>
              <a:defRPr sz="1579"/>
            </a:lvl7pPr>
            <a:lvl8pPr marL="3158024" indent="0" algn="ctr">
              <a:buNone/>
              <a:defRPr sz="1579"/>
            </a:lvl8pPr>
            <a:lvl9pPr marL="3609170" indent="0" algn="ctr">
              <a:buNone/>
              <a:defRPr sz="1579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93EF4B-4DE9-4280-82F4-0CD10CDA5DAE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4650174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2_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31558" y="4392132"/>
            <a:ext cx="7681354" cy="985036"/>
          </a:xfrm>
        </p:spPr>
        <p:txBody>
          <a:bodyPr anchor="t">
            <a:normAutofit/>
          </a:bodyPr>
          <a:lstStyle>
            <a:lvl1pPr algn="ctr">
              <a:defRPr sz="260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31558" y="5377169"/>
            <a:ext cx="7681354" cy="948298"/>
          </a:xfrm>
        </p:spPr>
        <p:txBody>
          <a:bodyPr/>
          <a:lstStyle>
            <a:lvl1pPr marL="0" indent="0" algn="ctr">
              <a:buNone/>
              <a:defRPr sz="2368">
                <a:solidFill>
                  <a:schemeClr val="accent2"/>
                </a:solidFill>
              </a:defRPr>
            </a:lvl1pPr>
            <a:lvl2pPr marL="451146" indent="0" algn="ctr">
              <a:buNone/>
              <a:defRPr sz="1973"/>
            </a:lvl2pPr>
            <a:lvl3pPr marL="902292" indent="0" algn="ctr">
              <a:buNone/>
              <a:defRPr sz="1777"/>
            </a:lvl3pPr>
            <a:lvl4pPr marL="1353439" indent="0" algn="ctr">
              <a:buNone/>
              <a:defRPr sz="1579"/>
            </a:lvl4pPr>
            <a:lvl5pPr marL="1804585" indent="0" algn="ctr">
              <a:buNone/>
              <a:defRPr sz="1579"/>
            </a:lvl5pPr>
            <a:lvl6pPr marL="2255731" indent="0" algn="ctr">
              <a:buNone/>
              <a:defRPr sz="1579"/>
            </a:lvl6pPr>
            <a:lvl7pPr marL="2706877" indent="0" algn="ctr">
              <a:buNone/>
              <a:defRPr sz="1579"/>
            </a:lvl7pPr>
            <a:lvl8pPr marL="3158024" indent="0" algn="ctr">
              <a:buNone/>
              <a:defRPr sz="1579"/>
            </a:lvl8pPr>
            <a:lvl9pPr marL="3609170" indent="0" algn="ctr">
              <a:buNone/>
              <a:defRPr sz="1579"/>
            </a:lvl9pPr>
          </a:lstStyle>
          <a:p>
            <a:r>
              <a:rPr lang="cs-CZ"/>
              <a:t>Kliknutím můžete upravit styl předlohy.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097336" y="6467142"/>
            <a:ext cx="6949797" cy="216551"/>
          </a:xfrm>
        </p:spPr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B51751-6B73-4E2B-8941-60416FBC49A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4" name="Obrázek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52459" y="1263216"/>
            <a:ext cx="2239082" cy="1831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7130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5B51751-6B73-4E2B-8941-60416FBC49A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553094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31558" y="2468686"/>
            <a:ext cx="3680854" cy="390875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32058" y="2468686"/>
            <a:ext cx="3680854" cy="390875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9278D4D-5106-4ACD-86CD-EC37EFB06334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8827997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58" y="1624136"/>
            <a:ext cx="7681354" cy="750711"/>
          </a:xfrm>
        </p:spPr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58" y="2374847"/>
            <a:ext cx="3679734" cy="695146"/>
          </a:xfrm>
        </p:spPr>
        <p:txBody>
          <a:bodyPr anchor="b"/>
          <a:lstStyle>
            <a:lvl1pPr marL="0" indent="0">
              <a:buNone/>
              <a:defRPr sz="2368" b="1"/>
            </a:lvl1pPr>
            <a:lvl2pPr marL="451146" indent="0">
              <a:buNone/>
              <a:defRPr sz="1973" b="1"/>
            </a:lvl2pPr>
            <a:lvl3pPr marL="902292" indent="0">
              <a:buNone/>
              <a:defRPr sz="1777" b="1"/>
            </a:lvl3pPr>
            <a:lvl4pPr marL="1353439" indent="0">
              <a:buNone/>
              <a:defRPr sz="1579" b="1"/>
            </a:lvl4pPr>
            <a:lvl5pPr marL="1804585" indent="0">
              <a:buNone/>
              <a:defRPr sz="1579" b="1"/>
            </a:lvl5pPr>
            <a:lvl6pPr marL="2255731" indent="0">
              <a:buNone/>
              <a:defRPr sz="1579" b="1"/>
            </a:lvl6pPr>
            <a:lvl7pPr marL="2706877" indent="0">
              <a:buNone/>
              <a:defRPr sz="1579" b="1"/>
            </a:lvl7pPr>
            <a:lvl8pPr marL="3158024" indent="0">
              <a:buNone/>
              <a:defRPr sz="1579" b="1"/>
            </a:lvl8pPr>
            <a:lvl9pPr marL="3609170" indent="0">
              <a:buNone/>
              <a:defRPr sz="1579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31558" y="3159695"/>
            <a:ext cx="3679734" cy="321774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33178" y="2374847"/>
            <a:ext cx="3679734" cy="695146"/>
          </a:xfrm>
        </p:spPr>
        <p:txBody>
          <a:bodyPr anchor="b"/>
          <a:lstStyle>
            <a:lvl1pPr marL="0" indent="0">
              <a:buNone/>
              <a:defRPr sz="2368" b="1"/>
            </a:lvl1pPr>
            <a:lvl2pPr marL="451146" indent="0">
              <a:buNone/>
              <a:defRPr sz="1973" b="1"/>
            </a:lvl2pPr>
            <a:lvl3pPr marL="902292" indent="0">
              <a:buNone/>
              <a:defRPr sz="1777" b="1"/>
            </a:lvl3pPr>
            <a:lvl4pPr marL="1353439" indent="0">
              <a:buNone/>
              <a:defRPr sz="1579" b="1"/>
            </a:lvl4pPr>
            <a:lvl5pPr marL="1804585" indent="0">
              <a:buNone/>
              <a:defRPr sz="1579" b="1"/>
            </a:lvl5pPr>
            <a:lvl6pPr marL="2255731" indent="0">
              <a:buNone/>
              <a:defRPr sz="1579" b="1"/>
            </a:lvl6pPr>
            <a:lvl7pPr marL="2706877" indent="0">
              <a:buNone/>
              <a:defRPr sz="1579" b="1"/>
            </a:lvl7pPr>
            <a:lvl8pPr marL="3158024" indent="0">
              <a:buNone/>
              <a:defRPr sz="1579" b="1"/>
            </a:lvl8pPr>
            <a:lvl9pPr marL="3609170" indent="0">
              <a:buNone/>
              <a:defRPr sz="1579" b="1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733178" y="3159695"/>
            <a:ext cx="3679734" cy="3217743"/>
          </a:xfrm>
        </p:spPr>
        <p:txBody>
          <a:bodyPr/>
          <a:lstStyle/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527A588-46F8-465F-BF2F-2D56A9227849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5334981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9110BE4-1CD1-4934-8256-D9E8FA9DD48A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9846746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120785A-1011-40E6-8048-6F052EF26CC1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2345553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31558" y="1624136"/>
            <a:ext cx="3052324" cy="750711"/>
          </a:xfrm>
        </p:spPr>
        <p:txBody>
          <a:bodyPr anchor="b">
            <a:normAutofit/>
          </a:bodyPr>
          <a:lstStyle>
            <a:lvl1pPr>
              <a:defRPr sz="2607"/>
            </a:lvl1pPr>
          </a:lstStyle>
          <a:p>
            <a:r>
              <a:rPr lang="cs-CZ"/>
              <a:t>Kliknutím lze upravit styl.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1624136"/>
            <a:ext cx="4525521" cy="4745366"/>
          </a:xfrm>
        </p:spPr>
        <p:txBody>
          <a:bodyPr>
            <a:normAutofit/>
          </a:bodyPr>
          <a:lstStyle>
            <a:lvl1pPr>
              <a:defRPr sz="2406"/>
            </a:lvl1pPr>
            <a:lvl2pPr>
              <a:defRPr sz="2005"/>
            </a:lvl2pPr>
            <a:lvl3pPr>
              <a:defRPr sz="1805"/>
            </a:lvl3pPr>
            <a:lvl4pPr>
              <a:defRPr sz="1604"/>
            </a:lvl4pPr>
            <a:lvl5pPr>
              <a:defRPr sz="1604"/>
            </a:lvl5pPr>
            <a:lvl6pPr>
              <a:defRPr sz="1973"/>
            </a:lvl6pPr>
            <a:lvl7pPr>
              <a:defRPr sz="1973"/>
            </a:lvl7pPr>
            <a:lvl8pPr>
              <a:defRPr sz="1973"/>
            </a:lvl8pPr>
            <a:lvl9pPr>
              <a:defRPr sz="1973"/>
            </a:lvl9pPr>
          </a:lstStyle>
          <a:p>
            <a:pPr lvl="0"/>
            <a:r>
              <a:rPr lang="cs-CZ"/>
              <a:t>Upravte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31558" y="2464549"/>
            <a:ext cx="3052324" cy="3912889"/>
          </a:xfrm>
        </p:spPr>
        <p:txBody>
          <a:bodyPr/>
          <a:lstStyle>
            <a:lvl1pPr marL="0" indent="0">
              <a:buNone/>
              <a:defRPr sz="1579"/>
            </a:lvl1pPr>
            <a:lvl2pPr marL="451146" indent="0">
              <a:buNone/>
              <a:defRPr sz="1382"/>
            </a:lvl2pPr>
            <a:lvl3pPr marL="902292" indent="0">
              <a:buNone/>
              <a:defRPr sz="1184"/>
            </a:lvl3pPr>
            <a:lvl4pPr marL="1353439" indent="0">
              <a:buNone/>
              <a:defRPr sz="987"/>
            </a:lvl4pPr>
            <a:lvl5pPr marL="1804585" indent="0">
              <a:buNone/>
              <a:defRPr sz="987"/>
            </a:lvl5pPr>
            <a:lvl6pPr marL="2255731" indent="0">
              <a:buNone/>
              <a:defRPr sz="987"/>
            </a:lvl6pPr>
            <a:lvl7pPr marL="2706877" indent="0">
              <a:buNone/>
              <a:defRPr sz="987"/>
            </a:lvl7pPr>
            <a:lvl8pPr marL="3158024" indent="0">
              <a:buNone/>
              <a:defRPr sz="987"/>
            </a:lvl8pPr>
            <a:lvl9pPr marL="3609170" indent="0">
              <a:buNone/>
              <a:defRPr sz="987"/>
            </a:lvl9pPr>
          </a:lstStyle>
          <a:p>
            <a:pPr lvl="0"/>
            <a:r>
              <a:rPr lang="cs-CZ"/>
              <a:t>Upravte styly předlohy textu.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5B5FA59-DB09-4ED4-8640-000E2EDB5E62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341518615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Nadpis, 1 velký a 2 malé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009F78E-F1C0-47FE-B031-C2942210BB4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16075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Nadpis, text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datum 4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7DEFF30-F0BC-44C3-88BB-4A993405CE8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235273533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Nadpis, text a 2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7772400" cy="1143000"/>
          </a:xfrm>
        </p:spPr>
        <p:txBody>
          <a:bodyPr/>
          <a:lstStyle/>
          <a:p>
            <a:r>
              <a:rPr lang="cs-CZ"/>
              <a:t>Kliknutím lze upravit styl.</a:t>
            </a:r>
          </a:p>
        </p:txBody>
      </p:sp>
      <p:sp>
        <p:nvSpPr>
          <p:cNvPr id="3" name="Zástupný symbol pro text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quarter" idx="2"/>
          </p:nvPr>
        </p:nvSpPr>
        <p:spPr>
          <a:xfrm>
            <a:off x="4648200" y="19812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5" name="Zástupný symbol pro obsah 4"/>
          <p:cNvSpPr>
            <a:spLocks noGrp="1"/>
          </p:cNvSpPr>
          <p:nvPr>
            <p:ph sz="quarter" idx="3"/>
          </p:nvPr>
        </p:nvSpPr>
        <p:spPr>
          <a:xfrm>
            <a:off x="4648200" y="4114800"/>
            <a:ext cx="3810000" cy="1981200"/>
          </a:xfrm>
        </p:spPr>
        <p:txBody>
          <a:bodyPr/>
          <a:lstStyle/>
          <a:p>
            <a:pPr lvl="0"/>
            <a:r>
              <a:rPr lang="cs-CZ"/>
              <a:t>Kliknutím lze upravit styly předlohy textu.</a:t>
            </a:r>
          </a:p>
          <a:p>
            <a:pPr lvl="1"/>
            <a:r>
              <a:rPr lang="cs-CZ"/>
              <a:t>Druhá úroveň</a:t>
            </a:r>
          </a:p>
          <a:p>
            <a:pPr lvl="2"/>
            <a:r>
              <a:rPr lang="cs-CZ"/>
              <a:t>Třetí úroveň</a:t>
            </a:r>
          </a:p>
          <a:p>
            <a:pPr lvl="3"/>
            <a:r>
              <a:rPr lang="cs-CZ"/>
              <a:t>Čtvrtá úroveň</a:t>
            </a:r>
          </a:p>
          <a:p>
            <a:pPr lvl="4"/>
            <a:r>
              <a:rPr lang="cs-CZ"/>
              <a:t>Pátá úroveň</a:t>
            </a:r>
          </a:p>
        </p:txBody>
      </p:sp>
      <p:sp>
        <p:nvSpPr>
          <p:cNvPr id="6" name="Zástupný symbol pro datum 5"/>
          <p:cNvSpPr>
            <a:spLocks noGrp="1"/>
          </p:cNvSpPr>
          <p:nvPr>
            <p:ph type="dt" sz="half" idx="10"/>
          </p:nvPr>
        </p:nvSpPr>
        <p:spPr>
          <a:xfrm>
            <a:off x="6858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zápatí 6"/>
          <p:cNvSpPr>
            <a:spLocks noGrp="1"/>
          </p:cNvSpPr>
          <p:nvPr>
            <p:ph type="ftr" sz="quarter" idx="11"/>
          </p:nvPr>
        </p:nvSpPr>
        <p:spPr>
          <a:xfrm>
            <a:off x="3124200" y="6248400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8" name="Zástupný symbol pro číslo snímku 7"/>
          <p:cNvSpPr>
            <a:spLocks noGrp="1"/>
          </p:cNvSpPr>
          <p:nvPr>
            <p:ph type="sldNum" sz="quarter" idx="12"/>
          </p:nvPr>
        </p:nvSpPr>
        <p:spPr>
          <a:xfrm>
            <a:off x="6553200" y="6248400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AEE2B77-EED3-4B81-B3B7-A3168FB49592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0444263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31558" y="1624135"/>
            <a:ext cx="7681354" cy="74999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cs-CZ" dirty="0"/>
              <a:t>Kliknutím lze upravit styl.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31558" y="2466849"/>
            <a:ext cx="7681354" cy="3908621"/>
          </a:xfrm>
          <a:prstGeom prst="rect">
            <a:avLst/>
          </a:prstGeom>
        </p:spPr>
        <p:txBody>
          <a:bodyPr vert="horz" lIns="0" tIns="0" rIns="0" bIns="0" rtlCol="0">
            <a:normAutofit/>
          </a:bodyPr>
          <a:lstStyle/>
          <a:p>
            <a:pPr lvl="0"/>
            <a:r>
              <a:rPr lang="cs-CZ" dirty="0"/>
              <a:t>Kliknutím lze upravit styly předlohy textu.</a:t>
            </a:r>
          </a:p>
          <a:p>
            <a:pPr lvl="1"/>
            <a:r>
              <a:rPr lang="cs-CZ" dirty="0"/>
              <a:t>Druhá úroveň</a:t>
            </a:r>
          </a:p>
          <a:p>
            <a:pPr lvl="2"/>
            <a:r>
              <a:rPr lang="cs-CZ" dirty="0"/>
              <a:t>Třetí úroveň</a:t>
            </a:r>
          </a:p>
          <a:p>
            <a:pPr lvl="3"/>
            <a:r>
              <a:rPr lang="cs-CZ" dirty="0"/>
              <a:t>Čtvrtá úroveň</a:t>
            </a:r>
          </a:p>
          <a:p>
            <a:pPr lvl="4"/>
            <a:r>
              <a:rPr lang="cs-CZ" dirty="0"/>
              <a:t>Pátá úroveň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31557" y="6467142"/>
            <a:ext cx="7233176" cy="216551"/>
          </a:xfrm>
          <a:prstGeom prst="rect">
            <a:avLst/>
          </a:prstGeom>
        </p:spPr>
        <p:txBody>
          <a:bodyPr vert="horz" lIns="0" tIns="0" rIns="0" bIns="0" rtlCol="0" anchor="b"/>
          <a:lstStyle>
            <a:lvl1pPr algn="l">
              <a:defRPr sz="1003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091426" y="6467142"/>
            <a:ext cx="321486" cy="216551"/>
          </a:xfrm>
          <a:prstGeom prst="rect">
            <a:avLst/>
          </a:prstGeom>
        </p:spPr>
        <p:txBody>
          <a:bodyPr vert="horz" lIns="0" tIns="0" rIns="0" bIns="0" rtlCol="0" anchor="ctr"/>
          <a:lstStyle>
            <a:lvl1pPr algn="r">
              <a:defRPr sz="1003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>
              <a:defRPr/>
            </a:pPr>
            <a:fld id="{55B51751-6B73-4E2B-8941-60416FBC49A0}" type="slidenum">
              <a:rPr lang="cs-CZ" smtClean="0"/>
              <a:pPr>
                <a:defRPr/>
              </a:pPr>
              <a:t>‹#›</a:t>
            </a:fld>
            <a:endParaRPr lang="cs-CZ"/>
          </a:p>
        </p:txBody>
      </p:sp>
      <p:pic>
        <p:nvPicPr>
          <p:cNvPr id="10" name="Obrázek 9"/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1558" y="541379"/>
            <a:ext cx="2601424" cy="7127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378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8" r:id="rId1"/>
    <p:sldLayoutId id="2147483839" r:id="rId2"/>
    <p:sldLayoutId id="2147483840" r:id="rId3"/>
    <p:sldLayoutId id="2147483841" r:id="rId4"/>
    <p:sldLayoutId id="2147483842" r:id="rId5"/>
    <p:sldLayoutId id="2147483843" r:id="rId6"/>
    <p:sldLayoutId id="2147483844" r:id="rId7"/>
    <p:sldLayoutId id="2147483845" r:id="rId8"/>
    <p:sldLayoutId id="2147483846" r:id="rId9"/>
    <p:sldLayoutId id="2147483847" r:id="rId10"/>
    <p:sldLayoutId id="2147483848" r:id="rId11"/>
    <p:sldLayoutId id="2147483849" r:id="rId12"/>
  </p:sldLayoutIdLst>
  <p:txStyles>
    <p:titleStyle>
      <a:lvl1pPr algn="l" defTabSz="902292" rtl="0" eaLnBrk="1" latinLnBrk="0" hangingPunct="1">
        <a:lnSpc>
          <a:spcPct val="90000"/>
        </a:lnSpc>
        <a:spcBef>
          <a:spcPct val="0"/>
        </a:spcBef>
        <a:buNone/>
        <a:defRPr sz="2607" b="1" kern="1200">
          <a:solidFill>
            <a:schemeClr val="accent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67393" indent="-267393" algn="l" defTabSz="902292" rtl="0" eaLnBrk="1" latinLnBrk="0" hangingPunct="1">
        <a:lnSpc>
          <a:spcPct val="90000"/>
        </a:lnSpc>
        <a:spcBef>
          <a:spcPts val="987"/>
        </a:spcBef>
        <a:buFont typeface="Arial" panose="020B0604020202020204" pitchFamily="34" charset="0"/>
        <a:buChar char="−"/>
        <a:defRPr sz="2005" kern="1200">
          <a:solidFill>
            <a:schemeClr val="accent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541153" indent="-273760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−"/>
        <a:defRPr sz="1805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808547" indent="-267393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−"/>
        <a:defRPr sz="1604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074349" indent="-265802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−"/>
        <a:defRPr sz="1404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349700" indent="-275352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−"/>
        <a:defRPr sz="1404" kern="1200">
          <a:solidFill>
            <a:schemeClr val="accent2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481304" indent="-225573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932451" indent="-225573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383597" indent="-225573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834742" indent="-225573" algn="l" defTabSz="902292" rtl="0" eaLnBrk="1" latinLnBrk="0" hangingPunct="1">
        <a:lnSpc>
          <a:spcPct val="90000"/>
        </a:lnSpc>
        <a:spcBef>
          <a:spcPts val="493"/>
        </a:spcBef>
        <a:buFont typeface="Arial" panose="020B0604020202020204" pitchFamily="34" charset="0"/>
        <a:buChar char="•"/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1pPr>
      <a:lvl2pPr marL="451146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2pPr>
      <a:lvl3pPr marL="902292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3pPr>
      <a:lvl4pPr marL="1353439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4pPr>
      <a:lvl5pPr marL="1804585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5pPr>
      <a:lvl6pPr marL="2255731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6pPr>
      <a:lvl7pPr marL="2706877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7pPr>
      <a:lvl8pPr marL="3158024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8pPr>
      <a:lvl9pPr marL="3609170" algn="l" defTabSz="902292" rtl="0" eaLnBrk="1" latinLnBrk="0" hangingPunct="1">
        <a:defRPr sz="1777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0.xml"/><Relationship Id="rId6" Type="http://schemas.openxmlformats.org/officeDocument/2006/relationships/image" Target="../media/image11.jpe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8.xml"/><Relationship Id="rId4" Type="http://schemas.openxmlformats.org/officeDocument/2006/relationships/image" Target="../media/image15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eg"/><Relationship Id="rId1" Type="http://schemas.openxmlformats.org/officeDocument/2006/relationships/slideLayout" Target="../slideLayouts/slideLayout4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2.png"/><Relationship Id="rId7" Type="http://schemas.openxmlformats.org/officeDocument/2006/relationships/image" Target="../media/image3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33.png"/><Relationship Id="rId4" Type="http://schemas.microsoft.com/office/2007/relationships/hdphoto" Target="../media/hdphoto2.wdp"/></Relationships>
</file>

<file path=ppt/slides/_rels/slide25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3" Type="http://schemas.microsoft.com/office/2007/relationships/hdphoto" Target="../media/hdphoto6.wdp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https://static3.mikroskopy-optika.cz/1500-thickbox_default/1500-studentsky-biologicky-mikroskop-b-292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2536" y="3006080"/>
            <a:ext cx="3851920" cy="385192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512218" y="1835696"/>
            <a:ext cx="6119564" cy="3096344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Světelná mikroskopie</a:t>
            </a:r>
            <a:br>
              <a:rPr lang="cs-CZ" sz="6000" b="1" dirty="0">
                <a:solidFill>
                  <a:schemeClr val="accent2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cs-CZ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7923" y="2913622"/>
            <a:ext cx="4263207" cy="23410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244" name="Text Box 43"/>
          <p:cNvSpPr txBox="1">
            <a:spLocks noChangeArrowheads="1"/>
          </p:cNvSpPr>
          <p:nvPr/>
        </p:nvSpPr>
        <p:spPr bwMode="auto">
          <a:xfrm>
            <a:off x="6475686" y="5445224"/>
            <a:ext cx="14954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itchFamily="18" charset="0"/>
              </a:rPr>
              <a:t>délka  1,2 m</a:t>
            </a:r>
          </a:p>
        </p:txBody>
      </p:sp>
      <p:pic>
        <p:nvPicPr>
          <p:cNvPr id="10245" name="Picture 5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1418" y="2246436"/>
            <a:ext cx="2241550" cy="2962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TextovéPole 1"/>
          <p:cNvSpPr txBox="1"/>
          <p:nvPr/>
        </p:nvSpPr>
        <p:spPr>
          <a:xfrm>
            <a:off x="1754238" y="1196752"/>
            <a:ext cx="5572359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b="1" dirty="0">
                <a:solidFill>
                  <a:schemeClr val="tx1"/>
                </a:solidFill>
                <a:cs typeface="Times New Roman" pitchFamily="18" charset="0"/>
              </a:rPr>
              <a:t>Johann a </a:t>
            </a:r>
            <a:r>
              <a:rPr lang="cs-CZ" b="1" dirty="0" err="1">
                <a:solidFill>
                  <a:schemeClr val="tx1"/>
                </a:solidFill>
                <a:cs typeface="Times New Roman" pitchFamily="18" charset="0"/>
              </a:rPr>
              <a:t>Zacharias</a:t>
            </a:r>
            <a:r>
              <a:rPr lang="cs-CZ" b="1" dirty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cs-CZ" b="1" dirty="0" err="1">
                <a:solidFill>
                  <a:schemeClr val="tx1"/>
                </a:solidFill>
                <a:cs typeface="Times New Roman" pitchFamily="18" charset="0"/>
              </a:rPr>
              <a:t>Jansenové</a:t>
            </a:r>
            <a:r>
              <a:rPr lang="cs-CZ" b="1" dirty="0">
                <a:solidFill>
                  <a:schemeClr val="tx1"/>
                </a:solidFill>
                <a:cs typeface="Times New Roman" pitchFamily="18" charset="0"/>
              </a:rPr>
              <a:t> (16. stol.) </a:t>
            </a:r>
            <a:endParaRPr lang="cs-CZ" b="1" dirty="0">
              <a:solidFill>
                <a:schemeClr val="tx1"/>
              </a:solidFill>
              <a:effectLst>
                <a:outerShdw blurRad="38100" dist="38100" dir="2700000" algn="tl">
                  <a:srgbClr val="000000"/>
                </a:outerShdw>
              </a:effectLst>
              <a:cs typeface="Times New Roman" pitchFamily="18" charset="0"/>
            </a:endParaRPr>
          </a:p>
        </p:txBody>
      </p:sp>
      <p:sp>
        <p:nvSpPr>
          <p:cNvPr id="10247" name="TextovéPole 2"/>
          <p:cNvSpPr txBox="1">
            <a:spLocks noChangeArrowheads="1"/>
          </p:cNvSpPr>
          <p:nvPr/>
        </p:nvSpPr>
        <p:spPr bwMode="auto">
          <a:xfrm>
            <a:off x="4687271" y="2051050"/>
            <a:ext cx="2664512" cy="4616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solidFill>
                  <a:srgbClr val="C00000"/>
                </a:solidFill>
                <a:latin typeface="Times New Roman" pitchFamily="18" charset="0"/>
              </a:rPr>
              <a:t>Systém dvou čoček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476375" y="404664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95362" y="2564904"/>
            <a:ext cx="1820862" cy="3554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366" name="Text Box 6"/>
          <p:cNvSpPr txBox="1">
            <a:spLocks noChangeArrowheads="1"/>
          </p:cNvSpPr>
          <p:nvPr/>
        </p:nvSpPr>
        <p:spPr bwMode="auto">
          <a:xfrm>
            <a:off x="1463638" y="380751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  <p:pic>
        <p:nvPicPr>
          <p:cNvPr id="11268" name="Picture 7" descr="leeuwenhoek_micro"/>
          <p:cNvPicPr>
            <a:picLocks noGrp="1" noChangeAspect="1" noChangeArrowheads="1"/>
          </p:cNvPicPr>
          <p:nvPr>
            <p:ph sz="half" idx="1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04311" y="2132856"/>
            <a:ext cx="4394200" cy="2289175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69" name="Picture 11" descr="Leewenhoek s mikroskopem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5">
            <a:lum brigh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876256" y="1022101"/>
            <a:ext cx="1622425" cy="1981200"/>
          </a:xfrm>
          <a:noFill/>
          <a:ln w="25400">
            <a:solidFill>
              <a:schemeClr val="tx1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pic>
        <p:nvPicPr>
          <p:cNvPr id="11270" name="Picture 8" descr="_barevně"/>
          <p:cNvPicPr>
            <a:picLocks noGrp="1" noChangeAspect="1" noChangeArrowheads="1"/>
          </p:cNvPicPr>
          <p:nvPr>
            <p:ph sz="quarter" idx="3"/>
          </p:nvPr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957"/>
          <a:stretch/>
        </p:blipFill>
        <p:spPr>
          <a:xfrm>
            <a:off x="1463638" y="4293096"/>
            <a:ext cx="1873950" cy="2197100"/>
          </a:xfrm>
          <a:noFill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11272" name="TextovéPole 2"/>
          <p:cNvSpPr txBox="1">
            <a:spLocks noChangeArrowheads="1"/>
          </p:cNvSpPr>
          <p:nvPr/>
        </p:nvSpPr>
        <p:spPr bwMode="auto">
          <a:xfrm>
            <a:off x="2820526" y="1514698"/>
            <a:ext cx="333777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algn="ctr"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dirty="0" err="1">
                <a:latin typeface="Times New Roman" pitchFamily="18" charset="0"/>
              </a:rPr>
              <a:t>Jednočočkový</a:t>
            </a:r>
            <a:r>
              <a:rPr lang="cs-CZ" altLang="cs-CZ" sz="2400" dirty="0">
                <a:latin typeface="Times New Roman" pitchFamily="18" charset="0"/>
              </a:rPr>
              <a:t> mikroskop</a:t>
            </a:r>
          </a:p>
          <a:p>
            <a:pPr algn="ctr"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 dirty="0">
              <a:latin typeface="Times New Roman" pitchFamily="18" charset="0"/>
            </a:endParaRPr>
          </a:p>
        </p:txBody>
      </p:sp>
      <p:sp>
        <p:nvSpPr>
          <p:cNvPr id="9" name="TextovéPole 9"/>
          <p:cNvSpPr txBox="1">
            <a:spLocks noChangeArrowheads="1"/>
          </p:cNvSpPr>
          <p:nvPr/>
        </p:nvSpPr>
        <p:spPr bwMode="auto">
          <a:xfrm>
            <a:off x="611560" y="1052736"/>
            <a:ext cx="118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17. stol.</a:t>
            </a:r>
          </a:p>
        </p:txBody>
      </p:sp>
      <p:sp>
        <p:nvSpPr>
          <p:cNvPr id="2" name="Obdélník 1"/>
          <p:cNvSpPr/>
          <p:nvPr/>
        </p:nvSpPr>
        <p:spPr>
          <a:xfrm>
            <a:off x="2123728" y="1053033"/>
            <a:ext cx="38146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cs-CZ" altLang="cs-CZ" b="1" dirty="0" err="1">
                <a:solidFill>
                  <a:srgbClr val="C00000"/>
                </a:solidFill>
              </a:rPr>
              <a:t>Leeuwenhoekův</a:t>
            </a:r>
            <a:r>
              <a:rPr lang="cs-CZ" altLang="cs-CZ" b="1" dirty="0">
                <a:solidFill>
                  <a:srgbClr val="C00000"/>
                </a:solidFill>
              </a:rPr>
              <a:t> mikroskop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31988"/>
            <a:ext cx="2940050" cy="3513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291" name="Picture 7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3528" y="1693863"/>
            <a:ext cx="2544762" cy="403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292" name="Text Box 8"/>
          <p:cNvSpPr txBox="1">
            <a:spLocks noChangeArrowheads="1"/>
          </p:cNvSpPr>
          <p:nvPr/>
        </p:nvSpPr>
        <p:spPr bwMode="auto">
          <a:xfrm>
            <a:off x="5147990" y="6021388"/>
            <a:ext cx="2076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Arial" charset="0"/>
              </a:rPr>
              <a:t>Anglický původ</a:t>
            </a:r>
          </a:p>
        </p:txBody>
      </p:sp>
      <p:sp>
        <p:nvSpPr>
          <p:cNvPr id="12293" name="Text Box 9"/>
          <p:cNvSpPr txBox="1">
            <a:spLocks noChangeArrowheads="1"/>
          </p:cNvSpPr>
          <p:nvPr/>
        </p:nvSpPr>
        <p:spPr bwMode="auto">
          <a:xfrm>
            <a:off x="1403078" y="6056313"/>
            <a:ext cx="180657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Arial" charset="0"/>
              </a:rPr>
              <a:t>Italský původ</a:t>
            </a:r>
          </a:p>
        </p:txBody>
      </p:sp>
      <p:sp>
        <p:nvSpPr>
          <p:cNvPr id="136203" name="Text Box 11"/>
          <p:cNvSpPr txBox="1">
            <a:spLocks noChangeArrowheads="1"/>
          </p:cNvSpPr>
          <p:nvPr/>
        </p:nvSpPr>
        <p:spPr bwMode="auto">
          <a:xfrm>
            <a:off x="1546225" y="411386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  <p:sp>
        <p:nvSpPr>
          <p:cNvPr id="12295" name="TextovéPole 9"/>
          <p:cNvSpPr txBox="1">
            <a:spLocks noChangeArrowheads="1"/>
          </p:cNvSpPr>
          <p:nvPr/>
        </p:nvSpPr>
        <p:spPr bwMode="auto">
          <a:xfrm>
            <a:off x="611560" y="1052736"/>
            <a:ext cx="118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17. stol.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Text Box 3"/>
          <p:cNvSpPr txBox="1">
            <a:spLocks noChangeArrowheads="1"/>
          </p:cNvSpPr>
          <p:nvPr/>
        </p:nvSpPr>
        <p:spPr bwMode="auto">
          <a:xfrm>
            <a:off x="2159241" y="1071834"/>
            <a:ext cx="3617529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>
                <a:solidFill>
                  <a:srgbClr val="C00000"/>
                </a:solidFill>
                <a:latin typeface="Times New Roman" pitchFamily="18" charset="0"/>
              </a:rPr>
              <a:t>Hookův</a:t>
            </a:r>
            <a:r>
              <a:rPr lang="cs-CZ" altLang="cs-CZ" sz="2400" b="1" dirty="0">
                <a:solidFill>
                  <a:srgbClr val="C00000"/>
                </a:solidFill>
                <a:latin typeface="Times New Roman" pitchFamily="18" charset="0"/>
              </a:rPr>
              <a:t> mikroskop (1670)</a:t>
            </a:r>
          </a:p>
        </p:txBody>
      </p:sp>
      <p:pic>
        <p:nvPicPr>
          <p:cNvPr id="13315" name="Picture 6" descr="Hookův mikroskop_LL"/>
          <p:cNvPicPr>
            <a:picLocks noChangeAspect="1" noChangeArrowheads="1"/>
          </p:cNvPicPr>
          <p:nvPr/>
        </p:nvPicPr>
        <p:blipFill>
          <a:blip r:embed="rId3">
            <a:lum contrast="3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59241" y="1844383"/>
            <a:ext cx="4851816" cy="36478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6" name="Text Box 8"/>
          <p:cNvSpPr txBox="1">
            <a:spLocks noChangeArrowheads="1"/>
          </p:cNvSpPr>
          <p:nvPr/>
        </p:nvSpPr>
        <p:spPr bwMode="auto">
          <a:xfrm>
            <a:off x="1795835" y="5842527"/>
            <a:ext cx="5444696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Vylepšení osvětlení, použití irisové clony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1546225" y="372021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  <p:sp>
        <p:nvSpPr>
          <p:cNvPr id="7" name="TextovéPole 9"/>
          <p:cNvSpPr txBox="1">
            <a:spLocks noChangeArrowheads="1"/>
          </p:cNvSpPr>
          <p:nvPr/>
        </p:nvSpPr>
        <p:spPr bwMode="auto">
          <a:xfrm>
            <a:off x="611560" y="1052736"/>
            <a:ext cx="1184275" cy="4619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17. stol.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310732" y="3809286"/>
            <a:ext cx="16916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tx1"/>
                </a:solidFill>
              </a:rPr>
              <a:t>Irisová clona</a:t>
            </a:r>
          </a:p>
        </p:txBody>
      </p:sp>
      <p:cxnSp>
        <p:nvCxnSpPr>
          <p:cNvPr id="4" name="Přímá spojnice se šipkou 3"/>
          <p:cNvCxnSpPr/>
          <p:nvPr/>
        </p:nvCxnSpPr>
        <p:spPr>
          <a:xfrm>
            <a:off x="1795834" y="4061103"/>
            <a:ext cx="1188000" cy="72000"/>
          </a:xfrm>
          <a:prstGeom prst="straightConnector1">
            <a:avLst/>
          </a:prstGeom>
          <a:ln w="254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28" name="Picture 4" descr="VÃ½sledek obrÃ¡zku pro micrographia book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" t="1935" r="3724" b="2516"/>
          <a:stretch/>
        </p:blipFill>
        <p:spPr bwMode="auto">
          <a:xfrm>
            <a:off x="7272468" y="4006080"/>
            <a:ext cx="1548004" cy="24910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338" name="Picture 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823" y="1744612"/>
            <a:ext cx="3171825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39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962645"/>
            <a:ext cx="2815326" cy="26642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40" name="Picture 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04048" y="3779961"/>
            <a:ext cx="3385912" cy="2885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1" name="Text Box 12"/>
          <p:cNvSpPr txBox="1">
            <a:spLocks noChangeArrowheads="1"/>
          </p:cNvSpPr>
          <p:nvPr/>
        </p:nvSpPr>
        <p:spPr bwMode="auto">
          <a:xfrm>
            <a:off x="2915816" y="5948562"/>
            <a:ext cx="19367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>
                <a:solidFill>
                  <a:srgbClr val="C00000"/>
                </a:solidFill>
                <a:latin typeface="Times New Roman" pitchFamily="18" charset="0"/>
              </a:rPr>
              <a:t>Provis</a:t>
            </a:r>
            <a:r>
              <a:rPr lang="cs-CZ" altLang="cs-CZ" sz="2400" b="1" dirty="0">
                <a:solidFill>
                  <a:srgbClr val="C00000"/>
                </a:solidFill>
                <a:latin typeface="Times New Roman" pitchFamily="18" charset="0"/>
              </a:rPr>
              <a:t> AX-70</a:t>
            </a:r>
          </a:p>
        </p:txBody>
      </p:sp>
      <p:sp>
        <p:nvSpPr>
          <p:cNvPr id="14342" name="TextovéPole 9"/>
          <p:cNvSpPr txBox="1">
            <a:spLocks noChangeArrowheads="1"/>
          </p:cNvSpPr>
          <p:nvPr/>
        </p:nvSpPr>
        <p:spPr bwMode="auto">
          <a:xfrm>
            <a:off x="1187624" y="1153218"/>
            <a:ext cx="1184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19. stol.</a:t>
            </a:r>
          </a:p>
        </p:txBody>
      </p:sp>
      <p:sp>
        <p:nvSpPr>
          <p:cNvPr id="14343" name="TextovéPole 10"/>
          <p:cNvSpPr txBox="1">
            <a:spLocks noChangeArrowheads="1"/>
          </p:cNvSpPr>
          <p:nvPr/>
        </p:nvSpPr>
        <p:spPr bwMode="auto">
          <a:xfrm>
            <a:off x="3391545" y="3626941"/>
            <a:ext cx="1184275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20. stol.</a:t>
            </a: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1476375" y="260648"/>
            <a:ext cx="605155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Typy  světelných  mikroskopů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8313" y="1052513"/>
            <a:ext cx="7701787" cy="792311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342900" indent="-342900">
              <a:lnSpc>
                <a:spcPts val="3200"/>
              </a:lnSpc>
              <a:buFont typeface="Arial" panose="020B0604020202020204" pitchFamily="34" charset="0"/>
              <a:buChar char="•"/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část  rozsáhlé oblasti elektromagnetického záření, kterou vnímáme zrakem</a:t>
            </a:r>
          </a:p>
        </p:txBody>
      </p:sp>
      <p:sp>
        <p:nvSpPr>
          <p:cNvPr id="17412" name="Text Box 6"/>
          <p:cNvSpPr txBox="1">
            <a:spLocks noChangeArrowheads="1"/>
          </p:cNvSpPr>
          <p:nvPr/>
        </p:nvSpPr>
        <p:spPr bwMode="auto">
          <a:xfrm>
            <a:off x="1203325" y="21748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413" name="Text Box 16"/>
          <p:cNvSpPr txBox="1">
            <a:spLocks noChangeArrowheads="1"/>
          </p:cNvSpPr>
          <p:nvPr/>
        </p:nvSpPr>
        <p:spPr bwMode="auto">
          <a:xfrm>
            <a:off x="822325" y="2632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400">
              <a:solidFill>
                <a:srgbClr val="FFFF00"/>
              </a:solidFill>
              <a:latin typeface="Times New Roman" pitchFamily="18" charset="0"/>
            </a:endParaRPr>
          </a:p>
        </p:txBody>
      </p:sp>
      <p:sp>
        <p:nvSpPr>
          <p:cNvPr id="17414" name="Text Box 17"/>
          <p:cNvSpPr txBox="1">
            <a:spLocks noChangeArrowheads="1"/>
          </p:cNvSpPr>
          <p:nvPr/>
        </p:nvSpPr>
        <p:spPr bwMode="auto">
          <a:xfrm>
            <a:off x="973899" y="2174875"/>
            <a:ext cx="7196201" cy="2554545"/>
          </a:xfrm>
          <a:prstGeom prst="rect">
            <a:avLst/>
          </a:prstGeom>
          <a:ln>
            <a:headEnd/>
            <a:tailEnd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Rozhlasové a rádiové vlny 		 250 km – 1 mm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Infračervené záření 			 0,5 mm – 0,8 </a:t>
            </a:r>
            <a:r>
              <a:rPr lang="cs-CZ" altLang="cs-CZ" sz="2400" b="1" dirty="0" err="1">
                <a:latin typeface="Times New Roman" pitchFamily="18" charset="0"/>
                <a:cs typeface="Times New Roman" pitchFamily="18" charset="0"/>
              </a:rPr>
              <a:t>μ</a:t>
            </a:r>
            <a:r>
              <a:rPr lang="cs-CZ" altLang="cs-CZ" sz="2400" b="1" dirty="0" err="1">
                <a:latin typeface="Times New Roman" pitchFamily="18" charset="0"/>
              </a:rPr>
              <a:t>m</a:t>
            </a:r>
            <a:endParaRPr lang="cs-CZ" altLang="cs-CZ" sz="2400" b="1" dirty="0">
              <a:latin typeface="Times New Roman" pitchFamily="18" charset="0"/>
            </a:endParaRP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solidFill>
                  <a:srgbClr val="FF0000"/>
                </a:solidFill>
                <a:latin typeface="Times New Roman" pitchFamily="18" charset="0"/>
              </a:rPr>
              <a:t>Světlo (viditelné záření)		 0,8 </a:t>
            </a:r>
            <a:r>
              <a:rPr lang="el-GR" altLang="cs-CZ" sz="2400" b="1" dirty="0">
                <a:solidFill>
                  <a:srgbClr val="FF0000"/>
                </a:solidFill>
                <a:latin typeface="Times New Roman" pitchFamily="18" charset="0"/>
              </a:rPr>
              <a:t>μ</a:t>
            </a:r>
            <a:r>
              <a:rPr lang="cs-CZ" altLang="cs-CZ" sz="2400" b="1" dirty="0">
                <a:solidFill>
                  <a:srgbClr val="FF0000"/>
                </a:solidFill>
                <a:latin typeface="Times New Roman" pitchFamily="18" charset="0"/>
              </a:rPr>
              <a:t>m – 0,4</a:t>
            </a:r>
            <a:r>
              <a:rPr lang="el-GR" altLang="cs-CZ" sz="2400" b="1" dirty="0">
                <a:solidFill>
                  <a:srgbClr val="FF0000"/>
                </a:solidFill>
                <a:latin typeface="Times New Roman" pitchFamily="18" charset="0"/>
              </a:rPr>
              <a:t>μ</a:t>
            </a:r>
            <a:r>
              <a:rPr lang="cs-CZ" altLang="cs-CZ" sz="2400" b="1" dirty="0">
                <a:solidFill>
                  <a:srgbClr val="FF0000"/>
                </a:solidFill>
                <a:latin typeface="Times New Roman" pitchFamily="18" charset="0"/>
              </a:rPr>
              <a:t>m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</a:rPr>
              <a:t>Ultrafialové záření 			 0,4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cs-CZ" altLang="cs-CZ" sz="2400" b="1" dirty="0">
                <a:latin typeface="Times New Roman" pitchFamily="18" charset="0"/>
              </a:rPr>
              <a:t>m – 0,1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µ</a:t>
            </a:r>
            <a:r>
              <a:rPr lang="cs-CZ" altLang="cs-CZ" sz="2400" b="1" dirty="0">
                <a:latin typeface="Times New Roman" pitchFamily="18" charset="0"/>
              </a:rPr>
              <a:t>m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 err="1">
                <a:latin typeface="Times New Roman" pitchFamily="18" charset="0"/>
              </a:rPr>
              <a:t>R</a:t>
            </a:r>
            <a:r>
              <a:rPr lang="cs-CZ" altLang="cs-CZ" sz="2400" b="1" dirty="0" err="1">
                <a:latin typeface="Times New Roman" pitchFamily="18" charset="0"/>
                <a:cs typeface="Times New Roman" pitchFamily="18" charset="0"/>
              </a:rPr>
              <a:t>ö</a:t>
            </a:r>
            <a:r>
              <a:rPr lang="cs-CZ" altLang="cs-CZ" sz="2400" b="1" dirty="0" err="1">
                <a:latin typeface="Times New Roman" pitchFamily="18" charset="0"/>
              </a:rPr>
              <a:t>ntgenovo</a:t>
            </a:r>
            <a:r>
              <a:rPr lang="cs-CZ" altLang="cs-CZ" sz="2400" b="1" dirty="0">
                <a:latin typeface="Times New Roman" pitchFamily="18" charset="0"/>
              </a:rPr>
              <a:t> záření (X-paprsky) 	 15 </a:t>
            </a:r>
            <a:r>
              <a:rPr lang="cs-CZ" altLang="cs-CZ" sz="2400" b="1" dirty="0" err="1">
                <a:latin typeface="Times New Roman" pitchFamily="18" charset="0"/>
              </a:rPr>
              <a:t>nm</a:t>
            </a:r>
            <a:r>
              <a:rPr lang="cs-CZ" altLang="cs-CZ" sz="2400" b="1" dirty="0">
                <a:latin typeface="Times New Roman" pitchFamily="18" charset="0"/>
              </a:rPr>
              <a:t> – 0,005 </a:t>
            </a:r>
            <a:r>
              <a:rPr lang="cs-CZ" altLang="cs-CZ" sz="2400" b="1" dirty="0" err="1">
                <a:latin typeface="Times New Roman" pitchFamily="18" charset="0"/>
              </a:rPr>
              <a:t>nm</a:t>
            </a:r>
            <a:endParaRPr lang="cs-CZ" altLang="cs-CZ" sz="2400" b="1" dirty="0">
              <a:latin typeface="Times New Roman" pitchFamily="18" charset="0"/>
            </a:endParaRP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γ</a:t>
            </a:r>
            <a:r>
              <a:rPr lang="cs-CZ" altLang="cs-CZ" sz="2400" b="1" dirty="0">
                <a:latin typeface="Times New Roman" pitchFamily="18" charset="0"/>
              </a:rPr>
              <a:t>-záření 				 pod 0,0001 </a:t>
            </a:r>
            <a:r>
              <a:rPr lang="cs-CZ" altLang="cs-CZ" sz="2400" b="1" dirty="0" err="1">
                <a:latin typeface="Times New Roman" pitchFamily="18" charset="0"/>
              </a:rPr>
              <a:t>nm</a:t>
            </a:r>
            <a:endParaRPr lang="cs-CZ" altLang="cs-CZ" sz="2400" b="1" dirty="0">
              <a:latin typeface="Times New Roman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876938" y="366190"/>
            <a:ext cx="13901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Světlo</a:t>
            </a:r>
          </a:p>
        </p:txBody>
      </p:sp>
      <p:sp>
        <p:nvSpPr>
          <p:cNvPr id="9" name="Text Box 17"/>
          <p:cNvSpPr txBox="1">
            <a:spLocks noChangeArrowheads="1"/>
          </p:cNvSpPr>
          <p:nvPr/>
        </p:nvSpPr>
        <p:spPr bwMode="auto">
          <a:xfrm>
            <a:off x="467544" y="5081375"/>
            <a:ext cx="5587620" cy="1323439"/>
          </a:xfrm>
          <a:prstGeom prst="rect">
            <a:avLst/>
          </a:prstGeom>
          <a:noFill/>
          <a:ln w="0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400" b="1" dirty="0">
                <a:solidFill>
                  <a:srgbClr val="C00000"/>
                </a:solidFill>
                <a:latin typeface="Times New Roman" pitchFamily="18" charset="0"/>
              </a:rPr>
              <a:t>Vlnový model </a:t>
            </a:r>
            <a:r>
              <a:rPr lang="cs-CZ" altLang="cs-CZ" sz="2400" b="1" dirty="0">
                <a:latin typeface="Times New Roman" pitchFamily="18" charset="0"/>
              </a:rPr>
              <a:t>(elektromagnetické vlnění)</a:t>
            </a: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None/>
            </a:pPr>
            <a:r>
              <a:rPr lang="cs-CZ" altLang="cs-CZ" sz="2400" b="1" dirty="0">
                <a:solidFill>
                  <a:srgbClr val="C00000"/>
                </a:solidFill>
                <a:latin typeface="Times New Roman" pitchFamily="18" charset="0"/>
              </a:rPr>
              <a:t>Kvantový model </a:t>
            </a:r>
            <a:r>
              <a:rPr lang="cs-CZ" altLang="cs-CZ" sz="2400" b="1" dirty="0">
                <a:latin typeface="Times New Roman" pitchFamily="18" charset="0"/>
              </a:rPr>
              <a:t>(proud fotonů)</a:t>
            </a:r>
            <a:endParaRPr lang="cs-CZ" altLang="cs-CZ" sz="2400" b="1" dirty="0">
              <a:solidFill>
                <a:schemeClr val="tx2"/>
              </a:solidFill>
              <a:latin typeface="Times New Roman" pitchFamily="18" charset="0"/>
            </a:endParaRPr>
          </a:p>
          <a:p>
            <a:pPr>
              <a:lnSpc>
                <a:spcPts val="3200"/>
              </a:lnSpc>
              <a:spcBef>
                <a:spcPct val="0"/>
              </a:spcBef>
              <a:buClrTx/>
              <a:buSzTx/>
              <a:buNone/>
            </a:pPr>
            <a:r>
              <a:rPr lang="cs-CZ" altLang="cs-CZ" sz="2400" b="1" dirty="0">
                <a:solidFill>
                  <a:srgbClr val="C00000"/>
                </a:solidFill>
                <a:latin typeface="Times New Roman" pitchFamily="18" charset="0"/>
              </a:rPr>
              <a:t>Geometrický model </a:t>
            </a:r>
            <a:r>
              <a:rPr lang="cs-CZ" altLang="cs-CZ" sz="2400" b="1" dirty="0">
                <a:latin typeface="Times New Roman" pitchFamily="18" charset="0"/>
              </a:rPr>
              <a:t>(světelný paprsek)</a:t>
            </a:r>
            <a:endParaRPr lang="cs-CZ" altLang="cs-CZ" sz="2400" b="1" dirty="0">
              <a:solidFill>
                <a:schemeClr val="tx2"/>
              </a:solidFill>
              <a:latin typeface="Times New Roman" pitchFamily="18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3829948" y="212695"/>
            <a:ext cx="139012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Světlo</a:t>
            </a:r>
          </a:p>
        </p:txBody>
      </p:sp>
      <p:pic>
        <p:nvPicPr>
          <p:cNvPr id="9" name="Picture 8" descr="vlndelka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8254" y="859026"/>
            <a:ext cx="5687492" cy="44421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Picture 6" descr="vlndelka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5825" y="5419989"/>
            <a:ext cx="6772349" cy="13124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73117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Rectangle 3"/>
          <p:cNvSpPr>
            <a:spLocks noGrp="1" noChangeArrowheads="1"/>
          </p:cNvSpPr>
          <p:nvPr>
            <p:ph idx="1"/>
          </p:nvPr>
        </p:nvSpPr>
        <p:spPr>
          <a:xfrm>
            <a:off x="539552" y="1268760"/>
            <a:ext cx="7776864" cy="2664643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342900" indent="-342900" fontAlgn="auto">
              <a:lnSpc>
                <a:spcPts val="3200"/>
              </a:lnSpc>
              <a:spcBef>
                <a:spcPts val="0"/>
              </a:spcBef>
              <a:spcAft>
                <a:spcPts val="3000"/>
              </a:spcAft>
              <a:buFont typeface="Arial" panose="020B0604020202020204" pitchFamily="34" charset="0"/>
              <a:buChar char="•"/>
              <a:defRPr/>
            </a:pPr>
            <a:r>
              <a:rPr lang="cs-CZ" sz="2400" dirty="0">
                <a:latin typeface="Times New Roman" panose="02020603050405020304" pitchFamily="18" charset="0"/>
                <a:cs typeface="Times New Roman" pitchFamily="18" charset="0"/>
              </a:rPr>
              <a:t>Z</a:t>
            </a:r>
            <a:r>
              <a:rPr lang="cs-CZ" sz="2400" b="1" dirty="0">
                <a:latin typeface="Times New Roman" panose="02020603050405020304" pitchFamily="18" charset="0"/>
                <a:cs typeface="Times New Roman" pitchFamily="18" charset="0"/>
              </a:rPr>
              <a:t>aloženy na odrazu a lomu světelných paprsků v prostředích různé hustoty</a:t>
            </a:r>
          </a:p>
          <a:p>
            <a:pPr marL="342900" indent="-342900" fontAlgn="auto">
              <a:lnSpc>
                <a:spcPts val="3200"/>
              </a:lnSpc>
              <a:spcBef>
                <a:spcPts val="0"/>
              </a:spcBef>
              <a:spcAft>
                <a:spcPts val="1800"/>
              </a:spcAft>
              <a:buFont typeface="Arial" panose="020B0604020202020204" pitchFamily="34" charset="0"/>
              <a:buChar char="•"/>
              <a:defRPr/>
            </a:pPr>
            <a:r>
              <a:rPr lang="cs-CZ" sz="2400" b="1" dirty="0">
                <a:latin typeface="Times New Roman" panose="02020603050405020304" pitchFamily="18" charset="0"/>
                <a:cs typeface="Times New Roman" pitchFamily="18" charset="0"/>
              </a:rPr>
              <a:t>Důležitá charakteristika prostředí:</a:t>
            </a:r>
          </a:p>
          <a:p>
            <a:pPr marL="274320" indent="-274320" algn="ctr" fontAlgn="auto">
              <a:lnSpc>
                <a:spcPts val="3200"/>
              </a:lnSpc>
              <a:spcAft>
                <a:spcPts val="0"/>
              </a:spcAft>
              <a:buFontTx/>
              <a:buNone/>
              <a:defRPr/>
            </a:pPr>
            <a:r>
              <a:rPr lang="cs-C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 lomu (n) </a:t>
            </a:r>
            <a:r>
              <a:rPr lang="cs-CZ" sz="1800" b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(= optická hustota prostředí)</a:t>
            </a:r>
          </a:p>
        </p:txBody>
      </p:sp>
      <p:sp>
        <p:nvSpPr>
          <p:cNvPr id="18436" name="Text Box 5"/>
          <p:cNvSpPr txBox="1">
            <a:spLocks noChangeArrowheads="1"/>
          </p:cNvSpPr>
          <p:nvPr/>
        </p:nvSpPr>
        <p:spPr bwMode="auto">
          <a:xfrm>
            <a:off x="959345" y="4365104"/>
            <a:ext cx="7225309" cy="1905000"/>
          </a:xfrm>
          <a:prstGeom prst="rect">
            <a:avLst/>
          </a:prstGeom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none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            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c	</a:t>
            </a:r>
            <a:r>
              <a:rPr lang="cs-CZ" altLang="cs-CZ" sz="2400" b="1" dirty="0">
                <a:latin typeface="Times New Roman" pitchFamily="18" charset="0"/>
              </a:rPr>
              <a:t> 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rychlost světla ve vakuu (stejná pro všechny </a:t>
            </a:r>
            <a:r>
              <a:rPr lang="cs-CZ" altLang="cs-CZ" sz="1800" b="1" dirty="0">
                <a:latin typeface="Symbol" pitchFamily="18" charset="2"/>
                <a:cs typeface="Times New Roman" pitchFamily="18" charset="0"/>
              </a:rPr>
              <a:t>l ) </a:t>
            </a:r>
            <a:endParaRPr lang="cs-CZ" altLang="cs-CZ" sz="1800" b="1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n </a:t>
            </a:r>
            <a:r>
              <a:rPr lang="cs-CZ" altLang="cs-CZ" sz="2400" b="1" dirty="0">
                <a:latin typeface="Times New Roman" pitchFamily="18" charset="0"/>
              </a:rPr>
              <a:t>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=          </a:t>
            </a:r>
            <a:r>
              <a:rPr lang="cs-CZ" altLang="cs-CZ" sz="1800" b="1" dirty="0">
                <a:latin typeface="Times New Roman" pitchFamily="18" charset="0"/>
              </a:rPr>
              <a:t>  =   </a:t>
            </a:r>
            <a:endParaRPr lang="cs-CZ" altLang="cs-CZ" sz="1800" dirty="0"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         </a:t>
            </a:r>
            <a:r>
              <a:rPr lang="cs-CZ" altLang="cs-CZ" sz="2400" b="1" dirty="0">
                <a:latin typeface="Times New Roman" pitchFamily="18" charset="0"/>
                <a:cs typeface="Times New Roman" pitchFamily="18" charset="0"/>
              </a:rPr>
              <a:t>   v 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                       rychlost světla určité vlnové délky</a:t>
            </a:r>
            <a:endParaRPr lang="cs-CZ" altLang="cs-CZ" sz="1800" b="1" dirty="0">
              <a:latin typeface="Times New Roman" pitchFamily="18" charset="0"/>
            </a:endParaRPr>
          </a:p>
          <a:p>
            <a:pPr>
              <a:spcBef>
                <a:spcPct val="2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</a:rPr>
              <a:t>		                      ve</a:t>
            </a:r>
            <a:r>
              <a:rPr lang="cs-CZ" altLang="cs-CZ" sz="1800" b="1" dirty="0">
                <a:latin typeface="Times New Roman" pitchFamily="18" charset="0"/>
                <a:cs typeface="Times New Roman" pitchFamily="18" charset="0"/>
              </a:rPr>
              <a:t> zkoumané látce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1800" b="1" dirty="0">
              <a:latin typeface="Times New Roman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71800" y="366190"/>
            <a:ext cx="3531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Optické principy</a:t>
            </a:r>
          </a:p>
        </p:txBody>
      </p:sp>
      <p:cxnSp>
        <p:nvCxnSpPr>
          <p:cNvPr id="3" name="Přímá spojnice 2"/>
          <p:cNvCxnSpPr/>
          <p:nvPr/>
        </p:nvCxnSpPr>
        <p:spPr>
          <a:xfrm>
            <a:off x="1619672" y="5062340"/>
            <a:ext cx="648072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Přímá spojnice 6"/>
          <p:cNvCxnSpPr/>
          <p:nvPr/>
        </p:nvCxnSpPr>
        <p:spPr>
          <a:xfrm>
            <a:off x="2771800" y="5062340"/>
            <a:ext cx="5112568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67544" y="1484784"/>
            <a:ext cx="8064896" cy="1152723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/>
          <a:lstStyle/>
          <a:p>
            <a:pPr marL="0" indent="0" algn="ctr">
              <a:lnSpc>
                <a:spcPts val="3200"/>
              </a:lnSpc>
              <a:spcBef>
                <a:spcPts val="0"/>
              </a:spcBef>
              <a:buNone/>
            </a:pP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Rychlost světla určité vlnové délky v různých prostředích</a:t>
            </a:r>
          </a:p>
        </p:txBody>
      </p:sp>
      <p:pic>
        <p:nvPicPr>
          <p:cNvPr id="19459" name="Picture 9" descr="světlo_rychlost2_Int_Olympus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211960" y="2060848"/>
            <a:ext cx="3465512" cy="4222750"/>
          </a:xfr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756723" y="379838"/>
            <a:ext cx="3531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Optické principy</a:t>
            </a:r>
          </a:p>
        </p:txBody>
      </p:sp>
      <p:sp>
        <p:nvSpPr>
          <p:cNvPr id="2" name="Obdélník 1"/>
          <p:cNvSpPr/>
          <p:nvPr/>
        </p:nvSpPr>
        <p:spPr>
          <a:xfrm>
            <a:off x="440124" y="2492894"/>
            <a:ext cx="3518912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fi-FI" b="1" dirty="0">
                <a:solidFill>
                  <a:srgbClr val="FF0000"/>
                </a:solidFill>
              </a:rPr>
              <a:t>c</a:t>
            </a:r>
            <a:r>
              <a:rPr lang="fi-FI" dirty="0">
                <a:solidFill>
                  <a:schemeClr val="tx1"/>
                </a:solidFill>
              </a:rPr>
              <a:t> ve vakuu = 300 000 km/s</a:t>
            </a:r>
            <a:endParaRPr lang="cs-CZ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764704"/>
            <a:ext cx="7715250" cy="6019800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Index lomu  (n)  některých látek: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vzduch (vakuum)	1,00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(vzduch:  1,0002718)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voda	1,33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plexisklo	1,40 – 1,52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křemenné sklo	1,45 (čočka z křemene z Ninive – 7 stol. př.n.l.)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běžné sklo	1,51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cedrový olej	1,51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imerzní olej </a:t>
            </a:r>
            <a:r>
              <a:rPr lang="cs-CZ" sz="1800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Olympus</a:t>
            </a:r>
            <a:r>
              <a:rPr lang="cs-CZ" sz="18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1,516  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(pro fluorescenci 1,404) 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kanadský balzám	1,50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krystal </a:t>
            </a:r>
            <a:r>
              <a:rPr lang="cs-CZ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NaCl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1,54 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korunové sklo	1,45 – 1,56 (</a:t>
            </a:r>
            <a:r>
              <a:rPr lang="cs-CZ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sodno</a:t>
            </a: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-draselné, bezolovnaté)</a:t>
            </a:r>
          </a:p>
          <a:p>
            <a:pPr marL="0" indent="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flintové sklo	1,62 – 1,80 (olovnaté)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diamant	2,42 </a:t>
            </a:r>
          </a:p>
          <a:p>
            <a:pPr marL="0" indent="0" algn="ctr" fontAlgn="auto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tabLst>
                <a:tab pos="2597150" algn="l"/>
              </a:tabLst>
              <a:defRPr/>
            </a:pPr>
            <a:r>
              <a:rPr lang="cs-CZ" b="1" u="sng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Index lomu je vždy větší než 1,00!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defRPr/>
            </a:pPr>
            <a:r>
              <a:rPr lang="cs-CZ" sz="1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2771800" y="46365"/>
            <a:ext cx="3531736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Optické principy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987824" y="317798"/>
            <a:ext cx="258275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Imerzní olej</a:t>
            </a:r>
          </a:p>
        </p:txBody>
      </p:sp>
      <p:grpSp>
        <p:nvGrpSpPr>
          <p:cNvPr id="5" name="Skupina 4"/>
          <p:cNvGrpSpPr/>
          <p:nvPr/>
        </p:nvGrpSpPr>
        <p:grpSpPr>
          <a:xfrm>
            <a:off x="2627784" y="1287018"/>
            <a:ext cx="3888432" cy="4968552"/>
            <a:chOff x="2051720" y="964129"/>
            <a:chExt cx="4680520" cy="5633223"/>
          </a:xfrm>
        </p:grpSpPr>
        <p:grpSp>
          <p:nvGrpSpPr>
            <p:cNvPr id="3" name="Skupina 2"/>
            <p:cNvGrpSpPr/>
            <p:nvPr/>
          </p:nvGrpSpPr>
          <p:grpSpPr>
            <a:xfrm>
              <a:off x="2051720" y="964129"/>
              <a:ext cx="4607718" cy="5633223"/>
              <a:chOff x="2268538" y="892121"/>
              <a:chExt cx="4607718" cy="5633223"/>
            </a:xfrm>
          </p:grpSpPr>
          <p:pic>
            <p:nvPicPr>
              <p:cNvPr id="12294" name="Picture 6" descr="immer4"/>
              <p:cNvPicPr>
                <a:picLocks noChangeAspect="1" noChangeArrowheads="1"/>
              </p:cNvPicPr>
              <p:nvPr/>
            </p:nvPicPr>
            <p:blipFill rotWithShape="1"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4" t="5342" r="7324" b="6132"/>
              <a:stretch/>
            </p:blipFill>
            <p:spPr bwMode="auto">
              <a:xfrm>
                <a:off x="2268538" y="1096805"/>
                <a:ext cx="4607718" cy="5428539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38916" name="Picture 10" descr="immer4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10254" t="5342" r="7324" b="50082"/>
              <a:stretch>
                <a:fillRect/>
              </a:stretch>
            </p:blipFill>
            <p:spPr bwMode="auto">
              <a:xfrm>
                <a:off x="2268538" y="892121"/>
                <a:ext cx="4607718" cy="273055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4" name="Obdélník 3"/>
            <p:cNvSpPr/>
            <p:nvPr/>
          </p:nvSpPr>
          <p:spPr>
            <a:xfrm>
              <a:off x="2123728" y="3573016"/>
              <a:ext cx="4608512" cy="36004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sk-SK"/>
            </a:p>
          </p:txBody>
        </p:sp>
      </p:grpSp>
    </p:spTree>
    <p:extLst>
      <p:ext uri="{BB962C8B-B14F-4D97-AF65-F5344CB8AC3E}">
        <p14:creationId xmlns:p14="http://schemas.microsoft.com/office/powerpoint/2010/main" val="1681326520"/>
      </p:ext>
    </p:extLst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483768" y="188640"/>
            <a:ext cx="40363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Stavba mikroskopu</a:t>
            </a:r>
          </a:p>
        </p:txBody>
      </p:sp>
      <p:sp>
        <p:nvSpPr>
          <p:cNvPr id="33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764704"/>
            <a:ext cx="7715250" cy="6019800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Optické části:</a:t>
            </a:r>
            <a:r>
              <a:rPr lang="cs-CZ" altLang="cs-C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Objektiv</a:t>
            </a:r>
            <a:endParaRPr lang="cs-CZ" alt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Okuláry</a:t>
            </a:r>
            <a:endParaRPr lang="cs-CZ" altLang="cs-CZ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Hranoly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Mechanické části:</a:t>
            </a:r>
            <a:r>
              <a:rPr lang="cs-CZ" altLang="cs-C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Stativ a tubus 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Makro- a mikro- šroub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Revolverový nosič objektivů 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Stolek s držáky preparátu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Irisová a polní clona </a:t>
            </a:r>
          </a:p>
          <a:p>
            <a:pPr marL="0" indent="0" eaLnBrk="1" hangingPunct="1">
              <a:buFontTx/>
              <a:buNone/>
              <a:tabLst>
                <a:tab pos="715963" algn="l"/>
              </a:tabLst>
            </a:pPr>
            <a:r>
              <a:rPr lang="cs-CZ" altLang="cs-CZ" b="1" u="sng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Osvětlovací zařízení:</a:t>
            </a:r>
            <a:endParaRPr lang="cs-CZ" altLang="cs-CZ" b="1" dirty="0">
              <a:solidFill>
                <a:srgbClr val="C0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Zdroj světla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Kondenzor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Zrcadlící systémy (vedou světlo do optické osy mikroskopu)</a:t>
            </a:r>
          </a:p>
          <a:p>
            <a:pPr marL="742950" lvl="1" indent="-285750">
              <a:tabLst>
                <a:tab pos="715963" algn="l"/>
              </a:tabLst>
            </a:pPr>
            <a:r>
              <a:rPr lang="cs-CZ" altLang="cs-CZ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Irisová a polní clona </a:t>
            </a:r>
          </a:p>
          <a:p>
            <a:pPr marL="0" indent="0" algn="just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Tx/>
              <a:buNone/>
              <a:tabLst>
                <a:tab pos="715963" algn="l"/>
              </a:tabLst>
              <a:defRPr/>
            </a:pPr>
            <a:r>
              <a:rPr lang="cs-CZ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</p:txBody>
      </p:sp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594" t="13627" r="11302" b="15568"/>
          <a:stretch/>
        </p:blipFill>
        <p:spPr bwMode="auto">
          <a:xfrm>
            <a:off x="4990149" y="801496"/>
            <a:ext cx="3455137" cy="48965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74000788"/>
      </p:ext>
    </p:extLst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9805" y="884612"/>
            <a:ext cx="4196461" cy="58460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AutoShape 16"/>
          <p:cNvSpPr>
            <a:spLocks noChangeArrowheads="1"/>
          </p:cNvSpPr>
          <p:nvPr/>
        </p:nvSpPr>
        <p:spPr bwMode="auto">
          <a:xfrm rot="12183543">
            <a:off x="6167775" y="3296751"/>
            <a:ext cx="402759" cy="180491"/>
          </a:xfrm>
          <a:prstGeom prst="rightArrow">
            <a:avLst>
              <a:gd name="adj1" fmla="val 50000"/>
              <a:gd name="adj2" fmla="val 54044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4" name="AutoShape 12"/>
          <p:cNvSpPr>
            <a:spLocks noChangeArrowheads="1"/>
          </p:cNvSpPr>
          <p:nvPr/>
        </p:nvSpPr>
        <p:spPr bwMode="auto">
          <a:xfrm rot="12849983">
            <a:off x="4800075" y="5196795"/>
            <a:ext cx="557561" cy="241540"/>
          </a:xfrm>
          <a:prstGeom prst="rightArrow">
            <a:avLst>
              <a:gd name="adj1" fmla="val 50000"/>
              <a:gd name="adj2" fmla="val 62274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735" name="AutoShape 15"/>
          <p:cNvSpPr>
            <a:spLocks noChangeArrowheads="1"/>
          </p:cNvSpPr>
          <p:nvPr/>
        </p:nvSpPr>
        <p:spPr bwMode="auto">
          <a:xfrm rot="12187178">
            <a:off x="6238433" y="3881210"/>
            <a:ext cx="254807" cy="143331"/>
          </a:xfrm>
          <a:prstGeom prst="rightArrow">
            <a:avLst>
              <a:gd name="adj1" fmla="val 50000"/>
              <a:gd name="adj2" fmla="val 43056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2" name="Group 34"/>
          <p:cNvGrpSpPr>
            <a:grpSpLocks/>
          </p:cNvGrpSpPr>
          <p:nvPr/>
        </p:nvGrpSpPr>
        <p:grpSpPr bwMode="auto">
          <a:xfrm>
            <a:off x="4060285" y="2696155"/>
            <a:ext cx="993199" cy="420705"/>
            <a:chOff x="2200" y="1389"/>
            <a:chExt cx="725" cy="317"/>
          </a:xfrm>
        </p:grpSpPr>
        <p:sp>
          <p:nvSpPr>
            <p:cNvPr id="22551" name="AutoShape 5"/>
            <p:cNvSpPr>
              <a:spLocks noChangeArrowheads="1"/>
            </p:cNvSpPr>
            <p:nvPr/>
          </p:nvSpPr>
          <p:spPr bwMode="auto">
            <a:xfrm>
              <a:off x="2245" y="1389"/>
              <a:ext cx="680" cy="149"/>
            </a:xfrm>
            <a:prstGeom prst="rightArrow">
              <a:avLst>
                <a:gd name="adj1" fmla="val 31991"/>
                <a:gd name="adj2" fmla="val 38792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2" name="AutoShape 18"/>
            <p:cNvSpPr>
              <a:spLocks noChangeArrowheads="1"/>
            </p:cNvSpPr>
            <p:nvPr/>
          </p:nvSpPr>
          <p:spPr bwMode="auto">
            <a:xfrm rot="2161967">
              <a:off x="2200" y="1570"/>
              <a:ext cx="227" cy="136"/>
            </a:xfrm>
            <a:prstGeom prst="rightArrow">
              <a:avLst>
                <a:gd name="adj1" fmla="val 31991"/>
                <a:gd name="adj2" fmla="val 42501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grpSp>
        <p:nvGrpSpPr>
          <p:cNvPr id="3" name="Group 33"/>
          <p:cNvGrpSpPr>
            <a:grpSpLocks/>
          </p:cNvGrpSpPr>
          <p:nvPr/>
        </p:nvGrpSpPr>
        <p:grpSpPr bwMode="auto">
          <a:xfrm>
            <a:off x="3052173" y="953365"/>
            <a:ext cx="1606927" cy="435303"/>
            <a:chOff x="1928" y="120"/>
            <a:chExt cx="1173" cy="328"/>
          </a:xfrm>
        </p:grpSpPr>
        <p:sp>
          <p:nvSpPr>
            <p:cNvPr id="22549" name="AutoShape 8"/>
            <p:cNvSpPr>
              <a:spLocks noChangeArrowheads="1"/>
            </p:cNvSpPr>
            <p:nvPr/>
          </p:nvSpPr>
          <p:spPr bwMode="auto">
            <a:xfrm rot="10800000" flipV="1">
              <a:off x="1928" y="120"/>
              <a:ext cx="1134" cy="146"/>
            </a:xfrm>
            <a:prstGeom prst="rightArrow">
              <a:avLst>
                <a:gd name="adj1" fmla="val 39380"/>
                <a:gd name="adj2" fmla="val 60447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22550" name="AutoShape 19"/>
            <p:cNvSpPr>
              <a:spLocks noChangeArrowheads="1"/>
            </p:cNvSpPr>
            <p:nvPr/>
          </p:nvSpPr>
          <p:spPr bwMode="auto">
            <a:xfrm rot="9415366">
              <a:off x="2687" y="332"/>
              <a:ext cx="414" cy="116"/>
            </a:xfrm>
            <a:prstGeom prst="rightArrow">
              <a:avLst>
                <a:gd name="adj1" fmla="val 50000"/>
                <a:gd name="adj2" fmla="val 61680"/>
              </a:avLst>
            </a:prstGeom>
            <a:solidFill>
              <a:srgbClr val="FF6600"/>
            </a:solidFill>
            <a:ln w="952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000" b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sp>
        <p:nvSpPr>
          <p:cNvPr id="30728" name="AutoShape 31"/>
          <p:cNvSpPr>
            <a:spLocks noChangeArrowheads="1"/>
          </p:cNvSpPr>
          <p:nvPr/>
        </p:nvSpPr>
        <p:spPr bwMode="auto">
          <a:xfrm rot="17312666">
            <a:off x="5824646" y="4603774"/>
            <a:ext cx="809557" cy="354813"/>
          </a:xfrm>
          <a:custGeom>
            <a:avLst/>
            <a:gdLst>
              <a:gd name="T0" fmla="*/ 1628004254 w 21600"/>
              <a:gd name="T1" fmla="*/ 0 h 21600"/>
              <a:gd name="T2" fmla="*/ 181749372 w 21600"/>
              <a:gd name="T3" fmla="*/ 4986919 h 21600"/>
              <a:gd name="T4" fmla="*/ 1628004254 w 21600"/>
              <a:gd name="T5" fmla="*/ 0 h 21600"/>
              <a:gd name="T6" fmla="*/ 2147483647 w 21600"/>
              <a:gd name="T7" fmla="*/ 4986919 h 21600"/>
              <a:gd name="T8" fmla="*/ 2147483647 w 21600"/>
              <a:gd name="T9" fmla="*/ 4986919 h 21600"/>
              <a:gd name="T10" fmla="*/ 2147483647 w 21600"/>
              <a:gd name="T11" fmla="*/ 4986919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51 w 21600"/>
              <a:gd name="T19" fmla="*/ 3169 h 21600"/>
              <a:gd name="T20" fmla="*/ 18449 w 21600"/>
              <a:gd name="T21" fmla="*/ 18431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9135" y="10800"/>
                </a:moveTo>
                <a:cubicBezTo>
                  <a:pt x="19135" y="6196"/>
                  <a:pt x="15403" y="2465"/>
                  <a:pt x="10800" y="2465"/>
                </a:cubicBezTo>
                <a:cubicBezTo>
                  <a:pt x="6196" y="2465"/>
                  <a:pt x="2465" y="6196"/>
                  <a:pt x="2465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599" y="4835"/>
                  <a:pt x="21600" y="10799"/>
                </a:cubicBezTo>
                <a:lnTo>
                  <a:pt x="21600" y="10800"/>
                </a:lnTo>
                <a:lnTo>
                  <a:pt x="24300" y="10800"/>
                </a:lnTo>
                <a:lnTo>
                  <a:pt x="20368" y="14733"/>
                </a:lnTo>
                <a:lnTo>
                  <a:pt x="16435" y="10800"/>
                </a:lnTo>
                <a:lnTo>
                  <a:pt x="19135" y="1080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 sz="2000" b="1">
              <a:cs typeface="Times New Roman" panose="02020603050405020304" pitchFamily="18" charset="0"/>
            </a:endParaRPr>
          </a:p>
        </p:txBody>
      </p:sp>
      <p:sp>
        <p:nvSpPr>
          <p:cNvPr id="30729" name="AutoShape 32"/>
          <p:cNvSpPr>
            <a:spLocks noChangeArrowheads="1"/>
          </p:cNvSpPr>
          <p:nvPr/>
        </p:nvSpPr>
        <p:spPr bwMode="auto">
          <a:xfrm rot="10121858">
            <a:off x="3658569" y="4483230"/>
            <a:ext cx="493174" cy="358329"/>
          </a:xfrm>
          <a:custGeom>
            <a:avLst/>
            <a:gdLst>
              <a:gd name="T0" fmla="*/ 38711002 w 21600"/>
              <a:gd name="T1" fmla="*/ 0 h 21600"/>
              <a:gd name="T2" fmla="*/ 0 w 21600"/>
              <a:gd name="T3" fmla="*/ 6204307 h 21600"/>
              <a:gd name="T4" fmla="*/ 38711002 w 21600"/>
              <a:gd name="T5" fmla="*/ 3102154 h 21600"/>
              <a:gd name="T6" fmla="*/ 90665432 w 21600"/>
              <a:gd name="T7" fmla="*/ 6204307 h 21600"/>
              <a:gd name="T8" fmla="*/ 77921829 w 21600"/>
              <a:gd name="T9" fmla="*/ 6204307 h 21600"/>
              <a:gd name="T10" fmla="*/ 51954430 w 21600"/>
              <a:gd name="T11" fmla="*/ 6204307 h 2160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3180 w 21600"/>
              <a:gd name="T19" fmla="*/ 3200 h 21600"/>
              <a:gd name="T20" fmla="*/ 18420 w 21600"/>
              <a:gd name="T21" fmla="*/ 18400 h 2160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600" h="21600">
                <a:moveTo>
                  <a:pt x="18381" y="10840"/>
                </a:moveTo>
                <a:cubicBezTo>
                  <a:pt x="18381" y="10827"/>
                  <a:pt x="18382" y="10813"/>
                  <a:pt x="18382" y="10800"/>
                </a:cubicBezTo>
                <a:cubicBezTo>
                  <a:pt x="18382" y="6612"/>
                  <a:pt x="14987" y="3218"/>
                  <a:pt x="10800" y="3218"/>
                </a:cubicBezTo>
                <a:cubicBezTo>
                  <a:pt x="6612" y="3218"/>
                  <a:pt x="3218" y="6612"/>
                  <a:pt x="3218" y="10800"/>
                </a:cubicBezTo>
                <a:lnTo>
                  <a:pt x="0" y="10800"/>
                </a:lnTo>
                <a:cubicBezTo>
                  <a:pt x="0" y="4835"/>
                  <a:pt x="4835" y="0"/>
                  <a:pt x="10800" y="0"/>
                </a:cubicBezTo>
                <a:cubicBezTo>
                  <a:pt x="16764" y="0"/>
                  <a:pt x="21600" y="4835"/>
                  <a:pt x="21600" y="10800"/>
                </a:cubicBezTo>
                <a:cubicBezTo>
                  <a:pt x="21600" y="10819"/>
                  <a:pt x="21599" y="10838"/>
                  <a:pt x="21599" y="10858"/>
                </a:cubicBezTo>
                <a:lnTo>
                  <a:pt x="24299" y="10872"/>
                </a:lnTo>
                <a:lnTo>
                  <a:pt x="19967" y="15158"/>
                </a:lnTo>
                <a:lnTo>
                  <a:pt x="15681" y="10826"/>
                </a:lnTo>
                <a:lnTo>
                  <a:pt x="18381" y="10840"/>
                </a:lnTo>
                <a:close/>
              </a:path>
            </a:pathLst>
          </a:cu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cs-CZ" sz="2000" b="1">
              <a:cs typeface="Times New Roman" panose="02020603050405020304" pitchFamily="18" charset="0"/>
            </a:endParaRPr>
          </a:p>
        </p:txBody>
      </p:sp>
      <p:sp>
        <p:nvSpPr>
          <p:cNvPr id="21" name="TextovéPole 20"/>
          <p:cNvSpPr txBox="1">
            <a:spLocks noChangeArrowheads="1"/>
          </p:cNvSpPr>
          <p:nvPr/>
        </p:nvSpPr>
        <p:spPr bwMode="auto">
          <a:xfrm>
            <a:off x="4666580" y="844542"/>
            <a:ext cx="120066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okuláry</a:t>
            </a:r>
          </a:p>
        </p:txBody>
      </p:sp>
      <p:sp>
        <p:nvSpPr>
          <p:cNvPr id="22" name="TextovéPole 21"/>
          <p:cNvSpPr txBox="1">
            <a:spLocks noChangeArrowheads="1"/>
          </p:cNvSpPr>
          <p:nvPr/>
        </p:nvSpPr>
        <p:spPr bwMode="auto">
          <a:xfrm>
            <a:off x="2880178" y="2612804"/>
            <a:ext cx="125211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objektivy</a:t>
            </a:r>
          </a:p>
        </p:txBody>
      </p:sp>
      <p:sp>
        <p:nvSpPr>
          <p:cNvPr id="23" name="TextovéPole 22"/>
          <p:cNvSpPr txBox="1">
            <a:spLocks noChangeArrowheads="1"/>
          </p:cNvSpPr>
          <p:nvPr/>
        </p:nvSpPr>
        <p:spPr bwMode="auto">
          <a:xfrm>
            <a:off x="6549942" y="3260876"/>
            <a:ext cx="190283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hlavní vypínač</a:t>
            </a:r>
          </a:p>
        </p:txBody>
      </p:sp>
      <p:sp>
        <p:nvSpPr>
          <p:cNvPr id="24" name="TextovéPole 23"/>
          <p:cNvSpPr txBox="1">
            <a:spLocks noChangeArrowheads="1"/>
          </p:cNvSpPr>
          <p:nvPr/>
        </p:nvSpPr>
        <p:spPr bwMode="auto">
          <a:xfrm>
            <a:off x="6004501" y="5165022"/>
            <a:ext cx="250834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makro a </a:t>
            </a:r>
            <a:r>
              <a:rPr lang="cs-CZ" altLang="cs-CZ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mikrošroub</a:t>
            </a:r>
            <a:endParaRPr lang="cs-CZ" altLang="cs-CZ" sz="2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5" name="TextovéPole 24"/>
          <p:cNvSpPr txBox="1">
            <a:spLocks noChangeArrowheads="1"/>
          </p:cNvSpPr>
          <p:nvPr/>
        </p:nvSpPr>
        <p:spPr bwMode="auto">
          <a:xfrm>
            <a:off x="6364541" y="3940886"/>
            <a:ext cx="242066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regulace osvětlení</a:t>
            </a:r>
          </a:p>
        </p:txBody>
      </p:sp>
      <p:sp>
        <p:nvSpPr>
          <p:cNvPr id="26" name="TextovéPole 25"/>
          <p:cNvSpPr txBox="1">
            <a:spLocks noChangeArrowheads="1"/>
          </p:cNvSpPr>
          <p:nvPr/>
        </p:nvSpPr>
        <p:spPr bwMode="auto">
          <a:xfrm>
            <a:off x="1900045" y="4485012"/>
            <a:ext cx="1842555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křížový posun</a:t>
            </a:r>
          </a:p>
        </p:txBody>
      </p:sp>
      <p:sp>
        <p:nvSpPr>
          <p:cNvPr id="27" name="TextovéPole 26"/>
          <p:cNvSpPr txBox="1">
            <a:spLocks noChangeArrowheads="1"/>
          </p:cNvSpPr>
          <p:nvPr/>
        </p:nvSpPr>
        <p:spPr bwMode="auto">
          <a:xfrm>
            <a:off x="5140405" y="5493124"/>
            <a:ext cx="1532951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zdroj světla</a:t>
            </a:r>
          </a:p>
        </p:txBody>
      </p:sp>
      <p:sp>
        <p:nvSpPr>
          <p:cNvPr id="29" name="AutoShape 16"/>
          <p:cNvSpPr>
            <a:spLocks noChangeArrowheads="1"/>
          </p:cNvSpPr>
          <p:nvPr/>
        </p:nvSpPr>
        <p:spPr bwMode="auto">
          <a:xfrm>
            <a:off x="2937446" y="3440425"/>
            <a:ext cx="402759" cy="180491"/>
          </a:xfrm>
          <a:prstGeom prst="rightArrow">
            <a:avLst>
              <a:gd name="adj1" fmla="val 50000"/>
              <a:gd name="adj2" fmla="val 54044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0" name="TextovéPole 29"/>
          <p:cNvSpPr txBox="1">
            <a:spLocks noChangeArrowheads="1"/>
          </p:cNvSpPr>
          <p:nvPr/>
        </p:nvSpPr>
        <p:spPr bwMode="auto">
          <a:xfrm>
            <a:off x="2044061" y="3332884"/>
            <a:ext cx="89867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stolek</a:t>
            </a:r>
          </a:p>
        </p:txBody>
      </p:sp>
      <p:sp>
        <p:nvSpPr>
          <p:cNvPr id="31" name="AutoShape 16"/>
          <p:cNvSpPr>
            <a:spLocks noChangeArrowheads="1"/>
          </p:cNvSpPr>
          <p:nvPr/>
        </p:nvSpPr>
        <p:spPr bwMode="auto">
          <a:xfrm>
            <a:off x="3412213" y="3972513"/>
            <a:ext cx="746611" cy="180491"/>
          </a:xfrm>
          <a:prstGeom prst="rightArrow">
            <a:avLst>
              <a:gd name="adj1" fmla="val 50000"/>
              <a:gd name="adj2" fmla="val 54118"/>
            </a:avLst>
          </a:prstGeom>
          <a:solidFill>
            <a:srgbClr val="FF6600"/>
          </a:solidFill>
          <a:ln w="952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endParaRPr lang="cs-CZ" altLang="cs-CZ" sz="2000" b="1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2" name="TextovéPole 31"/>
          <p:cNvSpPr txBox="1">
            <a:spLocks noChangeArrowheads="1"/>
          </p:cNvSpPr>
          <p:nvPr/>
        </p:nvSpPr>
        <p:spPr bwMode="auto">
          <a:xfrm>
            <a:off x="243861" y="3847509"/>
            <a:ext cx="324036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en-US" altLang="cs-CZ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ondenzor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 irisovou clonou</a:t>
            </a:r>
          </a:p>
        </p:txBody>
      </p:sp>
      <p:sp>
        <p:nvSpPr>
          <p:cNvPr id="28" name="Text Box 6"/>
          <p:cNvSpPr txBox="1">
            <a:spLocks noChangeArrowheads="1"/>
          </p:cNvSpPr>
          <p:nvPr/>
        </p:nvSpPr>
        <p:spPr bwMode="auto">
          <a:xfrm>
            <a:off x="2483768" y="205331"/>
            <a:ext cx="40363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Stavba mikroskopu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 nodeType="clickPar">
                      <p:stCondLst>
                        <p:cond delay="indefinite"/>
                      </p:stCondLst>
                      <p:childTnLst>
                        <p:par>
                          <p:cTn id="4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84" grpId="0" animBg="1"/>
      <p:bldP spid="30734" grpId="0" animBg="1"/>
      <p:bldP spid="30735" grpId="0" animBg="1"/>
      <p:bldP spid="30728" grpId="0" animBg="1"/>
      <p:bldP spid="30729" grpId="0" animBg="1"/>
      <p:bldP spid="21" grpId="0"/>
      <p:bldP spid="22" grpId="0"/>
      <p:bldP spid="23" grpId="0"/>
      <p:bldP spid="24" grpId="0"/>
      <p:bldP spid="25" grpId="0"/>
      <p:bldP spid="26" grpId="0"/>
      <p:bldP spid="27" grpId="0"/>
      <p:bldP spid="29" grpId="0" animBg="1"/>
      <p:bldP spid="29" grpId="1" animBg="1"/>
      <p:bldP spid="30" grpId="0"/>
      <p:bldP spid="31" grpId="0" animBg="1"/>
      <p:bldP spid="31" grpId="1" animBg="1"/>
      <p:bldP spid="32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1772816"/>
            <a:ext cx="7197725" cy="3384376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/>
          <a:lstStyle/>
          <a:p>
            <a:pPr marL="342900" indent="-342900">
              <a:lnSpc>
                <a:spcPts val="3200"/>
              </a:lnSpc>
              <a:spcBef>
                <a:spcPts val="0"/>
              </a:spcBef>
              <a:spcAft>
                <a:spcPts val="1800"/>
              </a:spcAft>
              <a:buSzPct val="80000"/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složený mikroskop se skládá ze dvou optických částí funkčně i stavebně odlišných: </a:t>
            </a:r>
          </a:p>
          <a:p>
            <a:pPr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tabLst>
                <a:tab pos="1077913" algn="l"/>
              </a:tabLst>
            </a:pP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  <a:r>
              <a:rPr lang="cs-CZ" altLang="cs-CZ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objektivu  </a:t>
            </a:r>
          </a:p>
          <a:p>
            <a:pPr>
              <a:lnSpc>
                <a:spcPts val="3200"/>
              </a:lnSpc>
              <a:spcBef>
                <a:spcPts val="0"/>
              </a:spcBef>
              <a:spcAft>
                <a:spcPts val="1800"/>
              </a:spcAft>
              <a:tabLst>
                <a:tab pos="1077913" algn="l"/>
              </a:tabLst>
            </a:pPr>
            <a:r>
              <a:rPr lang="cs-CZ" altLang="cs-CZ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okuláru</a:t>
            </a:r>
            <a:endParaRPr lang="cs-CZ" alt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lnSpc>
                <a:spcPts val="3200"/>
              </a:lnSpc>
              <a:spcBef>
                <a:spcPts val="0"/>
              </a:spcBef>
              <a:buSzPct val="80000"/>
              <a:buFont typeface="Arial" panose="020B0604020202020204" pitchFamily="34" charset="0"/>
              <a:buChar char="•"/>
            </a:pP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pro konstrukci obrazu vycházíme ze zákonů geometrické optiky</a:t>
            </a:r>
          </a:p>
          <a:p>
            <a:pPr>
              <a:lnSpc>
                <a:spcPts val="3200"/>
              </a:lnSpc>
              <a:spcBef>
                <a:spcPts val="0"/>
              </a:spcBef>
            </a:pPr>
            <a:endParaRPr lang="cs-CZ" alt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39552" y="332656"/>
            <a:ext cx="80648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Konstrukce obrazu vytvořeného složeným mikroskopem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539552" y="259290"/>
            <a:ext cx="8064896" cy="12003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  <a:cs typeface="Times New Roman" panose="02020603050405020304" pitchFamily="18" charset="0"/>
              </a:rPr>
              <a:t>Konstrukce obrazu vytvořeného složeným mikroskopem</a:t>
            </a:r>
          </a:p>
        </p:txBody>
      </p:sp>
      <p:grpSp>
        <p:nvGrpSpPr>
          <p:cNvPr id="16" name="Group 30"/>
          <p:cNvGrpSpPr>
            <a:grpSpLocks/>
          </p:cNvGrpSpPr>
          <p:nvPr/>
        </p:nvGrpSpPr>
        <p:grpSpPr bwMode="auto">
          <a:xfrm>
            <a:off x="1039198" y="1482167"/>
            <a:ext cx="7065604" cy="4801582"/>
            <a:chOff x="204" y="243"/>
            <a:chExt cx="5170" cy="3794"/>
          </a:xfrm>
        </p:grpSpPr>
        <p:grpSp>
          <p:nvGrpSpPr>
            <p:cNvPr id="17" name="Group 26"/>
            <p:cNvGrpSpPr>
              <a:grpSpLocks/>
            </p:cNvGrpSpPr>
            <p:nvPr/>
          </p:nvGrpSpPr>
          <p:grpSpPr bwMode="auto">
            <a:xfrm>
              <a:off x="204" y="243"/>
              <a:ext cx="5170" cy="3794"/>
              <a:chOff x="295" y="336"/>
              <a:chExt cx="5170" cy="3794"/>
            </a:xfrm>
          </p:grpSpPr>
          <p:pic>
            <p:nvPicPr>
              <p:cNvPr id="19" name="Picture 8" descr="cocka6"/>
              <p:cNvPicPr>
                <a:picLocks noChangeAspect="1" noChangeArrowheads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295" y="391"/>
                <a:ext cx="5170" cy="367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20" name="Oval 17"/>
              <p:cNvSpPr>
                <a:spLocks noChangeArrowheads="1"/>
              </p:cNvSpPr>
              <p:nvPr/>
            </p:nvSpPr>
            <p:spPr bwMode="auto">
              <a:xfrm>
                <a:off x="1610" y="709"/>
                <a:ext cx="635" cy="2676"/>
              </a:xfrm>
              <a:prstGeom prst="ellipse">
                <a:avLst/>
              </a:prstGeom>
              <a:solidFill>
                <a:srgbClr val="3366FF">
                  <a:alpha val="70195"/>
                </a:srgbClr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cs-CZ" altLang="cs-CZ" sz="2400">
                  <a:latin typeface="Arial" charset="0"/>
                </a:endParaRPr>
              </a:p>
            </p:txBody>
          </p:sp>
          <p:sp>
            <p:nvSpPr>
              <p:cNvPr id="21" name="Text Box 18"/>
              <p:cNvSpPr txBox="1">
                <a:spLocks noChangeArrowheads="1"/>
              </p:cNvSpPr>
              <p:nvPr/>
            </p:nvSpPr>
            <p:spPr bwMode="auto">
              <a:xfrm>
                <a:off x="1645" y="336"/>
                <a:ext cx="817" cy="3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čočka</a:t>
                </a:r>
              </a:p>
            </p:txBody>
          </p:sp>
          <p:sp>
            <p:nvSpPr>
              <p:cNvPr id="22" name="Text Box 20"/>
              <p:cNvSpPr txBox="1">
                <a:spLocks noChangeArrowheads="1"/>
              </p:cNvSpPr>
              <p:nvPr/>
            </p:nvSpPr>
            <p:spPr bwMode="auto">
              <a:xfrm>
                <a:off x="2419" y="3570"/>
                <a:ext cx="1149" cy="5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lnSpc>
                    <a:spcPct val="85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ohnisková</a:t>
                </a:r>
              </a:p>
              <a:p>
                <a:pPr>
                  <a:lnSpc>
                    <a:spcPct val="85000"/>
                  </a:lnSpc>
                  <a:spcBef>
                    <a:spcPct val="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vzdálenost</a:t>
                </a:r>
              </a:p>
            </p:txBody>
          </p:sp>
          <p:sp>
            <p:nvSpPr>
              <p:cNvPr id="23" name="Text Box 21"/>
              <p:cNvSpPr txBox="1">
                <a:spLocks noChangeArrowheads="1"/>
              </p:cNvSpPr>
              <p:nvPr/>
            </p:nvSpPr>
            <p:spPr bwMode="auto">
              <a:xfrm>
                <a:off x="3463" y="1269"/>
                <a:ext cx="1265" cy="32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 algn="ctr"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ohnisko (F)</a:t>
                </a:r>
              </a:p>
            </p:txBody>
          </p:sp>
          <p:sp>
            <p:nvSpPr>
              <p:cNvPr id="24" name="Text Box 22"/>
              <p:cNvSpPr txBox="1">
                <a:spLocks noChangeArrowheads="1"/>
              </p:cNvSpPr>
              <p:nvPr/>
            </p:nvSpPr>
            <p:spPr bwMode="auto">
              <a:xfrm>
                <a:off x="4150" y="3505"/>
                <a:ext cx="1270" cy="586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ohnisková  rovina</a:t>
                </a:r>
              </a:p>
            </p:txBody>
          </p:sp>
          <p:sp>
            <p:nvSpPr>
              <p:cNvPr id="26" name="Text Box 25"/>
              <p:cNvSpPr txBox="1">
                <a:spLocks noChangeArrowheads="1"/>
              </p:cNvSpPr>
              <p:nvPr/>
            </p:nvSpPr>
            <p:spPr bwMode="auto">
              <a:xfrm>
                <a:off x="1039" y="3522"/>
                <a:ext cx="839" cy="608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spcBef>
                    <a:spcPts val="600"/>
                  </a:spcBef>
                  <a:buClr>
                    <a:schemeClr val="tx2"/>
                  </a:buClr>
                  <a:buSzPct val="73000"/>
                  <a:buFont typeface="Wingdings 2" pitchFamily="18" charset="2"/>
                  <a:buChar char=""/>
                  <a:defRPr sz="2600">
                    <a:solidFill>
                      <a:schemeClr val="tx1"/>
                    </a:solidFill>
                    <a:latin typeface="Trebuchet MS" pitchFamily="34" charset="0"/>
                  </a:defRPr>
                </a:lvl1pPr>
                <a:lvl2pPr marL="742950" indent="-285750">
                  <a:spcBef>
                    <a:spcPts val="5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"/>
                  <a:defRPr sz="2300">
                    <a:solidFill>
                      <a:srgbClr val="6C6C6C"/>
                    </a:solidFill>
                    <a:latin typeface="Trebuchet MS" pitchFamily="34" charset="0"/>
                  </a:defRPr>
                </a:lvl2pPr>
                <a:lvl3pPr marL="1143000" indent="-228600">
                  <a:spcBef>
                    <a:spcPts val="400"/>
                  </a:spcBef>
                  <a:buClr>
                    <a:srgbClr val="F9B639"/>
                  </a:buClr>
                  <a:buSzPct val="60000"/>
                  <a:buFont typeface="Wingdings" pitchFamily="2" charset="2"/>
                  <a:buChar char=""/>
                  <a:defRPr sz="2000">
                    <a:solidFill>
                      <a:schemeClr val="tx1"/>
                    </a:solidFill>
                    <a:latin typeface="Trebuchet MS" pitchFamily="34" charset="0"/>
                  </a:defRPr>
                </a:lvl3pPr>
                <a:lvl4pPr marL="1600200" indent="-228600">
                  <a:spcBef>
                    <a:spcPct val="20000"/>
                  </a:spcBef>
                  <a:buClr>
                    <a:srgbClr val="F9B639"/>
                  </a:buClr>
                  <a:buSzPct val="80000"/>
                  <a:buFont typeface="Wingdings 2" pitchFamily="18" charset="2"/>
                  <a:buChar char=""/>
                  <a:defRPr sz="2000">
                    <a:solidFill>
                      <a:srgbClr val="6C6C6C"/>
                    </a:solidFill>
                    <a:latin typeface="Trebuchet MS" pitchFamily="34" charset="0"/>
                  </a:defRPr>
                </a:lvl4pPr>
                <a:lvl5pPr marL="2057400" indent="-228600">
                  <a:spcBef>
                    <a:spcPts val="400"/>
                  </a:spcBef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5pPr>
                <a:lvl6pPr marL="25146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6pPr>
                <a:lvl7pPr marL="29718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7pPr>
                <a:lvl8pPr marL="34290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8pPr>
                <a:lvl9pPr marL="3886200" indent="-228600" fontAlgn="base">
                  <a:spcBef>
                    <a:spcPts val="400"/>
                  </a:spcBef>
                  <a:spcAft>
                    <a:spcPct val="0"/>
                  </a:spcAft>
                  <a:buClr>
                    <a:srgbClr val="F9B639"/>
                  </a:buClr>
                  <a:buSzPct val="70000"/>
                  <a:buFont typeface="Wingdings" pitchFamily="2" charset="2"/>
                  <a:buChar char=""/>
                  <a:defRPr>
                    <a:solidFill>
                      <a:schemeClr val="tx1"/>
                    </a:solidFill>
                    <a:latin typeface="Trebuchet MS" pitchFamily="34" charset="0"/>
                  </a:defRPr>
                </a:lvl9pPr>
              </a:lstStyle>
              <a:p>
                <a:pPr>
                  <a:spcBef>
                    <a:spcPct val="50000"/>
                  </a:spcBef>
                  <a:buClrTx/>
                  <a:buSzTx/>
                  <a:buFontTx/>
                  <a:buNone/>
                </a:pPr>
                <a:r>
                  <a:rPr lang="cs-CZ" altLang="cs-CZ" sz="2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rovina čočky</a:t>
                </a:r>
              </a:p>
            </p:txBody>
          </p:sp>
        </p:grpSp>
        <p:sp>
          <p:nvSpPr>
            <p:cNvPr id="18" name="Line 29"/>
            <p:cNvSpPr>
              <a:spLocks noChangeShapeType="1"/>
            </p:cNvSpPr>
            <p:nvPr/>
          </p:nvSpPr>
          <p:spPr bwMode="auto">
            <a:xfrm>
              <a:off x="204" y="1979"/>
              <a:ext cx="5125" cy="0"/>
            </a:xfrm>
            <a:prstGeom prst="line">
              <a:avLst/>
            </a:prstGeom>
            <a:noFill/>
            <a:ln w="31750">
              <a:solidFill>
                <a:srgbClr val="8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cs-CZ"/>
            </a:p>
          </p:txBody>
        </p:sp>
      </p:grpSp>
      <p:sp>
        <p:nvSpPr>
          <p:cNvPr id="27" name="Text Box 23"/>
          <p:cNvSpPr txBox="1">
            <a:spLocks noChangeArrowheads="1"/>
          </p:cNvSpPr>
          <p:nvPr/>
        </p:nvSpPr>
        <p:spPr bwMode="auto">
          <a:xfrm>
            <a:off x="395536" y="3212976"/>
            <a:ext cx="1921516" cy="4302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optická osa</a:t>
            </a:r>
          </a:p>
        </p:txBody>
      </p:sp>
    </p:spTree>
    <p:extLst>
      <p:ext uri="{BB962C8B-B14F-4D97-AF65-F5344CB8AC3E}">
        <p14:creationId xmlns:p14="http://schemas.microsoft.com/office/powerpoint/2010/main" val="411963896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8" name="Rectangle 4"/>
          <p:cNvSpPr>
            <a:spLocks noChangeArrowheads="1"/>
          </p:cNvSpPr>
          <p:nvPr/>
        </p:nvSpPr>
        <p:spPr bwMode="auto">
          <a:xfrm>
            <a:off x="286444" y="350270"/>
            <a:ext cx="4285556" cy="5689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při ostření nastavujeme objekt mezi dvojnásobnou ohniskovou vzdálenost a ohnisko</a:t>
            </a:r>
          </a:p>
          <a:p>
            <a:pPr>
              <a:lnSpc>
                <a:spcPct val="90000"/>
              </a:lnSpc>
              <a:spcBef>
                <a:spcPct val="20000"/>
              </a:spcBef>
              <a:defRPr/>
            </a:pPr>
            <a:endParaRPr lang="cs-CZ" sz="14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objektivem vzniká obraz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	</a:t>
            </a:r>
            <a:r>
              <a:rPr lang="cs-CZ" sz="1800" b="1" dirty="0">
                <a:solidFill>
                  <a:schemeClr val="tx2"/>
                </a:solidFill>
                <a:cs typeface="Times New Roman" pitchFamily="18" charset="0"/>
              </a:rPr>
              <a:t>skutečný,  zvětšený,  převrácený 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	za dvojnásobnou ohniskovou vzdáleností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4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Font typeface="Wingdings" pitchFamily="2" charset="2"/>
              <a:buChar char="q"/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tento obraz pozorujeme okulárem jako lupou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	(obraz musí být mezi čočkou okuláru a jejím ohniskem)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	obraz  </a:t>
            </a:r>
            <a:r>
              <a:rPr lang="cs-CZ" sz="1800" b="1" dirty="0">
                <a:solidFill>
                  <a:schemeClr val="tx2"/>
                </a:solidFill>
                <a:cs typeface="Times New Roman" pitchFamily="18" charset="0"/>
              </a:rPr>
              <a:t>neskutečný,  zvětšený,  přímý 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4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61950" indent="-361950">
              <a:lnSpc>
                <a:spcPct val="90000"/>
              </a:lnSpc>
              <a:spcBef>
                <a:spcPct val="20000"/>
              </a:spcBef>
              <a:buClr>
                <a:schemeClr val="tx2"/>
              </a:buClr>
              <a:buSzPct val="100000"/>
              <a:buFont typeface="Wingdings" pitchFamily="2" charset="2"/>
              <a:buChar char="q"/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konečný obraz pozorovaný v mikroskopu je vzhledem k předmětu </a:t>
            </a:r>
            <a:r>
              <a:rPr lang="cs-CZ" sz="1800" b="1" u="sng" dirty="0">
                <a:solidFill>
                  <a:schemeClr val="tx2"/>
                </a:solidFill>
                <a:cs typeface="Times New Roman" pitchFamily="18" charset="0"/>
              </a:rPr>
              <a:t>neskutečný,  zvětšený a převrácený</a:t>
            </a: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800" b="1" u="sng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endParaRPr lang="cs-CZ" sz="1800" b="1" dirty="0">
              <a:solidFill>
                <a:schemeClr val="tx1"/>
              </a:solidFill>
              <a:cs typeface="Times New Roman" pitchFamily="18" charset="0"/>
            </a:endParaRPr>
          </a:p>
          <a:p>
            <a:pPr marL="342900" indent="-342900">
              <a:lnSpc>
                <a:spcPct val="90000"/>
              </a:lnSpc>
              <a:spcBef>
                <a:spcPct val="20000"/>
              </a:spcBef>
              <a:defRPr/>
            </a:pPr>
            <a:r>
              <a:rPr lang="cs-CZ" sz="1800" b="1" dirty="0">
                <a:solidFill>
                  <a:schemeClr val="tx1"/>
                </a:solidFill>
                <a:cs typeface="Times New Roman" pitchFamily="18" charset="0"/>
              </a:rPr>
              <a:t>	</a:t>
            </a:r>
          </a:p>
        </p:txBody>
      </p:sp>
      <p:pic>
        <p:nvPicPr>
          <p:cNvPr id="26627" name="Picture 2" descr="konstrukce obrazu_Pa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762673"/>
            <a:ext cx="4103687" cy="5148262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628" name="Line 3"/>
          <p:cNvSpPr>
            <a:spLocks noChangeShapeType="1"/>
          </p:cNvSpPr>
          <p:nvPr/>
        </p:nvSpPr>
        <p:spPr bwMode="auto">
          <a:xfrm>
            <a:off x="1052513" y="5740400"/>
            <a:ext cx="0" cy="4841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cs-CZ"/>
          </a:p>
        </p:txBody>
      </p:sp>
      <p:sp>
        <p:nvSpPr>
          <p:cNvPr id="26629" name="Text Box 4"/>
          <p:cNvSpPr txBox="1">
            <a:spLocks noChangeArrowheads="1"/>
          </p:cNvSpPr>
          <p:nvPr/>
        </p:nvSpPr>
        <p:spPr bwMode="auto">
          <a:xfrm>
            <a:off x="887413" y="5378450"/>
            <a:ext cx="427037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tx2"/>
                </a:solidFill>
                <a:latin typeface="Times New Roman" pitchFamily="18" charset="0"/>
              </a:rPr>
              <a:t>F</a:t>
            </a:r>
            <a:r>
              <a:rPr lang="cs-CZ" altLang="cs-CZ" sz="2000" b="1" baseline="-25000">
                <a:solidFill>
                  <a:schemeClr val="tx2"/>
                </a:solidFill>
                <a:latin typeface="Times New Roman" pitchFamily="18" charset="0"/>
              </a:rPr>
              <a:t>1</a:t>
            </a:r>
            <a:endParaRPr lang="cs-CZ" altLang="cs-CZ" sz="2000" b="1">
              <a:solidFill>
                <a:schemeClr val="tx2"/>
              </a:solidFill>
              <a:latin typeface="Times New Roman" pitchFamily="18" charset="0"/>
            </a:endParaRPr>
          </a:p>
        </p:txBody>
      </p:sp>
      <p:sp>
        <p:nvSpPr>
          <p:cNvPr id="26630" name="Text Box 5"/>
          <p:cNvSpPr txBox="1">
            <a:spLocks noChangeArrowheads="1"/>
          </p:cNvSpPr>
          <p:nvPr/>
        </p:nvSpPr>
        <p:spPr bwMode="auto">
          <a:xfrm>
            <a:off x="912813" y="6224588"/>
            <a:ext cx="341312" cy="4000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000" b="1">
                <a:solidFill>
                  <a:schemeClr val="tx2"/>
                </a:solidFill>
                <a:latin typeface="Times New Roman" pitchFamily="18" charset="0"/>
              </a:rPr>
              <a:t>F</a:t>
            </a:r>
          </a:p>
        </p:txBody>
      </p:sp>
      <p:sp>
        <p:nvSpPr>
          <p:cNvPr id="26631" name="Text Box 6"/>
          <p:cNvSpPr txBox="1">
            <a:spLocks noChangeArrowheads="1"/>
          </p:cNvSpPr>
          <p:nvPr/>
        </p:nvSpPr>
        <p:spPr bwMode="auto">
          <a:xfrm>
            <a:off x="1419225" y="5721350"/>
            <a:ext cx="1630363" cy="584200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 dirty="0">
                <a:latin typeface="Times New Roman" pitchFamily="18" charset="0"/>
              </a:rPr>
              <a:t>Optický interval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1600" b="1" dirty="0">
                <a:latin typeface="Times New Roman" pitchFamily="18" charset="0"/>
              </a:rPr>
              <a:t>mikroskopu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ovéPole 3"/>
          <p:cNvSpPr txBox="1"/>
          <p:nvPr/>
        </p:nvSpPr>
        <p:spPr>
          <a:xfrm>
            <a:off x="251520" y="188640"/>
            <a:ext cx="8587607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tx1"/>
                </a:solidFill>
              </a:rPr>
              <a:t>Objektiv </a:t>
            </a:r>
            <a:r>
              <a:rPr lang="cs-CZ" sz="2100" b="1" dirty="0">
                <a:solidFill>
                  <a:schemeClr val="tx1"/>
                </a:solidFill>
              </a:rPr>
              <a:t>- </a:t>
            </a:r>
            <a:r>
              <a:rPr lang="cs-CZ" sz="2100" dirty="0">
                <a:solidFill>
                  <a:schemeClr val="tx1"/>
                </a:solidFill>
              </a:rPr>
              <a:t>předmět leží mezi dvojnásobnou ohniskovou vzdáleností (P) </a:t>
            </a:r>
          </a:p>
          <a:p>
            <a:r>
              <a:rPr lang="cs-CZ" sz="2100" dirty="0">
                <a:solidFill>
                  <a:schemeClr val="tx1"/>
                </a:solidFill>
              </a:rPr>
              <a:t>a ohniskem předmětu (F) </a:t>
            </a:r>
          </a:p>
          <a:p>
            <a:r>
              <a:rPr lang="cs-CZ" sz="2100" dirty="0">
                <a:solidFill>
                  <a:schemeClr val="tx1"/>
                </a:solidFill>
              </a:rPr>
              <a:t>→ </a:t>
            </a:r>
            <a:r>
              <a:rPr lang="cs-CZ" sz="2100" dirty="0">
                <a:solidFill>
                  <a:srgbClr val="FF0000"/>
                </a:solidFill>
              </a:rPr>
              <a:t>skutečný, zvětšený a převrácený </a:t>
            </a:r>
            <a:r>
              <a:rPr lang="cs-CZ" sz="2100" dirty="0">
                <a:solidFill>
                  <a:schemeClr val="tx1"/>
                </a:solidFill>
              </a:rPr>
              <a:t>za dvojnásobnou ohniskovou vzdáleností </a:t>
            </a:r>
            <a:endParaRPr lang="cs-CZ" sz="2100" b="1" dirty="0">
              <a:solidFill>
                <a:schemeClr val="tx1"/>
              </a:solidFill>
            </a:endParaRPr>
          </a:p>
        </p:txBody>
      </p:sp>
      <p:sp>
        <p:nvSpPr>
          <p:cNvPr id="5" name="TextovéPole 4"/>
          <p:cNvSpPr txBox="1"/>
          <p:nvPr/>
        </p:nvSpPr>
        <p:spPr>
          <a:xfrm>
            <a:off x="251520" y="3284984"/>
            <a:ext cx="6133410" cy="7848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b="1" dirty="0">
                <a:solidFill>
                  <a:schemeClr val="tx1"/>
                </a:solidFill>
              </a:rPr>
              <a:t>Okulár - </a:t>
            </a:r>
            <a:r>
              <a:rPr lang="cs-CZ" sz="2100" dirty="0">
                <a:solidFill>
                  <a:schemeClr val="tx1"/>
                </a:solidFill>
              </a:rPr>
              <a:t>předmět ležící blíže než F </a:t>
            </a:r>
            <a:br>
              <a:rPr lang="cs-CZ" sz="2100" dirty="0">
                <a:solidFill>
                  <a:schemeClr val="tx1"/>
                </a:solidFill>
              </a:rPr>
            </a:br>
            <a:r>
              <a:rPr lang="cs-CZ" sz="2100" dirty="0">
                <a:solidFill>
                  <a:schemeClr val="tx1"/>
                </a:solidFill>
              </a:rPr>
              <a:t>→ obraz </a:t>
            </a:r>
            <a:r>
              <a:rPr lang="cs-CZ" sz="2100" dirty="0">
                <a:solidFill>
                  <a:srgbClr val="FF0000"/>
                </a:solidFill>
              </a:rPr>
              <a:t>neskutečný (zdánlivý), zvětšený a vzpřímený </a:t>
            </a:r>
            <a:endParaRPr lang="cs-CZ" sz="2100" b="1" dirty="0">
              <a:solidFill>
                <a:srgbClr val="FF0000"/>
              </a:solidFill>
            </a:endParaRPr>
          </a:p>
        </p:txBody>
      </p:sp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2"/>
          <a:srcRect l="33197" t="42163" r="34044" b="33560"/>
          <a:stretch/>
        </p:blipFill>
        <p:spPr>
          <a:xfrm>
            <a:off x="2095431" y="1296636"/>
            <a:ext cx="4497686" cy="1874945"/>
          </a:xfrm>
          <a:prstGeom prst="rect">
            <a:avLst/>
          </a:prstGeom>
        </p:spPr>
      </p:pic>
      <p:pic>
        <p:nvPicPr>
          <p:cNvPr id="7" name="Obrázek 6"/>
          <p:cNvPicPr>
            <a:picLocks noChangeAspect="1"/>
          </p:cNvPicPr>
          <p:nvPr/>
        </p:nvPicPr>
        <p:blipFill rotWithShape="1">
          <a:blip r:embed="rId3"/>
          <a:srcRect l="33856" t="39500" r="32675" b="35301"/>
          <a:stretch/>
        </p:blipFill>
        <p:spPr>
          <a:xfrm>
            <a:off x="2095430" y="4115980"/>
            <a:ext cx="4614643" cy="1954437"/>
          </a:xfrm>
          <a:prstGeom prst="rect">
            <a:avLst/>
          </a:prstGeom>
        </p:spPr>
      </p:pic>
      <p:sp>
        <p:nvSpPr>
          <p:cNvPr id="8" name="TextovéPole 7"/>
          <p:cNvSpPr txBox="1"/>
          <p:nvPr/>
        </p:nvSpPr>
        <p:spPr>
          <a:xfrm>
            <a:off x="380561" y="6070418"/>
            <a:ext cx="832952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chemeClr val="tx1"/>
                </a:solidFill>
              </a:rPr>
              <a:t>Oční čočka změní rozbíhavé paprsky ve sbíhavé – obraz předmětu pozorujeme </a:t>
            </a:r>
            <a:br>
              <a:rPr lang="cs-CZ" sz="2000" dirty="0">
                <a:solidFill>
                  <a:schemeClr val="tx1"/>
                </a:solidFill>
              </a:rPr>
            </a:br>
            <a:r>
              <a:rPr lang="cs-CZ" sz="2000" dirty="0">
                <a:solidFill>
                  <a:schemeClr val="tx1"/>
                </a:solidFill>
              </a:rPr>
              <a:t>v průsečíku, který vznikne zpětným prodloužením rozbíhavých paprsků.</a:t>
            </a:r>
          </a:p>
        </p:txBody>
      </p:sp>
    </p:spTree>
    <p:extLst>
      <p:ext uri="{BB962C8B-B14F-4D97-AF65-F5344CB8AC3E}">
        <p14:creationId xmlns:p14="http://schemas.microsoft.com/office/powerpoint/2010/main" val="339459430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3607633" y="375455"/>
            <a:ext cx="192873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Objektiv</a:t>
            </a:r>
          </a:p>
        </p:txBody>
      </p:sp>
      <p:sp>
        <p:nvSpPr>
          <p:cNvPr id="13" name="Rectangle 2"/>
          <p:cNvSpPr txBox="1">
            <a:spLocks noChangeArrowheads="1"/>
          </p:cNvSpPr>
          <p:nvPr/>
        </p:nvSpPr>
        <p:spPr bwMode="auto">
          <a:xfrm>
            <a:off x="251520" y="692695"/>
            <a:ext cx="7704856" cy="244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8FF9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lnSpc>
                <a:spcPts val="3200"/>
              </a:lnSpc>
              <a:spcBef>
                <a:spcPts val="0"/>
              </a:spcBef>
              <a:buFontTx/>
              <a:buNone/>
            </a:pPr>
            <a:endParaRPr lang="cs-CZ" alt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Objektiv je označen dvěma čísly: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None/>
              <a:tabLst>
                <a:tab pos="541338" algn="l"/>
              </a:tabLst>
            </a:pPr>
            <a:r>
              <a:rPr lang="cs-CZ" altLang="cs-C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1.	zvětšení </a:t>
            </a: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kolikrát je objekt zvětšen v objektivu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None/>
              <a:tabLst>
                <a:tab pos="541338" algn="l"/>
              </a:tabLst>
            </a:pPr>
            <a:r>
              <a:rPr lang="cs-CZ" altLang="cs-C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2.	numerická apertura (NA) </a:t>
            </a:r>
            <a:r>
              <a:rPr lang="cs-CZ" altLang="cs-CZ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udává rozlišovací 	schopnost mikroskopu</a:t>
            </a:r>
          </a:p>
          <a:p>
            <a:pPr>
              <a:lnSpc>
                <a:spcPts val="3200"/>
              </a:lnSpc>
              <a:spcBef>
                <a:spcPts val="0"/>
              </a:spcBef>
              <a:buFontTx/>
              <a:buNone/>
            </a:pPr>
            <a:endParaRPr lang="cs-CZ" altLang="cs-CZ" sz="24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11" name="Skupina 10"/>
          <p:cNvGrpSpPr/>
          <p:nvPr/>
        </p:nvGrpSpPr>
        <p:grpSpPr>
          <a:xfrm>
            <a:off x="611560" y="3081748"/>
            <a:ext cx="5944567" cy="2397709"/>
            <a:chOff x="207309" y="893483"/>
            <a:chExt cx="6812963" cy="2838610"/>
          </a:xfrm>
        </p:grpSpPr>
        <p:pic>
          <p:nvPicPr>
            <p:cNvPr id="12" name="Picture 5" descr="objektiv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7268" b="6056"/>
            <a:stretch>
              <a:fillRect/>
            </a:stretch>
          </p:blipFill>
          <p:spPr bwMode="auto">
            <a:xfrm>
              <a:off x="3419872" y="893483"/>
              <a:ext cx="3600400" cy="283861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4" name="AutoShape 8"/>
            <p:cNvSpPr>
              <a:spLocks noChangeArrowheads="1"/>
            </p:cNvSpPr>
            <p:nvPr/>
          </p:nvSpPr>
          <p:spPr bwMode="auto">
            <a:xfrm>
              <a:off x="2699792" y="1988840"/>
              <a:ext cx="895572" cy="144016"/>
            </a:xfrm>
            <a:prstGeom prst="rightArrow">
              <a:avLst>
                <a:gd name="adj1" fmla="val 50000"/>
                <a:gd name="adj2" fmla="val 182388"/>
              </a:avLst>
            </a:prstGeom>
            <a:solidFill>
              <a:srgbClr val="FF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400">
                <a:latin typeface="Arial" charset="0"/>
              </a:endParaRPr>
            </a:p>
          </p:txBody>
        </p:sp>
        <p:sp>
          <p:nvSpPr>
            <p:cNvPr id="15" name="AutoShape 9"/>
            <p:cNvSpPr>
              <a:spLocks noChangeArrowheads="1"/>
            </p:cNvSpPr>
            <p:nvPr/>
          </p:nvSpPr>
          <p:spPr bwMode="auto">
            <a:xfrm rot="19834217">
              <a:off x="2636879" y="2514688"/>
              <a:ext cx="1615582" cy="168212"/>
            </a:xfrm>
            <a:prstGeom prst="rightArrow">
              <a:avLst>
                <a:gd name="adj1" fmla="val 50000"/>
                <a:gd name="adj2" fmla="val 156427"/>
              </a:avLst>
            </a:prstGeom>
            <a:solidFill>
              <a:srgbClr val="FF0000"/>
            </a:solidFill>
            <a:ln w="9525">
              <a:solidFill>
                <a:srgbClr val="800000"/>
              </a:solidFill>
              <a:miter lim="800000"/>
              <a:headEnd/>
              <a:tailEnd/>
            </a:ln>
          </p:spPr>
          <p:txBody>
            <a:bodyPr wrap="none" anchor="ctr"/>
            <a:lstStyle>
              <a:lvl1pPr>
                <a:spcBef>
                  <a:spcPts val="600"/>
                </a:spcBef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>
                  <a:solidFill>
                    <a:schemeClr val="tx1"/>
                  </a:solidFill>
                  <a:latin typeface="Trebuchet MS" pitchFamily="34" charset="0"/>
                </a:defRPr>
              </a:lvl1pPr>
              <a:lvl2pPr marL="742950" indent="-285750">
                <a:spcBef>
                  <a:spcPts val="5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>
                  <a:solidFill>
                    <a:srgbClr val="6C6C6C"/>
                  </a:solidFill>
                  <a:latin typeface="Trebuchet MS" pitchFamily="34" charset="0"/>
                </a:defRPr>
              </a:lvl2pPr>
              <a:lvl3pPr marL="1143000" indent="-228600">
                <a:spcBef>
                  <a:spcPts val="400"/>
                </a:spcBef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>
                  <a:solidFill>
                    <a:schemeClr val="tx1"/>
                  </a:solidFill>
                  <a:latin typeface="Trebuchet MS" pitchFamily="34" charset="0"/>
                </a:defRPr>
              </a:lvl3pPr>
              <a:lvl4pPr marL="1600200" indent="-228600">
                <a:spcBef>
                  <a:spcPct val="20000"/>
                </a:spcBef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>
                  <a:solidFill>
                    <a:srgbClr val="6C6C6C"/>
                  </a:solidFill>
                  <a:latin typeface="Trebuchet MS" pitchFamily="34" charset="0"/>
                </a:defRPr>
              </a:lvl4pPr>
              <a:lvl5pPr marL="2057400" indent="-228600">
                <a:spcBef>
                  <a:spcPts val="400"/>
                </a:spcBef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5pPr>
              <a:lvl6pPr marL="25146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6pPr>
              <a:lvl7pPr marL="29718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7pPr>
              <a:lvl8pPr marL="34290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8pPr>
              <a:lvl9pPr marL="3886200" indent="-22860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>
                  <a:solidFill>
                    <a:schemeClr val="tx1"/>
                  </a:solidFill>
                  <a:latin typeface="Trebuchet MS" pitchFamily="34" charset="0"/>
                </a:defRPr>
              </a:lvl9pPr>
            </a:lstStyle>
            <a:p>
              <a:pPr>
                <a:spcBef>
                  <a:spcPct val="0"/>
                </a:spcBef>
                <a:buClrTx/>
                <a:buSzTx/>
                <a:buFontTx/>
                <a:buNone/>
              </a:pPr>
              <a:endParaRPr lang="cs-CZ" altLang="cs-CZ" sz="2400">
                <a:latin typeface="Arial" charset="0"/>
              </a:endParaRPr>
            </a:p>
          </p:txBody>
        </p:sp>
        <p:sp>
          <p:nvSpPr>
            <p:cNvPr id="16" name="Rectangle 2"/>
            <p:cNvSpPr txBox="1">
              <a:spLocks noChangeArrowheads="1"/>
            </p:cNvSpPr>
            <p:nvPr/>
          </p:nvSpPr>
          <p:spPr bwMode="auto">
            <a:xfrm>
              <a:off x="612879" y="1736811"/>
              <a:ext cx="2088232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8FF95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fontAlgn="base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0700" indent="-228600" algn="l" rtl="0" fontAlgn="base">
                <a:spcBef>
                  <a:spcPts val="5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2pPr>
              <a:lvl3pPr marL="7588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4888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4pPr>
              <a:lvl5pPr marL="12795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72184" indent="-182880" algn="l" rtl="0" eaLnBrk="1" latinLnBrk="0" hangingPunct="1">
                <a:spcBef>
                  <a:spcPts val="400"/>
                </a:spcBef>
                <a:buClr>
                  <a:schemeClr val="accent4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6733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80000"/>
                <a:buFont typeface="Wingdings 2"/>
                <a:buChar char="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47088" indent="-182880" algn="l" rtl="0" eaLnBrk="1" latinLnBrk="0" hangingPunct="1">
                <a:spcBef>
                  <a:spcPts val="300"/>
                </a:spcBef>
                <a:buClr>
                  <a:schemeClr val="accent4"/>
                </a:buClr>
                <a:buSzPct val="100000"/>
                <a:buChar char="•"/>
                <a:defRPr kumimoji="0" sz="1600" kern="1200" baseline="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100000"/>
                <a:buFont typeface="Wingdings"/>
                <a:buChar char="§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>
                <a:lnSpc>
                  <a:spcPts val="3200"/>
                </a:lnSpc>
                <a:spcBef>
                  <a:spcPts val="0"/>
                </a:spcBef>
                <a:buFontTx/>
                <a:buNone/>
                <a:tabLst>
                  <a:tab pos="541338" algn="l"/>
                </a:tabLst>
              </a:pPr>
              <a:r>
                <a:rPr lang="cs-CZ" altLang="cs-CZ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zvětšení</a:t>
              </a:r>
            </a:p>
          </p:txBody>
        </p:sp>
        <p:sp>
          <p:nvSpPr>
            <p:cNvPr id="17" name="Rectangle 2"/>
            <p:cNvSpPr txBox="1">
              <a:spLocks noChangeArrowheads="1"/>
            </p:cNvSpPr>
            <p:nvPr/>
          </p:nvSpPr>
          <p:spPr bwMode="auto">
            <a:xfrm>
              <a:off x="207309" y="2758016"/>
              <a:ext cx="3744416" cy="64807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B8FF95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>
              <a:lvl1pPr marL="273050" indent="-273050" algn="l" rtl="0" fontAlgn="base">
                <a:spcBef>
                  <a:spcPts val="600"/>
                </a:spcBef>
                <a:spcAft>
                  <a:spcPct val="0"/>
                </a:spcAft>
                <a:buClr>
                  <a:schemeClr val="tx2"/>
                </a:buClr>
                <a:buSzPct val="73000"/>
                <a:buFont typeface="Wingdings 2" pitchFamily="18" charset="2"/>
                <a:buChar char=""/>
                <a:defRPr sz="2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520700" indent="-228600" algn="l" rtl="0" fontAlgn="base">
                <a:spcBef>
                  <a:spcPts val="5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"/>
                <a:defRPr sz="23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2pPr>
              <a:lvl3pPr marL="7588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60000"/>
                <a:buFont typeface="Wingdings" pitchFamily="2" charset="2"/>
                <a:buChar char="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004888" indent="-228600" algn="l" rtl="0" fontAlgn="base">
                <a:spcBef>
                  <a:spcPct val="20000"/>
                </a:spcBef>
                <a:spcAft>
                  <a:spcPct val="0"/>
                </a:spcAft>
                <a:buClr>
                  <a:srgbClr val="F9B639"/>
                </a:buClr>
                <a:buSzPct val="80000"/>
                <a:buFont typeface="Wingdings 2" pitchFamily="18" charset="2"/>
                <a:buChar char=""/>
                <a:defRPr sz="2000" kern="1200">
                  <a:solidFill>
                    <a:srgbClr val="6C6C6C"/>
                  </a:solidFill>
                  <a:latin typeface="+mn-lt"/>
                  <a:ea typeface="+mn-ea"/>
                  <a:cs typeface="+mn-cs"/>
                </a:defRPr>
              </a:lvl4pPr>
              <a:lvl5pPr marL="1279525" indent="-228600" algn="l" rtl="0" fontAlgn="base">
                <a:spcBef>
                  <a:spcPts val="400"/>
                </a:spcBef>
                <a:spcAft>
                  <a:spcPct val="0"/>
                </a:spcAft>
                <a:buClr>
                  <a:srgbClr val="F9B639"/>
                </a:buClr>
                <a:buSzPct val="70000"/>
                <a:buFont typeface="Wingdings" pitchFamily="2" charset="2"/>
                <a:buChar char=""/>
                <a:defRPr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1472184" indent="-182880" algn="l" rtl="0" eaLnBrk="1" latinLnBrk="0" hangingPunct="1">
                <a:spcBef>
                  <a:spcPts val="400"/>
                </a:spcBef>
                <a:buClr>
                  <a:schemeClr val="accent4"/>
                </a:buClr>
                <a:buSzPct val="80000"/>
                <a:buFont typeface="Wingdings 2"/>
                <a:buChar char=""/>
                <a:defRPr kumimoji="0" sz="1800" kern="120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673352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80000"/>
                <a:buFont typeface="Wingdings 2"/>
                <a:buChar char=""/>
                <a:defRPr kumimoji="0" sz="16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1847088" indent="-182880" algn="l" rtl="0" eaLnBrk="1" latinLnBrk="0" hangingPunct="1">
                <a:spcBef>
                  <a:spcPts val="300"/>
                </a:spcBef>
                <a:buClr>
                  <a:schemeClr val="accent4"/>
                </a:buClr>
                <a:buSzPct val="100000"/>
                <a:buChar char="•"/>
                <a:defRPr kumimoji="0" sz="1600" kern="1200" baseline="0">
                  <a:solidFill>
                    <a:schemeClr val="tx1">
                      <a:tint val="8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057400" indent="-182880" algn="l" rtl="0" eaLnBrk="1" latinLnBrk="0" hangingPunct="1">
                <a:spcBef>
                  <a:spcPct val="20000"/>
                </a:spcBef>
                <a:buClr>
                  <a:schemeClr val="accent4"/>
                </a:buClr>
                <a:buSzPct val="100000"/>
                <a:buFont typeface="Wingdings"/>
                <a:buChar char="§"/>
                <a:defRPr kumimoji="0" sz="1400" kern="1200" baseline="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  <a:extLst/>
            </a:lstStyle>
            <a:p>
              <a:pPr>
                <a:lnSpc>
                  <a:spcPts val="3200"/>
                </a:lnSpc>
                <a:spcBef>
                  <a:spcPts val="0"/>
                </a:spcBef>
                <a:buFontTx/>
                <a:buNone/>
                <a:tabLst>
                  <a:tab pos="541338" algn="l"/>
                </a:tabLst>
              </a:pPr>
              <a:r>
                <a:rPr lang="cs-CZ" altLang="cs-CZ" sz="28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	numerická apertura</a:t>
              </a:r>
            </a:p>
          </p:txBody>
        </p:sp>
      </p:grpSp>
      <p:sp>
        <p:nvSpPr>
          <p:cNvPr id="2" name="Obdélník 1"/>
          <p:cNvSpPr/>
          <p:nvPr/>
        </p:nvSpPr>
        <p:spPr>
          <a:xfrm>
            <a:off x="251520" y="5826708"/>
            <a:ext cx="8568951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hangingPunct="1">
              <a:lnSpc>
                <a:spcPct val="80000"/>
              </a:lnSpc>
              <a:spcBef>
                <a:spcPts val="450"/>
              </a:spcBef>
            </a:pPr>
            <a:r>
              <a:rPr lang="en-GB" altLang="cs-CZ" sz="1600" b="1" dirty="0" err="1">
                <a:solidFill>
                  <a:srgbClr val="000000"/>
                </a:solidFill>
              </a:rPr>
              <a:t>Korekce</a:t>
            </a:r>
            <a:r>
              <a:rPr lang="en-GB" altLang="cs-CZ" sz="1600" b="1" dirty="0">
                <a:solidFill>
                  <a:srgbClr val="000000"/>
                </a:solidFill>
              </a:rPr>
              <a:t> </a:t>
            </a:r>
            <a:r>
              <a:rPr lang="en-GB" altLang="cs-CZ" sz="1600" b="1" dirty="0" err="1">
                <a:solidFill>
                  <a:srgbClr val="000000"/>
                </a:solidFill>
              </a:rPr>
              <a:t>optických</a:t>
            </a:r>
            <a:r>
              <a:rPr lang="en-GB" altLang="cs-CZ" sz="1600" b="1" dirty="0">
                <a:solidFill>
                  <a:srgbClr val="000000"/>
                </a:solidFill>
              </a:rPr>
              <a:t> </a:t>
            </a:r>
            <a:r>
              <a:rPr lang="en-GB" altLang="cs-CZ" sz="1600" b="1" dirty="0" err="1">
                <a:solidFill>
                  <a:srgbClr val="000000"/>
                </a:solidFill>
              </a:rPr>
              <a:t>vad</a:t>
            </a:r>
            <a:r>
              <a:rPr lang="en-GB" altLang="cs-CZ" sz="1600" dirty="0">
                <a:solidFill>
                  <a:srgbClr val="000000"/>
                </a:solidFill>
              </a:rPr>
              <a:t> - </a:t>
            </a:r>
            <a:r>
              <a:rPr lang="en-GB" altLang="cs-CZ" sz="1600" b="1" dirty="0" err="1">
                <a:solidFill>
                  <a:srgbClr val="000000"/>
                </a:solidFill>
              </a:rPr>
              <a:t>Achro</a:t>
            </a:r>
            <a:r>
              <a:rPr lang="en-GB" altLang="cs-CZ" sz="1600" dirty="0">
                <a:solidFill>
                  <a:srgbClr val="000000"/>
                </a:solidFill>
              </a:rPr>
              <a:t> a </a:t>
            </a:r>
            <a:r>
              <a:rPr lang="en-GB" altLang="cs-CZ" sz="1600" b="1" dirty="0" err="1">
                <a:solidFill>
                  <a:srgbClr val="000000"/>
                </a:solidFill>
              </a:rPr>
              <a:t>Achromat</a:t>
            </a:r>
            <a:r>
              <a:rPr lang="en-GB" altLang="cs-CZ" sz="1600" dirty="0">
                <a:solidFill>
                  <a:srgbClr val="000000"/>
                </a:solidFill>
              </a:rPr>
              <a:t> (</a:t>
            </a:r>
            <a:r>
              <a:rPr lang="en-GB" altLang="cs-CZ" sz="1600" dirty="0" err="1">
                <a:solidFill>
                  <a:srgbClr val="000000"/>
                </a:solidFill>
              </a:rPr>
              <a:t>achromatické</a:t>
            </a:r>
            <a:r>
              <a:rPr lang="cs-CZ" altLang="cs-CZ" sz="1600" dirty="0">
                <a:solidFill>
                  <a:srgbClr val="000000"/>
                </a:solidFill>
              </a:rPr>
              <a:t>, koriguje barevnou vadu pro dvě vlnové délky, dvě barvy)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b="1" dirty="0" err="1">
                <a:solidFill>
                  <a:srgbClr val="000000"/>
                </a:solidFill>
              </a:rPr>
              <a:t>Fl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b="1" dirty="0" err="1">
                <a:solidFill>
                  <a:srgbClr val="000000"/>
                </a:solidFill>
              </a:rPr>
              <a:t>Fluar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b="1" dirty="0">
                <a:solidFill>
                  <a:srgbClr val="000000"/>
                </a:solidFill>
              </a:rPr>
              <a:t>Fluor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b="1" dirty="0" err="1">
                <a:solidFill>
                  <a:srgbClr val="000000"/>
                </a:solidFill>
              </a:rPr>
              <a:t>Neofluar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b="1" dirty="0" err="1">
                <a:solidFill>
                  <a:srgbClr val="000000"/>
                </a:solidFill>
              </a:rPr>
              <a:t>Fluotar</a:t>
            </a:r>
            <a:r>
              <a:rPr lang="en-GB" altLang="cs-CZ" sz="1600" dirty="0">
                <a:solidFill>
                  <a:srgbClr val="000000"/>
                </a:solidFill>
              </a:rPr>
              <a:t> (</a:t>
            </a:r>
            <a:r>
              <a:rPr lang="en-GB" altLang="cs-CZ" sz="1600" dirty="0" err="1">
                <a:solidFill>
                  <a:srgbClr val="000000"/>
                </a:solidFill>
              </a:rPr>
              <a:t>fluoritové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čočky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dirty="0" err="1">
                <a:solidFill>
                  <a:srgbClr val="000000"/>
                </a:solidFill>
              </a:rPr>
              <a:t>lepší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odstranění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kulové</a:t>
            </a:r>
            <a:r>
              <a:rPr lang="en-GB" altLang="cs-CZ" sz="1600" dirty="0">
                <a:solidFill>
                  <a:srgbClr val="000000"/>
                </a:solidFill>
              </a:rPr>
              <a:t> a </a:t>
            </a:r>
            <a:r>
              <a:rPr lang="en-GB" altLang="cs-CZ" sz="1600" dirty="0" err="1">
                <a:solidFill>
                  <a:srgbClr val="000000"/>
                </a:solidFill>
              </a:rPr>
              <a:t>barevné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vady</a:t>
            </a:r>
            <a:r>
              <a:rPr lang="en-GB" altLang="cs-CZ" sz="1600" dirty="0">
                <a:solidFill>
                  <a:srgbClr val="000000"/>
                </a:solidFill>
              </a:rPr>
              <a:t>), </a:t>
            </a:r>
            <a:r>
              <a:rPr lang="en-GB" altLang="cs-CZ" sz="1600" b="1" dirty="0">
                <a:solidFill>
                  <a:srgbClr val="000000"/>
                </a:solidFill>
              </a:rPr>
              <a:t>Apo</a:t>
            </a:r>
            <a:r>
              <a:rPr lang="en-GB" altLang="cs-CZ" sz="1600" dirty="0">
                <a:solidFill>
                  <a:srgbClr val="000000"/>
                </a:solidFill>
              </a:rPr>
              <a:t> (</a:t>
            </a:r>
            <a:r>
              <a:rPr lang="en-GB" altLang="cs-CZ" sz="1600" dirty="0" err="1">
                <a:solidFill>
                  <a:srgbClr val="000000"/>
                </a:solidFill>
              </a:rPr>
              <a:t>apochromatické</a:t>
            </a:r>
            <a:r>
              <a:rPr lang="en-GB" altLang="cs-CZ" sz="1600" dirty="0">
                <a:solidFill>
                  <a:srgbClr val="000000"/>
                </a:solidFill>
              </a:rPr>
              <a:t>, </a:t>
            </a:r>
            <a:r>
              <a:rPr lang="en-GB" altLang="cs-CZ" sz="1600" dirty="0" err="1">
                <a:solidFill>
                  <a:srgbClr val="000000"/>
                </a:solidFill>
              </a:rPr>
              <a:t>nejvyšší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stupeň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korekce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kulové</a:t>
            </a:r>
            <a:r>
              <a:rPr lang="en-GB" altLang="cs-CZ" sz="1600" dirty="0">
                <a:solidFill>
                  <a:srgbClr val="000000"/>
                </a:solidFill>
              </a:rPr>
              <a:t> a </a:t>
            </a:r>
            <a:r>
              <a:rPr lang="en-GB" altLang="cs-CZ" sz="1600" dirty="0" err="1">
                <a:solidFill>
                  <a:srgbClr val="000000"/>
                </a:solidFill>
              </a:rPr>
              <a:t>barevné</a:t>
            </a:r>
            <a:r>
              <a:rPr lang="en-GB" altLang="cs-CZ" sz="1600" dirty="0">
                <a:solidFill>
                  <a:srgbClr val="000000"/>
                </a:solidFill>
              </a:rPr>
              <a:t> </a:t>
            </a:r>
            <a:r>
              <a:rPr lang="en-GB" altLang="cs-CZ" sz="1600" dirty="0" err="1">
                <a:solidFill>
                  <a:srgbClr val="000000"/>
                </a:solidFill>
              </a:rPr>
              <a:t>vady</a:t>
            </a:r>
            <a:r>
              <a:rPr lang="en-GB" altLang="cs-CZ" sz="1600" dirty="0">
                <a:solidFill>
                  <a:srgbClr val="000000"/>
                </a:solidFill>
              </a:rPr>
              <a:t>)</a:t>
            </a:r>
            <a:r>
              <a:rPr lang="cs-CZ" altLang="cs-CZ" sz="1600" dirty="0">
                <a:solidFill>
                  <a:srgbClr val="000000"/>
                </a:solidFill>
              </a:rPr>
              <a:t>, </a:t>
            </a:r>
            <a:r>
              <a:rPr lang="cs-CZ" altLang="cs-CZ" sz="1600" b="1" dirty="0" err="1">
                <a:solidFill>
                  <a:srgbClr val="000000"/>
                </a:solidFill>
              </a:rPr>
              <a:t>Plan</a:t>
            </a:r>
            <a:r>
              <a:rPr lang="cs-CZ" altLang="cs-CZ" sz="1600" dirty="0">
                <a:solidFill>
                  <a:srgbClr val="000000"/>
                </a:solidFill>
              </a:rPr>
              <a:t>- korekce zklenutí zorného pole (zaostření rovinného objektu v celém zorném poli mikroskopu)</a:t>
            </a:r>
            <a:endParaRPr lang="cs-CZ" altLang="cs-CZ" sz="1600" dirty="0"/>
          </a:p>
        </p:txBody>
      </p:sp>
    </p:spTree>
    <p:extLst>
      <p:ext uri="{BB962C8B-B14F-4D97-AF65-F5344CB8AC3E}">
        <p14:creationId xmlns:p14="http://schemas.microsoft.com/office/powerpoint/2010/main" val="221417678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395536" y="1488872"/>
            <a:ext cx="4559424" cy="4055471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None/>
              <a:defRPr/>
            </a:pPr>
            <a:r>
              <a:rPr lang="cs-CZ" altLang="cs-CZ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NA = n . sin α/2</a:t>
            </a:r>
          </a:p>
          <a:p>
            <a:pPr marL="906463" lvl="1" indent="-449263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cs-CZ" sz="2000" b="1" dirty="0">
                <a:latin typeface="Times New Roman" pitchFamily="18" charset="0"/>
                <a:cs typeface="Times New Roman" pitchFamily="18" charset="0"/>
              </a:rPr>
              <a:t>n – index lomu prostředí před objektivem</a:t>
            </a:r>
          </a:p>
          <a:p>
            <a:pPr marL="731520" lvl="1" indent="-274320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  <a:defRPr/>
            </a:pPr>
            <a:r>
              <a:rPr lang="cs-CZ" sz="2000" b="1" dirty="0">
                <a:latin typeface="Times New Roman" pitchFamily="18" charset="0"/>
                <a:cs typeface="Times New Roman" pitchFamily="18" charset="0"/>
              </a:rPr>
              <a:t>α – otvorový úhel</a:t>
            </a:r>
          </a:p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600"/>
              </a:spcAft>
              <a:buFontTx/>
              <a:buNone/>
              <a:defRPr/>
            </a:pPr>
            <a:r>
              <a:rPr lang="cs-CZ" sz="2400" b="1" dirty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Otvorový úhel </a:t>
            </a:r>
            <a:r>
              <a:rPr lang="cs-CZ" sz="2000" dirty="0">
                <a:latin typeface="Times New Roman" pitchFamily="18" charset="0"/>
                <a:cs typeface="Times New Roman" pitchFamily="18" charset="0"/>
              </a:rPr>
              <a:t>je </a:t>
            </a:r>
            <a:r>
              <a:rPr lang="cs-CZ" sz="2000" b="1" dirty="0">
                <a:latin typeface="Times New Roman" pitchFamily="18" charset="0"/>
                <a:cs typeface="Times New Roman" pitchFamily="18" charset="0"/>
              </a:rPr>
              <a:t>úhel (α), který svírají dva protilehlé krajní paprsky, jež vstupují do objektivu a vycházejí z bodu ležícího na optické ose v zaostřeném objektu</a:t>
            </a:r>
          </a:p>
        </p:txBody>
      </p:sp>
      <p:sp>
        <p:nvSpPr>
          <p:cNvPr id="8" name="Rectangle 3"/>
          <p:cNvSpPr>
            <a:spLocks noGrp="1" noChangeArrowheads="1"/>
          </p:cNvSpPr>
          <p:nvPr>
            <p:ph sz="half" idx="2"/>
          </p:nvPr>
        </p:nvSpPr>
        <p:spPr>
          <a:xfrm>
            <a:off x="395536" y="5085184"/>
            <a:ext cx="8136904" cy="1556792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521208" lvl="1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FontTx/>
              <a:buNone/>
              <a:defRPr/>
            </a:pPr>
            <a:endParaRPr lang="cs-CZ" b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274320" indent="-274320" fontAlgn="auto">
              <a:lnSpc>
                <a:spcPts val="3200"/>
              </a:lnSpc>
              <a:spcBef>
                <a:spcPts val="0"/>
              </a:spcBef>
              <a:spcAft>
                <a:spcPts val="0"/>
              </a:spcAft>
              <a:buFont typeface="Wingdings" pitchFamily="2" charset="2"/>
              <a:buChar char="q"/>
              <a:defRPr/>
            </a:pPr>
            <a:r>
              <a:rPr lang="cs-CZ" sz="2400" b="1" dirty="0">
                <a:latin typeface="Times New Roman" pitchFamily="18" charset="0"/>
                <a:cs typeface="Times New Roman" pitchFamily="18" charset="0"/>
              </a:rPr>
              <a:t> Čím větší otvorový úhel, tím větší rozlišovací schopnost objektivu, a tím i rozlišovací schopnost  mikroskopu.</a:t>
            </a:r>
          </a:p>
        </p:txBody>
      </p:sp>
      <p:pic>
        <p:nvPicPr>
          <p:cNvPr id="29699" name="Picture 5" descr="otvorový úhel_NA_Pa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40726" y="1984751"/>
            <a:ext cx="3067999" cy="2888498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700" name="Text Box 7"/>
          <p:cNvSpPr txBox="1">
            <a:spLocks noChangeArrowheads="1"/>
          </p:cNvSpPr>
          <p:nvPr/>
        </p:nvSpPr>
        <p:spPr bwMode="auto">
          <a:xfrm>
            <a:off x="6905860" y="4434529"/>
            <a:ext cx="990600" cy="366712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</a:rPr>
              <a:t>objekt</a:t>
            </a:r>
          </a:p>
        </p:txBody>
      </p:sp>
      <p:sp>
        <p:nvSpPr>
          <p:cNvPr id="29701" name="Text Box 8"/>
          <p:cNvSpPr txBox="1">
            <a:spLocks noChangeArrowheads="1"/>
          </p:cNvSpPr>
          <p:nvPr/>
        </p:nvSpPr>
        <p:spPr bwMode="auto">
          <a:xfrm>
            <a:off x="6163992" y="1488873"/>
            <a:ext cx="1219200" cy="366713"/>
          </a:xfrm>
          <a:prstGeom prst="rect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>
              <a:spcBef>
                <a:spcPct val="50000"/>
              </a:spcBef>
              <a:buClrTx/>
              <a:buSzTx/>
              <a:buFontTx/>
              <a:buNone/>
            </a:pPr>
            <a:r>
              <a:rPr lang="cs-CZ" altLang="cs-CZ" sz="1800" b="1" dirty="0">
                <a:latin typeface="Times New Roman" pitchFamily="18" charset="0"/>
              </a:rPr>
              <a:t>objektiv</a:t>
            </a: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902038" y="369530"/>
            <a:ext cx="5339923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Numerická apertura (NA)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539550" y="1015861"/>
            <a:ext cx="77691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dirty="0">
                <a:solidFill>
                  <a:schemeClr val="tx1"/>
                </a:solidFill>
                <a:cs typeface="Times New Roman" pitchFamily="18" charset="0"/>
              </a:rPr>
              <a:t>= vztah mezi otvorovým úhlem (</a:t>
            </a:r>
            <a:r>
              <a:rPr lang="el-GR" sz="2000" dirty="0">
                <a:solidFill>
                  <a:schemeClr val="tx1"/>
                </a:solidFill>
                <a:cs typeface="Times New Roman" pitchFamily="18" charset="0"/>
              </a:rPr>
              <a:t>α) </a:t>
            </a:r>
            <a:r>
              <a:rPr lang="cs-CZ" sz="2000" dirty="0">
                <a:solidFill>
                  <a:schemeClr val="tx1"/>
                </a:solidFill>
                <a:cs typeface="Times New Roman" pitchFamily="18" charset="0"/>
              </a:rPr>
              <a:t>a lomivostí prostředí (n)</a:t>
            </a:r>
            <a:endParaRPr lang="cs-CZ" altLang="cs-CZ" sz="2000" dirty="0">
              <a:solidFill>
                <a:schemeClr val="tx1"/>
              </a:solidFill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5" name="Rectangle 3"/>
          <p:cNvSpPr>
            <a:spLocks noGrp="1" noChangeArrowheads="1"/>
          </p:cNvSpPr>
          <p:nvPr>
            <p:ph sz="half" idx="1"/>
          </p:nvPr>
        </p:nvSpPr>
        <p:spPr>
          <a:xfrm>
            <a:off x="539552" y="915107"/>
            <a:ext cx="7992888" cy="5688632"/>
          </a:xfrm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</a:extLst>
        </p:spPr>
        <p:txBody>
          <a:bodyPr>
            <a:noAutofit/>
          </a:bodyPr>
          <a:lstStyle/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0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 </a:t>
            </a:r>
            <a:r>
              <a:rPr lang="cs-CZ" altLang="cs-CZ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vzdálenost dvou bodů, které mikroskop zobrazí jako dva samostatné body</a:t>
            </a:r>
          </a:p>
          <a:p>
            <a:pPr marL="0" indent="0" eaLnBrk="1" hangingPunct="1">
              <a:lnSpc>
                <a:spcPts val="3200"/>
              </a:lnSpc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 schopnost objektivu rozlišit dva blízko sebe ležící body a zobrazit je jako 2 body a ne jako jeden bod je určena </a:t>
            </a:r>
            <a:r>
              <a:rPr lang="cs-CZ" altLang="cs-CZ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vlnovou délkou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použitého světla a </a:t>
            </a:r>
            <a:r>
              <a:rPr lang="cs-CZ" altLang="cs-CZ" sz="2200" b="1" u="sng" dirty="0">
                <a:latin typeface="Times New Roman" panose="02020603050405020304" pitchFamily="18" charset="0"/>
                <a:cs typeface="Times New Roman" panose="02020603050405020304" pitchFamily="18" charset="0"/>
              </a:rPr>
              <a:t>numerickou aperturou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spcAft>
                <a:spcPts val="2400"/>
              </a:spcAft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Rozlišovací schopnost objektivu </a:t>
            </a:r>
            <a:r>
              <a:rPr lang="cs-CZ" altLang="cs-CZ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r>
              <a:rPr lang="cs-CZ" altLang="cs-C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	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sz="20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cs-CZ" altLang="cs-C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 =  -------------------------                 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sz="2000" b="1" dirty="0">
                <a:solidFill>
                  <a:srgbClr val="B13F9A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		</a:t>
            </a:r>
            <a:r>
              <a:rPr lang="cs-CZ" altLang="cs-CZ" sz="2000" b="1" dirty="0">
                <a:solidFill>
                  <a:schemeClr val="hlin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	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spcAft>
                <a:spcPts val="2400"/>
              </a:spcAft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Rozlišovací schopnost mikroskopu </a:t>
            </a:r>
            <a:r>
              <a:rPr lang="cs-CZ" altLang="cs-CZ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(d)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Podle </a:t>
            </a:r>
            <a:r>
              <a:rPr lang="cs-CZ" altLang="cs-CZ" sz="22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Rayleigho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cs-CZ" altLang="cs-CZ" sz="24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d = 0,61 ------------</a:t>
            </a:r>
            <a:endParaRPr lang="cs-CZ" sz="2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085468" y="188640"/>
            <a:ext cx="697306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Rozlišovací schopnost mikroskopu</a:t>
            </a:r>
          </a:p>
        </p:txBody>
      </p:sp>
      <p:sp>
        <p:nvSpPr>
          <p:cNvPr id="3" name="TextovéPole 2"/>
          <p:cNvSpPr txBox="1"/>
          <p:nvPr/>
        </p:nvSpPr>
        <p:spPr>
          <a:xfrm>
            <a:off x="4404326" y="3759423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cs-CZ" b="1" dirty="0">
                <a:solidFill>
                  <a:srgbClr val="C00000"/>
                </a:solidFill>
                <a:cs typeface="Times New Roman" panose="02020603050405020304" pitchFamily="18" charset="0"/>
              </a:rPr>
              <a:t>λ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0" name="TextovéPole 9"/>
          <p:cNvSpPr txBox="1"/>
          <p:nvPr/>
        </p:nvSpPr>
        <p:spPr>
          <a:xfrm>
            <a:off x="3813282" y="4221088"/>
            <a:ext cx="2566728" cy="50270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b="1" dirty="0">
                <a:solidFill>
                  <a:srgbClr val="C00000"/>
                </a:solidFill>
                <a:cs typeface="Times New Roman" panose="02020603050405020304" pitchFamily="18" charset="0"/>
              </a:rPr>
              <a:t>n  .  sin a/2 </a:t>
            </a:r>
            <a:r>
              <a:rPr lang="cs-CZ" altLang="cs-CZ" b="1" dirty="0">
                <a:solidFill>
                  <a:schemeClr val="tx1"/>
                </a:solidFill>
                <a:cs typeface="Times New Roman" panose="02020603050405020304" pitchFamily="18" charset="0"/>
              </a:rPr>
              <a:t>(= NA)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4884724" y="5472806"/>
            <a:ext cx="33534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l-GR" altLang="cs-CZ" b="1" dirty="0">
                <a:solidFill>
                  <a:srgbClr val="C00000"/>
                </a:solidFill>
                <a:cs typeface="Times New Roman" panose="02020603050405020304" pitchFamily="18" charset="0"/>
              </a:rPr>
              <a:t>λ</a:t>
            </a:r>
            <a:endParaRPr lang="sk-SK" dirty="0">
              <a:solidFill>
                <a:srgbClr val="C00000"/>
              </a:solidFill>
            </a:endParaRPr>
          </a:p>
        </p:txBody>
      </p:sp>
      <p:sp>
        <p:nvSpPr>
          <p:cNvPr id="12" name="TextovéPole 11"/>
          <p:cNvSpPr txBox="1"/>
          <p:nvPr/>
        </p:nvSpPr>
        <p:spPr>
          <a:xfrm>
            <a:off x="4854879" y="5954210"/>
            <a:ext cx="966931" cy="47224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 eaLnBrk="1" hangingPunct="1">
              <a:lnSpc>
                <a:spcPts val="3200"/>
              </a:lnSpc>
              <a:spcBef>
                <a:spcPts val="0"/>
              </a:spcBef>
              <a:buFontTx/>
              <a:buNone/>
            </a:pPr>
            <a:r>
              <a:rPr lang="cs-CZ" altLang="cs-CZ" b="1" dirty="0" err="1">
                <a:solidFill>
                  <a:srgbClr val="C00000"/>
                </a:solidFill>
                <a:cs typeface="Times New Roman" panose="02020603050405020304" pitchFamily="18" charset="0"/>
              </a:rPr>
              <a:t>NA</a:t>
            </a:r>
            <a:r>
              <a:rPr lang="cs-CZ" altLang="cs-CZ" b="1" baseline="-25000" dirty="0" err="1">
                <a:solidFill>
                  <a:srgbClr val="C00000"/>
                </a:solidFill>
                <a:cs typeface="Times New Roman" panose="02020603050405020304" pitchFamily="18" charset="0"/>
              </a:rPr>
              <a:t>obj</a:t>
            </a:r>
            <a:r>
              <a:rPr lang="cs-CZ" altLang="cs-CZ" b="1" baseline="-25000" dirty="0">
                <a:solidFill>
                  <a:srgbClr val="C00000"/>
                </a:solidFill>
                <a:cs typeface="Times New Roman" panose="020206030504050203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46472093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7" name="Picture 4" descr="vliv vlnové délky_Paz_detail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504"/>
          <a:stretch/>
        </p:blipFill>
        <p:spPr bwMode="auto">
          <a:xfrm>
            <a:off x="2123728" y="1268760"/>
            <a:ext cx="4734429" cy="2592288"/>
          </a:xfrm>
          <a:prstGeom prst="rect">
            <a:avLst/>
          </a:prstGeom>
          <a:noFill/>
          <a:ln w="38100">
            <a:solidFill>
              <a:schemeClr val="tx2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6868" name="Text Box 5"/>
          <p:cNvSpPr txBox="1">
            <a:spLocks noChangeArrowheads="1"/>
          </p:cNvSpPr>
          <p:nvPr/>
        </p:nvSpPr>
        <p:spPr bwMode="auto">
          <a:xfrm>
            <a:off x="254792" y="4077072"/>
            <a:ext cx="8310288" cy="2585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C1FFE0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>
              <a:spcBef>
                <a:spcPts val="600"/>
              </a:spcBef>
              <a:buClr>
                <a:schemeClr val="tx2"/>
              </a:buClr>
              <a:buSzPct val="73000"/>
              <a:buFont typeface="Wingdings 2" pitchFamily="18" charset="2"/>
              <a:buChar char=""/>
              <a:defRPr sz="2600">
                <a:solidFill>
                  <a:schemeClr val="tx1"/>
                </a:solidFill>
                <a:latin typeface="Trebuchet MS" pitchFamily="34" charset="0"/>
              </a:defRPr>
            </a:lvl1pPr>
            <a:lvl2pPr marL="742950" indent="-285750">
              <a:spcBef>
                <a:spcPts val="500"/>
              </a:spcBef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>
                <a:solidFill>
                  <a:srgbClr val="6C6C6C"/>
                </a:solidFill>
                <a:latin typeface="Trebuchet MS" pitchFamily="34" charset="0"/>
              </a:defRPr>
            </a:lvl2pPr>
            <a:lvl3pPr marL="1143000" indent="-228600">
              <a:spcBef>
                <a:spcPts val="400"/>
              </a:spcBef>
              <a:buClr>
                <a:srgbClr val="F9B639"/>
              </a:buClr>
              <a:buSzPct val="60000"/>
              <a:buFont typeface="Wingdings" pitchFamily="2" charset="2"/>
              <a:buChar char=""/>
              <a:defRPr sz="2000">
                <a:solidFill>
                  <a:schemeClr val="tx1"/>
                </a:solidFill>
                <a:latin typeface="Trebuchet MS" pitchFamily="34" charset="0"/>
              </a:defRPr>
            </a:lvl3pPr>
            <a:lvl4pPr marL="1600200" indent="-228600">
              <a:spcBef>
                <a:spcPct val="20000"/>
              </a:spcBef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>
                <a:solidFill>
                  <a:srgbClr val="6C6C6C"/>
                </a:solidFill>
                <a:latin typeface="Trebuchet MS" pitchFamily="34" charset="0"/>
              </a:defRPr>
            </a:lvl4pPr>
            <a:lvl5pPr marL="2057400" indent="-228600">
              <a:spcBef>
                <a:spcPts val="400"/>
              </a:spcBef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5pPr>
            <a:lvl6pPr marL="25146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6pPr>
            <a:lvl7pPr marL="29718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7pPr>
            <a:lvl8pPr marL="34290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8pPr>
            <a:lvl9pPr marL="3886200" indent="-22860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>
                <a:solidFill>
                  <a:schemeClr val="tx1"/>
                </a:solidFill>
                <a:latin typeface="Trebuchet MS" pitchFamily="34" charset="0"/>
              </a:defRPr>
            </a:lvl9pPr>
          </a:lstStyle>
          <a:p>
            <a:pPr marL="342900" indent="-342900"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</a:pPr>
            <a:r>
              <a:rPr lang="cs-CZ" altLang="cs-CZ" sz="2200" dirty="0">
                <a:latin typeface="Times New Roman" pitchFamily="18" charset="0"/>
              </a:rPr>
              <a:t>při použití kratší vlnové délky bude teoretická rozlišovací schopnost </a:t>
            </a:r>
            <a:br>
              <a:rPr lang="cs-CZ" altLang="cs-CZ" sz="2200" dirty="0">
                <a:latin typeface="Times New Roman" pitchFamily="18" charset="0"/>
              </a:rPr>
            </a:br>
            <a:r>
              <a:rPr lang="cs-CZ" altLang="cs-CZ" sz="2200" dirty="0">
                <a:latin typeface="Times New Roman" pitchFamily="18" charset="0"/>
              </a:rPr>
              <a:t>mikroskopu lepší</a:t>
            </a:r>
          </a:p>
          <a:p>
            <a:pPr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cs-CZ" altLang="cs-CZ" sz="2200" b="1" dirty="0">
                <a:latin typeface="Times New Roman" pitchFamily="18" charset="0"/>
              </a:rPr>
              <a:t>Při NA </a:t>
            </a:r>
            <a:r>
              <a:rPr lang="cs-CZ" altLang="cs-CZ" sz="2200" b="1" dirty="0" err="1">
                <a:latin typeface="Times New Roman" pitchFamily="18" charset="0"/>
              </a:rPr>
              <a:t>obj</a:t>
            </a:r>
            <a:r>
              <a:rPr lang="cs-CZ" altLang="cs-CZ" sz="2200" b="1" dirty="0">
                <a:latin typeface="Times New Roman" pitchFamily="18" charset="0"/>
              </a:rPr>
              <a:t>. = 1,4</a:t>
            </a: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 b="1" dirty="0">
                <a:latin typeface="Times New Roman" pitchFamily="18" charset="0"/>
              </a:rPr>
              <a:t>	</a:t>
            </a:r>
            <a:r>
              <a:rPr lang="cs-CZ" altLang="cs-CZ" sz="2200" b="1" dirty="0">
                <a:solidFill>
                  <a:schemeClr val="tx2"/>
                </a:solidFill>
                <a:latin typeface="Times New Roman" pitchFamily="18" charset="0"/>
              </a:rPr>
              <a:t>d</a:t>
            </a:r>
            <a:r>
              <a:rPr lang="cs-CZ" altLang="cs-CZ" sz="2200" b="1" dirty="0">
                <a:latin typeface="Times New Roman" pitchFamily="18" charset="0"/>
              </a:rPr>
              <a:t> pro modré světlo   (380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r>
              <a:rPr lang="cs-CZ" altLang="cs-CZ" sz="2200" b="1" dirty="0">
                <a:latin typeface="Times New Roman" pitchFamily="18" charset="0"/>
              </a:rPr>
              <a:t>) = 170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endParaRPr lang="cs-CZ" altLang="cs-CZ" sz="2200" b="1" dirty="0">
              <a:latin typeface="Times New Roman" pitchFamily="18" charset="0"/>
            </a:endParaRPr>
          </a:p>
          <a:p>
            <a:pPr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</a:pPr>
            <a:r>
              <a:rPr lang="cs-CZ" altLang="cs-CZ" sz="2200" b="1" dirty="0">
                <a:latin typeface="Times New Roman" pitchFamily="18" charset="0"/>
              </a:rPr>
              <a:t>	</a:t>
            </a:r>
            <a:r>
              <a:rPr lang="cs-CZ" altLang="cs-CZ" sz="2200" b="1" dirty="0">
                <a:solidFill>
                  <a:schemeClr val="tx2"/>
                </a:solidFill>
                <a:latin typeface="Times New Roman" pitchFamily="18" charset="0"/>
              </a:rPr>
              <a:t>d</a:t>
            </a:r>
            <a:r>
              <a:rPr lang="cs-CZ" altLang="cs-CZ" sz="2200" b="1" dirty="0">
                <a:latin typeface="Times New Roman" pitchFamily="18" charset="0"/>
              </a:rPr>
              <a:t> pro červené světlo (780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r>
              <a:rPr lang="cs-CZ" altLang="cs-CZ" sz="2200" b="1" dirty="0">
                <a:latin typeface="Times New Roman" pitchFamily="18" charset="0"/>
              </a:rPr>
              <a:t>) = 340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endParaRPr lang="cs-CZ" altLang="cs-CZ" sz="2200" b="1" dirty="0">
              <a:latin typeface="Times New Roman" pitchFamily="18" charset="0"/>
            </a:endParaRPr>
          </a:p>
          <a:p>
            <a:pPr>
              <a:spcBef>
                <a:spcPct val="0"/>
              </a:spcBef>
              <a:buClrTx/>
              <a:buSzTx/>
              <a:buFontTx/>
              <a:buNone/>
            </a:pPr>
            <a:r>
              <a:rPr lang="cs-CZ" altLang="cs-CZ" sz="2200" b="1" dirty="0">
                <a:solidFill>
                  <a:schemeClr val="tx2"/>
                </a:solidFill>
                <a:latin typeface="Times New Roman" pitchFamily="18" charset="0"/>
              </a:rPr>
              <a:t>d</a:t>
            </a:r>
            <a:r>
              <a:rPr lang="cs-CZ" altLang="cs-CZ" sz="2200" b="1" dirty="0">
                <a:latin typeface="Times New Roman" pitchFamily="18" charset="0"/>
              </a:rPr>
              <a:t> pro běžně používané bílé světlo (cca 550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r>
              <a:rPr lang="cs-CZ" altLang="cs-CZ" sz="2200" b="1" dirty="0">
                <a:latin typeface="Times New Roman" pitchFamily="18" charset="0"/>
              </a:rPr>
              <a:t>) = cca 240 </a:t>
            </a:r>
            <a:r>
              <a:rPr lang="cs-CZ" altLang="cs-CZ" sz="2200" b="1" dirty="0" err="1">
                <a:latin typeface="Times New Roman" pitchFamily="18" charset="0"/>
              </a:rPr>
              <a:t>nm</a:t>
            </a:r>
            <a:endParaRPr lang="cs-CZ" altLang="cs-CZ" sz="2200" b="1" dirty="0">
              <a:latin typeface="Times New Roman" pitchFamily="18" charset="0"/>
            </a:endParaRP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578919" y="367918"/>
            <a:ext cx="798616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Vliv vlnové délky na rozlišení struktury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2"/>
          <p:cNvSpPr txBox="1">
            <a:spLocks noChangeArrowheads="1"/>
          </p:cNvSpPr>
          <p:nvPr/>
        </p:nvSpPr>
        <p:spPr bwMode="auto">
          <a:xfrm>
            <a:off x="395536" y="935112"/>
            <a:ext cx="8507413" cy="170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B8FF9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marL="273050" indent="-273050" algn="l" rtl="0" fontAlgn="base">
              <a:spcBef>
                <a:spcPts val="600"/>
              </a:spcBef>
              <a:spcAft>
                <a:spcPct val="0"/>
              </a:spcAft>
              <a:buClr>
                <a:schemeClr val="tx2"/>
              </a:buClr>
              <a:buSzPct val="73000"/>
              <a:buFont typeface="Wingdings 2" pitchFamily="18" charset="2"/>
              <a:buChar char=""/>
              <a:defRPr sz="2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20700" indent="-228600" algn="l" rtl="0" fontAlgn="base">
              <a:spcBef>
                <a:spcPts val="5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"/>
              <a:defRPr sz="23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2pPr>
            <a:lvl3pPr marL="7588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60000"/>
              <a:buFont typeface="Wingdings" pitchFamily="2" charset="2"/>
              <a:buChar char="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04888" indent="-228600" algn="l" rtl="0" fontAlgn="base">
              <a:spcBef>
                <a:spcPct val="20000"/>
              </a:spcBef>
              <a:spcAft>
                <a:spcPct val="0"/>
              </a:spcAft>
              <a:buClr>
                <a:srgbClr val="F9B639"/>
              </a:buClr>
              <a:buSzPct val="80000"/>
              <a:buFont typeface="Wingdings 2" pitchFamily="18" charset="2"/>
              <a:buChar char=""/>
              <a:defRPr sz="2000" kern="1200">
                <a:solidFill>
                  <a:srgbClr val="6C6C6C"/>
                </a:solidFill>
                <a:latin typeface="+mn-lt"/>
                <a:ea typeface="+mn-ea"/>
                <a:cs typeface="+mn-cs"/>
              </a:defRPr>
            </a:lvl4pPr>
            <a:lvl5pPr marL="1279525" indent="-228600" algn="l" rtl="0" fontAlgn="base">
              <a:spcBef>
                <a:spcPts val="400"/>
              </a:spcBef>
              <a:spcAft>
                <a:spcPct val="0"/>
              </a:spcAft>
              <a:buClr>
                <a:srgbClr val="F9B639"/>
              </a:buClr>
              <a:buSzPct val="70000"/>
              <a:buFont typeface="Wingdings" pitchFamily="2" charset="2"/>
              <a:buChar char=""/>
              <a:defRPr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472184" indent="-182880" algn="l" rtl="0" eaLnBrk="1" latinLnBrk="0" hangingPunct="1">
              <a:spcBef>
                <a:spcPts val="400"/>
              </a:spcBef>
              <a:buClr>
                <a:schemeClr val="accent4"/>
              </a:buClr>
              <a:buSzPct val="80000"/>
              <a:buFont typeface="Wingdings 2"/>
              <a:buChar char=""/>
              <a:defRPr kumimoji="0" sz="1800" kern="120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673352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80000"/>
              <a:buFont typeface="Wingdings 2"/>
              <a:buChar char="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847088" indent="-182880" algn="l" rtl="0" eaLnBrk="1" latinLnBrk="0" hangingPunct="1">
              <a:spcBef>
                <a:spcPts val="300"/>
              </a:spcBef>
              <a:buClr>
                <a:schemeClr val="accent4"/>
              </a:buClr>
              <a:buSzPct val="100000"/>
              <a:buChar char="•"/>
              <a:defRPr kumimoji="0" sz="1600" kern="1200" baseline="0">
                <a:solidFill>
                  <a:schemeClr val="tx1">
                    <a:tint val="8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057400" indent="-182880" algn="l" rtl="0" eaLnBrk="1" latinLnBrk="0" hangingPunct="1">
              <a:spcBef>
                <a:spcPct val="20000"/>
              </a:spcBef>
              <a:buClr>
                <a:schemeClr val="accent4"/>
              </a:buClr>
              <a:buSzPct val="100000"/>
              <a:buFont typeface="Wingdings"/>
              <a:buChar char="§"/>
              <a:defRPr kumimoji="0"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Celkové zvětšení mikroskopu </a:t>
            </a:r>
            <a:r>
              <a:rPr lang="cs-CZ" altLang="cs-CZ" sz="2200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(M)</a:t>
            </a:r>
            <a:r>
              <a:rPr lang="cs-CZ" altLang="cs-CZ" sz="2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cs-CZ" altLang="cs-CZ" sz="2200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spcBef>
                <a:spcPts val="0"/>
              </a:spcBef>
              <a:spcAft>
                <a:spcPts val="1200"/>
              </a:spcAft>
              <a:buFontTx/>
              <a:buNone/>
            </a:pPr>
            <a:r>
              <a:rPr lang="cs-CZ" altLang="cs-CZ" sz="24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			</a:t>
            </a:r>
            <a:r>
              <a:rPr lang="cs-CZ" altLang="cs-C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 = </a:t>
            </a:r>
            <a:r>
              <a:rPr lang="cs-CZ" altLang="cs-CZ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M</a:t>
            </a:r>
            <a:r>
              <a:rPr lang="cs-CZ" altLang="cs-CZ" b="1" baseline="-30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obj</a:t>
            </a:r>
            <a:r>
              <a:rPr lang="cs-CZ" altLang="cs-CZ" b="1" baseline="-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cs-CZ" altLang="cs-C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.  M</a:t>
            </a:r>
            <a:r>
              <a:rPr lang="cs-CZ" altLang="cs-CZ" b="1" baseline="-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ok</a:t>
            </a:r>
            <a:r>
              <a:rPr lang="cs-CZ" altLang="cs-CZ" b="1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.  </a:t>
            </a:r>
            <a:r>
              <a:rPr lang="cs-CZ" altLang="cs-CZ" b="1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cs-CZ" altLang="cs-CZ" b="1" baseline="-30000" dirty="0" err="1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altLang="cs-CZ" b="1" baseline="-30000" dirty="0">
                <a:solidFill>
                  <a:srgbClr val="C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</a:t>
            </a:r>
          </a:p>
          <a:p>
            <a:pPr>
              <a:buFontTx/>
              <a:buNone/>
            </a:pPr>
            <a:r>
              <a:rPr lang="cs-CZ" alt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cs-CZ" altLang="cs-CZ" sz="18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k</a:t>
            </a:r>
            <a:r>
              <a:rPr lang="cs-CZ" altLang="cs-CZ" sz="1800" b="1" baseline="-30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cs-CZ" altLang="cs-CZ" sz="1800" b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=</a:t>
            </a:r>
            <a:r>
              <a:rPr lang="cs-CZ" altLang="cs-CZ" sz="1800" b="1" baseline="-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cs-CZ" altLang="cs-CZ" sz="18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zvětšovací faktor tubusu (u školního mikroskopu = 1)</a:t>
            </a:r>
            <a:endParaRPr lang="cs-CZ" altLang="cs-CZ" sz="1800" b="1" baseline="-30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FontTx/>
              <a:buNone/>
            </a:pPr>
            <a:endParaRPr lang="cs-CZ" altLang="cs-CZ" sz="2400" b="1" baseline="-30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 Box 3"/>
          <p:cNvSpPr txBox="1">
            <a:spLocks noChangeArrowheads="1"/>
          </p:cNvSpPr>
          <p:nvPr/>
        </p:nvSpPr>
        <p:spPr bwMode="auto">
          <a:xfrm>
            <a:off x="395536" y="2700203"/>
            <a:ext cx="8136904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B8FF95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FFFF00"/>
                </a:solidFill>
                <a:latin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FFFF00"/>
                </a:solidFill>
                <a:latin typeface="Times New Roman" pitchFamily="18" charset="0"/>
              </a:defRPr>
            </a:lvl9pPr>
          </a:lstStyle>
          <a:p>
            <a:pPr eaLnBrk="1" hangingPunct="1">
              <a:lnSpc>
                <a:spcPts val="3200"/>
              </a:lnSpc>
              <a:spcAft>
                <a:spcPts val="1200"/>
              </a:spcAft>
              <a:defRPr/>
            </a:pPr>
            <a:r>
              <a:rPr lang="cs-CZ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Užitečné zvětšení mikroskopu </a:t>
            </a:r>
            <a:r>
              <a:rPr lang="cs-CZ" sz="2200" b="1" dirty="0">
                <a:solidFill>
                  <a:srgbClr val="C00000"/>
                </a:solidFill>
                <a:cs typeface="Times New Roman" panose="02020603050405020304" pitchFamily="18" charset="0"/>
              </a:rPr>
              <a:t>(Z)</a:t>
            </a:r>
            <a:r>
              <a:rPr lang="cs-CZ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:</a:t>
            </a:r>
          </a:p>
          <a:p>
            <a:pPr eaLnBrk="1" hangingPunct="1">
              <a:lnSpc>
                <a:spcPts val="3200"/>
              </a:lnSpc>
              <a:spcAft>
                <a:spcPts val="1800"/>
              </a:spcAft>
              <a:defRPr/>
            </a:pPr>
            <a:r>
              <a:rPr lang="cs-CZ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U každého objektivu můžeme stupňovat zvětšení mikroskopu použitím silných okulárů jen po určitou mez. Toto užitečné zvětšení souvisí s </a:t>
            </a:r>
            <a:r>
              <a:rPr lang="cs-CZ" sz="2200" b="1" u="sng" dirty="0">
                <a:solidFill>
                  <a:schemeClr val="tx1"/>
                </a:solidFill>
                <a:cs typeface="Times New Roman" panose="02020603050405020304" pitchFamily="18" charset="0"/>
              </a:rPr>
              <a:t>rozlišovací schopností lidského oka </a:t>
            </a:r>
            <a:br>
              <a:rPr lang="cs-CZ" sz="2200" b="1" u="sng" dirty="0">
                <a:solidFill>
                  <a:schemeClr val="tx1"/>
                </a:solidFill>
                <a:cs typeface="Times New Roman" panose="02020603050405020304" pitchFamily="18" charset="0"/>
              </a:rPr>
            </a:br>
            <a:r>
              <a:rPr lang="cs-CZ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(tj. d = 0,15 mm) a odvozuje se od hodnoty numerické apertury objektivu.</a:t>
            </a:r>
          </a:p>
          <a:p>
            <a:pPr eaLnBrk="1" hangingPunct="1">
              <a:lnSpc>
                <a:spcPts val="3200"/>
              </a:lnSpc>
              <a:spcAft>
                <a:spcPts val="1800"/>
              </a:spcAft>
              <a:defRPr/>
            </a:pPr>
            <a:r>
              <a:rPr lang="cs-CZ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Pro užitečné zvětšení mikroskopu platí:   	</a:t>
            </a:r>
          </a:p>
          <a:p>
            <a:pPr eaLnBrk="1" hangingPunct="1">
              <a:lnSpc>
                <a:spcPts val="3200"/>
              </a:lnSpc>
              <a:defRPr/>
            </a:pPr>
            <a:r>
              <a:rPr lang="cs-CZ" sz="2200" b="1" dirty="0">
                <a:solidFill>
                  <a:schemeClr val="tx1"/>
                </a:solidFill>
                <a:cs typeface="Times New Roman" panose="02020603050405020304" pitchFamily="18" charset="0"/>
              </a:rPr>
              <a:t>	</a:t>
            </a:r>
            <a:r>
              <a:rPr lang="cs-CZ" sz="2200" b="1" dirty="0">
                <a:solidFill>
                  <a:srgbClr val="C00000"/>
                </a:solidFill>
                <a:cs typeface="Times New Roman" panose="02020603050405020304" pitchFamily="18" charset="0"/>
              </a:rPr>
              <a:t>           </a:t>
            </a:r>
            <a:r>
              <a:rPr lang="cs-CZ" sz="2600" b="1" dirty="0">
                <a:solidFill>
                  <a:srgbClr val="C00000"/>
                </a:solidFill>
                <a:cs typeface="Times New Roman" panose="02020603050405020304" pitchFamily="18" charset="0"/>
              </a:rPr>
              <a:t>Z = 500 . NA   až   1000 . NA </a:t>
            </a:r>
          </a:p>
          <a:p>
            <a:pPr eaLnBrk="1" hangingPunct="1">
              <a:lnSpc>
                <a:spcPts val="3200"/>
              </a:lnSpc>
              <a:defRPr/>
            </a:pPr>
            <a:endParaRPr lang="cs-CZ" sz="2200" b="1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  <p:sp>
        <p:nvSpPr>
          <p:cNvPr id="8" name="Text Box 6"/>
          <p:cNvSpPr txBox="1">
            <a:spLocks noChangeArrowheads="1"/>
          </p:cNvSpPr>
          <p:nvPr/>
        </p:nvSpPr>
        <p:spPr bwMode="auto">
          <a:xfrm>
            <a:off x="2399929" y="204745"/>
            <a:ext cx="4344139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Zvětšení mikroskopu</a:t>
            </a:r>
          </a:p>
        </p:txBody>
      </p:sp>
    </p:spTree>
  </p:cSld>
  <p:clrMapOvr>
    <a:masterClrMapping/>
  </p:clrMapOvr>
  <p:transition/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bg>
      <p:bgPr>
        <a:solidFill>
          <a:schemeClr val="bg1">
            <a:lumMod val="6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1979712" y="2348880"/>
            <a:ext cx="5184576" cy="1440161"/>
          </a:xfrm>
        </p:spPr>
        <p:txBody>
          <a:bodyPr/>
          <a:lstStyle/>
          <a:p>
            <a:pPr algn="ctr" fontAlgn="auto">
              <a:spcAft>
                <a:spcPts val="0"/>
              </a:spcAft>
              <a:defRPr/>
            </a:pPr>
            <a:r>
              <a:rPr lang="cs-CZ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pipetování</a:t>
            </a:r>
            <a:endParaRPr lang="cs-CZ" sz="4000" b="1" dirty="0">
              <a:solidFill>
                <a:schemeClr val="accent2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 descr="Image result for automatická pipeta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102940"/>
            <a:ext cx="3842792" cy="3842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Image result for multikanálová pipeta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125" b="96750" l="2375" r="94625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76056" y="2780928"/>
            <a:ext cx="3515544" cy="35155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labekart.com/image/cache/data/eppendorf/6610-compressed-500x505.jpg"/>
          <p:cNvPicPr>
            <a:picLocks noChangeAspect="1" noChangeArrowheads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2376" b="97624" l="10000" r="93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6780" y="3513187"/>
            <a:ext cx="3052192" cy="30827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0490816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974795" y="476672"/>
            <a:ext cx="51603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Popis automatické pipety</a:t>
            </a:r>
          </a:p>
        </p:txBody>
      </p:sp>
      <p:pic>
        <p:nvPicPr>
          <p:cNvPr id="7" name="Zástupný symbol pro obsah 6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/>
        </p:blipFill>
        <p:spPr>
          <a:xfrm>
            <a:off x="1966901" y="2466975"/>
            <a:ext cx="5210198" cy="3908425"/>
          </a:xfrm>
        </p:spPr>
      </p:pic>
      <p:sp>
        <p:nvSpPr>
          <p:cNvPr id="8" name="TextovéPole 7"/>
          <p:cNvSpPr txBox="1"/>
          <p:nvPr/>
        </p:nvSpPr>
        <p:spPr>
          <a:xfrm>
            <a:off x="651270" y="2000779"/>
            <a:ext cx="210666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rgbClr val="FF0000"/>
                </a:solidFill>
              </a:rPr>
              <a:t>Násadka na špičky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3435354" y="1988840"/>
            <a:ext cx="177003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rgbClr val="FF0000"/>
                </a:solidFill>
              </a:rPr>
              <a:t>Číselný display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2950219" y="5765452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rgbClr val="FF0000"/>
                </a:solidFill>
              </a:rPr>
              <a:t>Rozsah pipety</a:t>
            </a:r>
          </a:p>
        </p:txBody>
      </p:sp>
      <p:sp>
        <p:nvSpPr>
          <p:cNvPr id="11" name="TextovéPole 10"/>
          <p:cNvSpPr txBox="1"/>
          <p:nvPr/>
        </p:nvSpPr>
        <p:spPr>
          <a:xfrm>
            <a:off x="5669489" y="2000779"/>
            <a:ext cx="261001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rgbClr val="FF0000"/>
                </a:solidFill>
              </a:rPr>
              <a:t>Píst s otočnou čepičkou</a:t>
            </a:r>
          </a:p>
        </p:txBody>
      </p:sp>
      <p:sp>
        <p:nvSpPr>
          <p:cNvPr id="12" name="TextovéPole 11"/>
          <p:cNvSpPr txBox="1"/>
          <p:nvPr/>
        </p:nvSpPr>
        <p:spPr>
          <a:xfrm>
            <a:off x="4939689" y="5773703"/>
            <a:ext cx="2056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 err="1">
                <a:solidFill>
                  <a:srgbClr val="FF0000"/>
                </a:solidFill>
              </a:rPr>
              <a:t>Odhazovač</a:t>
            </a:r>
            <a:r>
              <a:rPr lang="cs-CZ" sz="2000" dirty="0">
                <a:solidFill>
                  <a:srgbClr val="FF0000"/>
                </a:solidFill>
              </a:rPr>
              <a:t> špiček</a:t>
            </a:r>
          </a:p>
        </p:txBody>
      </p:sp>
      <p:sp>
        <p:nvSpPr>
          <p:cNvPr id="13" name="TextovéPole 12"/>
          <p:cNvSpPr txBox="1"/>
          <p:nvPr/>
        </p:nvSpPr>
        <p:spPr>
          <a:xfrm>
            <a:off x="1441797" y="1484782"/>
            <a:ext cx="622638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dirty="0">
                <a:solidFill>
                  <a:schemeClr val="tx1"/>
                </a:solidFill>
              </a:rPr>
              <a:t>Barevné rozlišení pro identifikaci objemu pipety</a:t>
            </a:r>
            <a:r>
              <a:rPr lang="cs-CZ" dirty="0">
                <a:solidFill>
                  <a:srgbClr val="FF0000"/>
                </a:solidFill>
              </a:rPr>
              <a:t> </a:t>
            </a:r>
          </a:p>
        </p:txBody>
      </p:sp>
      <p:cxnSp>
        <p:nvCxnSpPr>
          <p:cNvPr id="15" name="Přímá spojnice se šipkou 14"/>
          <p:cNvCxnSpPr>
            <a:cxnSpLocks/>
          </p:cNvCxnSpPr>
          <p:nvPr/>
        </p:nvCxnSpPr>
        <p:spPr>
          <a:xfrm>
            <a:off x="1704604" y="2663944"/>
            <a:ext cx="707156" cy="177316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Přímá spojnice se šipkou 16"/>
          <p:cNvCxnSpPr>
            <a:cxnSpLocks/>
          </p:cNvCxnSpPr>
          <p:nvPr/>
        </p:nvCxnSpPr>
        <p:spPr>
          <a:xfrm>
            <a:off x="4427984" y="2637454"/>
            <a:ext cx="360040" cy="15116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Přímá spojnice se šipkou 19"/>
          <p:cNvCxnSpPr>
            <a:cxnSpLocks/>
          </p:cNvCxnSpPr>
          <p:nvPr/>
        </p:nvCxnSpPr>
        <p:spPr>
          <a:xfrm flipH="1">
            <a:off x="6732240" y="2637454"/>
            <a:ext cx="242254" cy="1511626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Přímá spojnice se šipkou 23"/>
          <p:cNvCxnSpPr>
            <a:cxnSpLocks/>
          </p:cNvCxnSpPr>
          <p:nvPr/>
        </p:nvCxnSpPr>
        <p:spPr>
          <a:xfrm flipV="1">
            <a:off x="3995936" y="4642681"/>
            <a:ext cx="432048" cy="971449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Přímá spojnice se šipkou 26"/>
          <p:cNvCxnSpPr>
            <a:cxnSpLocks/>
            <a:stCxn id="12" idx="0"/>
          </p:cNvCxnSpPr>
          <p:nvPr/>
        </p:nvCxnSpPr>
        <p:spPr>
          <a:xfrm flipV="1">
            <a:off x="5968176" y="4869160"/>
            <a:ext cx="188000" cy="904543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60851867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Zástupný symbol pro obsah 4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775" t="8180" r="7288" b="14255"/>
          <a:stretch/>
        </p:blipFill>
        <p:spPr>
          <a:xfrm rot="5400000">
            <a:off x="2292111" y="2218014"/>
            <a:ext cx="4559778" cy="3237334"/>
          </a:xfrm>
        </p:spPr>
      </p:pic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974795" y="476672"/>
            <a:ext cx="5160388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Popis automatické pipety</a:t>
            </a:r>
          </a:p>
        </p:txBody>
      </p:sp>
      <p:sp>
        <p:nvSpPr>
          <p:cNvPr id="6" name="TextovéPole 5"/>
          <p:cNvSpPr txBox="1"/>
          <p:nvPr/>
        </p:nvSpPr>
        <p:spPr>
          <a:xfrm>
            <a:off x="467544" y="3933056"/>
            <a:ext cx="233269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dirty="0">
                <a:solidFill>
                  <a:srgbClr val="FF0000"/>
                </a:solidFill>
              </a:rPr>
              <a:t>Zámek pro nastavení</a:t>
            </a:r>
            <a:br>
              <a:rPr lang="cs-CZ" sz="2000" dirty="0">
                <a:solidFill>
                  <a:srgbClr val="FF0000"/>
                </a:solidFill>
              </a:rPr>
            </a:br>
            <a:r>
              <a:rPr lang="cs-CZ" sz="2000" dirty="0">
                <a:solidFill>
                  <a:srgbClr val="FF0000"/>
                </a:solidFill>
              </a:rPr>
              <a:t>objemu</a:t>
            </a:r>
          </a:p>
        </p:txBody>
      </p:sp>
      <p:sp>
        <p:nvSpPr>
          <p:cNvPr id="7" name="TextovéPole 6"/>
          <p:cNvSpPr txBox="1"/>
          <p:nvPr/>
        </p:nvSpPr>
        <p:spPr>
          <a:xfrm>
            <a:off x="6512745" y="3579113"/>
            <a:ext cx="194421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cs-CZ" sz="2000" dirty="0">
                <a:solidFill>
                  <a:srgbClr val="FF0000"/>
                </a:solidFill>
              </a:rPr>
              <a:t>Píst s otočnou čepičkou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6544321" y="4880081"/>
            <a:ext cx="205697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dirty="0" err="1">
                <a:solidFill>
                  <a:srgbClr val="FF0000"/>
                </a:solidFill>
              </a:rPr>
              <a:t>Odhazovač</a:t>
            </a:r>
            <a:r>
              <a:rPr lang="cs-CZ" sz="2000" dirty="0">
                <a:solidFill>
                  <a:srgbClr val="FF0000"/>
                </a:solidFill>
              </a:rPr>
              <a:t> špiček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1043608" y="2564904"/>
            <a:ext cx="1643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cs-CZ" sz="2000" dirty="0">
                <a:solidFill>
                  <a:srgbClr val="FF0000"/>
                </a:solidFill>
              </a:rPr>
              <a:t>Rozsah pipety</a:t>
            </a:r>
          </a:p>
        </p:txBody>
      </p:sp>
      <p:cxnSp>
        <p:nvCxnSpPr>
          <p:cNvPr id="12" name="Přímá spojnice se šipkou 11"/>
          <p:cNvCxnSpPr/>
          <p:nvPr/>
        </p:nvCxnSpPr>
        <p:spPr>
          <a:xfrm>
            <a:off x="2687007" y="2809870"/>
            <a:ext cx="1596961" cy="475114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Přímá spojnice se šipkou 14"/>
          <p:cNvCxnSpPr/>
          <p:nvPr/>
        </p:nvCxnSpPr>
        <p:spPr>
          <a:xfrm>
            <a:off x="2843732" y="4221088"/>
            <a:ext cx="1073727" cy="1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Přímá spojnice se šipkou 17"/>
          <p:cNvCxnSpPr/>
          <p:nvPr/>
        </p:nvCxnSpPr>
        <p:spPr>
          <a:xfrm flipH="1">
            <a:off x="5292080" y="4005064"/>
            <a:ext cx="1512168" cy="72008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Přímá spojnice se šipkou 22"/>
          <p:cNvCxnSpPr/>
          <p:nvPr/>
        </p:nvCxnSpPr>
        <p:spPr>
          <a:xfrm flipH="1" flipV="1">
            <a:off x="4714664" y="4674346"/>
            <a:ext cx="1798081" cy="405790"/>
          </a:xfrm>
          <a:prstGeom prst="straightConnector1">
            <a:avLst/>
          </a:prstGeom>
          <a:ln w="1905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79114549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Box 6"/>
          <p:cNvSpPr txBox="1">
            <a:spLocks noChangeArrowheads="1"/>
          </p:cNvSpPr>
          <p:nvPr/>
        </p:nvSpPr>
        <p:spPr bwMode="auto">
          <a:xfrm>
            <a:off x="1045051" y="476672"/>
            <a:ext cx="7019871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Automatické pipety a příslušenství</a:t>
            </a:r>
          </a:p>
        </p:txBody>
      </p:sp>
      <p:pic>
        <p:nvPicPr>
          <p:cNvPr id="6" name="Zástupný symbol pro obsah 5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66384" y="1556792"/>
            <a:ext cx="5211233" cy="3908425"/>
          </a:xfrm>
        </p:spPr>
      </p:pic>
      <p:sp>
        <p:nvSpPr>
          <p:cNvPr id="7" name="TextovéPole 6"/>
          <p:cNvSpPr txBox="1"/>
          <p:nvPr/>
        </p:nvSpPr>
        <p:spPr>
          <a:xfrm>
            <a:off x="4355976" y="2065413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100 – 1000 µl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4427984" y="2894537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10  – 100 µl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427984" y="3803268"/>
            <a:ext cx="17281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cs-CZ" sz="2000" b="1" dirty="0">
                <a:solidFill>
                  <a:srgbClr val="FF0000"/>
                </a:solidFill>
              </a:rPr>
              <a:t>0,5 – 10 µl</a:t>
            </a:r>
          </a:p>
        </p:txBody>
      </p:sp>
    </p:spTree>
    <p:extLst>
      <p:ext uri="{BB962C8B-B14F-4D97-AF65-F5344CB8AC3E}">
        <p14:creationId xmlns:p14="http://schemas.microsoft.com/office/powerpoint/2010/main" val="29281617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cs-CZ"/>
          </a:p>
        </p:txBody>
      </p:sp>
      <p:pic>
        <p:nvPicPr>
          <p:cNvPr id="3074" name="Picture 2" descr="Image result for správné pipetování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" t="3928" r="3025" b="4210"/>
          <a:stretch/>
        </p:blipFill>
        <p:spPr bwMode="auto">
          <a:xfrm>
            <a:off x="639331" y="1340768"/>
            <a:ext cx="7888207" cy="49726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 Box 6"/>
          <p:cNvSpPr txBox="1">
            <a:spLocks noChangeArrowheads="1"/>
          </p:cNvSpPr>
          <p:nvPr/>
        </p:nvSpPr>
        <p:spPr bwMode="auto">
          <a:xfrm>
            <a:off x="2635223" y="476672"/>
            <a:ext cx="383951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Princip pipetování</a:t>
            </a:r>
          </a:p>
        </p:txBody>
      </p:sp>
      <p:sp>
        <p:nvSpPr>
          <p:cNvPr id="2" name="TextovéPole 1"/>
          <p:cNvSpPr txBox="1"/>
          <p:nvPr/>
        </p:nvSpPr>
        <p:spPr>
          <a:xfrm>
            <a:off x="2385911" y="6507787"/>
            <a:ext cx="6511718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cs-CZ" sz="11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Zdroj: http://docplayer.cz/10116-Kreditni-kurz-preanalyticka-a-postanalyticka-cast-laboratorniho-vysetreni.html</a:t>
            </a:r>
          </a:p>
        </p:txBody>
      </p:sp>
    </p:spTree>
    <p:extLst>
      <p:ext uri="{BB962C8B-B14F-4D97-AF65-F5344CB8AC3E}">
        <p14:creationId xmlns:p14="http://schemas.microsoft.com/office/powerpoint/2010/main" val="16191873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Zástupný symbol pro obsah 3"/>
          <p:cNvPicPr>
            <a:picLocks noGrp="1" noChangeAspect="1"/>
          </p:cNvPicPr>
          <p:nvPr>
            <p:ph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317" t="41556" r="4787" b="17936"/>
          <a:stretch/>
        </p:blipFill>
        <p:spPr>
          <a:xfrm rot="5400000">
            <a:off x="-93227" y="2909653"/>
            <a:ext cx="4824538" cy="1686772"/>
          </a:xfrm>
        </p:spPr>
      </p:pic>
      <p:pic>
        <p:nvPicPr>
          <p:cNvPr id="5" name="Obrázek 4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214" t="44419" r="4980" b="12874"/>
          <a:stretch/>
        </p:blipFill>
        <p:spPr>
          <a:xfrm rot="5400000">
            <a:off x="2171646" y="2841952"/>
            <a:ext cx="4824536" cy="1822172"/>
          </a:xfrm>
          <a:prstGeom prst="rect">
            <a:avLst/>
          </a:prstGeom>
        </p:spPr>
      </p:pic>
      <p:pic>
        <p:nvPicPr>
          <p:cNvPr id="6" name="Obrázek 5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389" t="43114" r="8205" b="15784"/>
          <a:stretch/>
        </p:blipFill>
        <p:spPr>
          <a:xfrm rot="5400000">
            <a:off x="4524722" y="2828208"/>
            <a:ext cx="4824538" cy="1849662"/>
          </a:xfrm>
          <a:prstGeom prst="rect">
            <a:avLst/>
          </a:prstGeom>
        </p:spPr>
      </p:pic>
      <p:sp>
        <p:nvSpPr>
          <p:cNvPr id="7" name="Text Box 6"/>
          <p:cNvSpPr txBox="1">
            <a:spLocks noChangeArrowheads="1"/>
          </p:cNvSpPr>
          <p:nvPr/>
        </p:nvSpPr>
        <p:spPr bwMode="auto">
          <a:xfrm>
            <a:off x="1102756" y="476672"/>
            <a:ext cx="6904454" cy="6463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cs-CZ" sz="3600" b="1" dirty="0">
                <a:solidFill>
                  <a:schemeClr val="tx2">
                    <a:lumMod val="75000"/>
                  </a:schemeClr>
                </a:solidFill>
              </a:rPr>
              <a:t>Princip pipetování a držení pipety</a:t>
            </a:r>
          </a:p>
        </p:txBody>
      </p:sp>
      <p:sp>
        <p:nvSpPr>
          <p:cNvPr id="8" name="TextovéPole 7"/>
          <p:cNvSpPr txBox="1"/>
          <p:nvPr/>
        </p:nvSpPr>
        <p:spPr>
          <a:xfrm>
            <a:off x="1403648" y="6165308"/>
            <a:ext cx="177163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dirty="0">
                <a:solidFill>
                  <a:schemeClr val="tx1"/>
                </a:solidFill>
              </a:rPr>
              <a:t>Klidová poloha</a:t>
            </a:r>
          </a:p>
        </p:txBody>
      </p:sp>
      <p:sp>
        <p:nvSpPr>
          <p:cNvPr id="9" name="TextovéPole 8"/>
          <p:cNvSpPr txBox="1"/>
          <p:nvPr/>
        </p:nvSpPr>
        <p:spPr>
          <a:xfrm>
            <a:off x="4017201" y="6165308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dirty="0">
                <a:solidFill>
                  <a:schemeClr val="tx1"/>
                </a:solidFill>
              </a:rPr>
              <a:t>1. pozice</a:t>
            </a:r>
          </a:p>
        </p:txBody>
      </p:sp>
      <p:sp>
        <p:nvSpPr>
          <p:cNvPr id="10" name="TextovéPole 9"/>
          <p:cNvSpPr txBox="1"/>
          <p:nvPr/>
        </p:nvSpPr>
        <p:spPr>
          <a:xfrm>
            <a:off x="6382192" y="6168001"/>
            <a:ext cx="11095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cs-CZ" sz="2000" dirty="0">
                <a:solidFill>
                  <a:schemeClr val="tx1"/>
                </a:solidFill>
              </a:rPr>
              <a:t>2. pozice</a:t>
            </a:r>
          </a:p>
        </p:txBody>
      </p:sp>
    </p:spTree>
    <p:extLst>
      <p:ext uri="{BB962C8B-B14F-4D97-AF65-F5344CB8AC3E}">
        <p14:creationId xmlns:p14="http://schemas.microsoft.com/office/powerpoint/2010/main" val="1694420843"/>
      </p:ext>
    </p:extLst>
  </p:cSld>
  <p:clrMapOvr>
    <a:masterClrMapping/>
  </p:clrMapOvr>
</p:sld>
</file>

<file path=ppt/theme/theme1.xml><?xml version="1.0" encoding="utf-8"?>
<a:theme xmlns:a="http://schemas.openxmlformats.org/drawingml/2006/main" name="UP_prezentace_cz_4x3">
  <a:themeElements>
    <a:clrScheme name="UP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06BAB"/>
      </a:accent1>
      <a:accent2>
        <a:srgbClr val="6C6D70"/>
      </a:accent2>
      <a:accent3>
        <a:srgbClr val="A5A5A5"/>
      </a:accent3>
      <a:accent4>
        <a:srgbClr val="ED7D31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Motiv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otiv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P_Prezentace_2.potx" id="{755D0361-9207-4673-B4A5-8DE80FB40899}" vid="{B1A348AD-3F36-40BB-80C1-28390A7D89FC}"/>
    </a:ext>
  </a:extLst>
</a:theme>
</file>

<file path=ppt/theme/theme2.xml><?xml version="1.0" encoding="utf-8"?>
<a:theme xmlns:a="http://schemas.openxmlformats.org/drawingml/2006/main" name="Motiv systému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UP_prezentace_cz_4x3</Template>
  <TotalTime>4338</TotalTime>
  <Words>1268</Words>
  <Application>Microsoft Office PowerPoint</Application>
  <PresentationFormat>Předvádění na obrazovce (4:3)</PresentationFormat>
  <Paragraphs>214</Paragraphs>
  <Slides>29</Slides>
  <Notes>6</Notes>
  <HiddenSlides>0</HiddenSlides>
  <MMClips>0</MMClips>
  <ScaleCrop>false</ScaleCrop>
  <HeadingPairs>
    <vt:vector size="6" baseType="variant">
      <vt:variant>
        <vt:lpstr>Použitá písma</vt:lpstr>
      </vt:variant>
      <vt:variant>
        <vt:i4>6</vt:i4>
      </vt:variant>
      <vt:variant>
        <vt:lpstr>Motiv</vt:lpstr>
      </vt:variant>
      <vt:variant>
        <vt:i4>1</vt:i4>
      </vt:variant>
      <vt:variant>
        <vt:lpstr>Nadpisy snímků</vt:lpstr>
      </vt:variant>
      <vt:variant>
        <vt:i4>29</vt:i4>
      </vt:variant>
    </vt:vector>
  </HeadingPairs>
  <TitlesOfParts>
    <vt:vector size="36" baseType="lpstr">
      <vt:lpstr>Arial</vt:lpstr>
      <vt:lpstr>Calibri</vt:lpstr>
      <vt:lpstr>Symbol</vt:lpstr>
      <vt:lpstr>Times New Roman</vt:lpstr>
      <vt:lpstr>Wingdings</vt:lpstr>
      <vt:lpstr>Wingdings 2</vt:lpstr>
      <vt:lpstr>UP_prezentace_cz_4x3</vt:lpstr>
      <vt:lpstr>Světelná mikroskopie 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  <vt:lpstr>pipetování</vt:lpstr>
      <vt:lpstr>Prezentace aplikace PowerPoint</vt:lpstr>
      <vt:lpstr>Prezentace aplikace PowerPoint</vt:lpstr>
      <vt:lpstr>Prezentace aplikace PowerPoint</vt:lpstr>
      <vt:lpstr>Prezentace aplikace PowerPoint</vt:lpstr>
      <vt:lpstr>Prezentace aplikace PowerPoint</vt:lpstr>
    </vt:vector>
  </TitlesOfParts>
  <Company>PřF UP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Světelná a elektronová mikroskopie</dc:title>
  <dc:creator>Pavla Válová</dc:creator>
  <cp:lastModifiedBy>Mgr. Aneta Vrzalová, Ph.D.</cp:lastModifiedBy>
  <cp:revision>281</cp:revision>
  <cp:lastPrinted>2011-10-04T17:08:56Z</cp:lastPrinted>
  <dcterms:created xsi:type="dcterms:W3CDTF">2004-01-07T14:37:17Z</dcterms:created>
  <dcterms:modified xsi:type="dcterms:W3CDTF">2022-09-29T08:18:48Z</dcterms:modified>
</cp:coreProperties>
</file>