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8" r:id="rId2"/>
    <p:sldId id="483" r:id="rId3"/>
    <p:sldId id="500" r:id="rId4"/>
    <p:sldId id="501" r:id="rId5"/>
    <p:sldId id="515" r:id="rId6"/>
    <p:sldId id="514" r:id="rId7"/>
    <p:sldId id="502" r:id="rId8"/>
    <p:sldId id="503" r:id="rId9"/>
    <p:sldId id="504" r:id="rId10"/>
    <p:sldId id="516" r:id="rId11"/>
    <p:sldId id="505" r:id="rId12"/>
    <p:sldId id="512" r:id="rId13"/>
    <p:sldId id="511" r:id="rId14"/>
    <p:sldId id="506" r:id="rId15"/>
    <p:sldId id="518" r:id="rId16"/>
    <p:sldId id="519" r:id="rId17"/>
    <p:sldId id="509" r:id="rId18"/>
    <p:sldId id="508" r:id="rId19"/>
    <p:sldId id="520" r:id="rId20"/>
  </p:sldIdLst>
  <p:sldSz cx="9144000" cy="6858000" type="screen4x3"/>
  <p:notesSz cx="6888163" cy="10020300"/>
  <p:custShowLst>
    <p:custShow name="Vlastní prezentace 1" id="0">
      <p:sldLst>
        <p:sld r:id="rId5"/>
      </p:sldLst>
    </p:custShow>
  </p:custShowLst>
  <p:defaultTextStyle>
    <a:defPPr>
      <a:defRPr lang="cs-CZ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FFFF99"/>
    <a:srgbClr val="00EE00"/>
    <a:srgbClr val="FF3399"/>
    <a:srgbClr val="FF00FF"/>
    <a:srgbClr val="FFFFFF"/>
    <a:srgbClr val="CCFFCC"/>
    <a:srgbClr val="00FF00"/>
    <a:srgbClr val="00CC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7861" autoAdjust="0"/>
    <p:restoredTop sz="94628" autoAdjust="0"/>
  </p:normalViewPr>
  <p:slideViewPr>
    <p:cSldViewPr showGuides="1">
      <p:cViewPr varScale="1">
        <p:scale>
          <a:sx n="83" d="100"/>
          <a:sy n="83" d="100"/>
        </p:scale>
        <p:origin x="102" y="456"/>
      </p:cViewPr>
      <p:guideLst>
        <p:guide orient="horz" pos="34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B55654EB-CE49-4B03-B11C-A1C45F00650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293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59325"/>
            <a:ext cx="5510213" cy="45100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fld id="{79A01EF4-6712-484C-8D0A-2B89631D5BB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18543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3AD15-008F-4DFC-B9C2-63F8E0EEA52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181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27888-F69F-4BA2-9A62-1BC25D4CBBC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600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2559A-F556-4424-AA6F-E4DFC5FF2B6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002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89F73-EF9A-4E42-8E26-0367812D61C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8864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D64BE-38B6-4A7B-B713-93EF7C7A961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9686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41CF3-B406-438F-9774-35747197B4F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049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692F8-7007-47DE-9CFF-1FD98FEEB78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8295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1D103-B948-4A3D-81D6-AC12728A527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766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8E489-D9F1-48F6-911E-1F350F24FA5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1494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8F056-5C3A-413C-BB64-668D48EF368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3735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1B60E-99E0-42B0-A93D-0AC7BD725C1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3736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2805F-AF42-4464-85E2-D8FA4DCA0A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4741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F2B9F-4330-44AF-B94E-1D4A8D5BFD9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0696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40A67-0E53-4347-8685-7157FFF5A7E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539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5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B84B5E88-658F-4114-86C2-17EA8A7B7FA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1366838"/>
            <a:ext cx="7772400" cy="3862387"/>
          </a:xfrm>
        </p:spPr>
        <p:txBody>
          <a:bodyPr/>
          <a:lstStyle/>
          <a:p>
            <a:br>
              <a:rPr lang="cs-CZ" altLang="cs-CZ" b="1" dirty="0">
                <a:solidFill>
                  <a:srgbClr val="FFFF99"/>
                </a:solidFill>
                <a:latin typeface="Arial" charset="0"/>
                <a:cs typeface="Arial" charset="0"/>
              </a:rPr>
            </a:br>
            <a:r>
              <a:rPr lang="cs-CZ" altLang="cs-CZ" b="1" dirty="0">
                <a:solidFill>
                  <a:srgbClr val="FFFF99"/>
                </a:solidFill>
                <a:latin typeface="Arial" charset="0"/>
                <a:cs typeface="Arial" charset="0"/>
              </a:rPr>
              <a:t>Ž i v o t n o s t</a:t>
            </a:r>
            <a:br>
              <a:rPr lang="cs-CZ" altLang="cs-CZ" b="1" dirty="0">
                <a:solidFill>
                  <a:srgbClr val="FFFF99"/>
                </a:solidFill>
                <a:latin typeface="Arial" charset="0"/>
                <a:cs typeface="Arial" charset="0"/>
              </a:rPr>
            </a:br>
            <a:br>
              <a:rPr lang="cs-CZ" altLang="cs-CZ" b="1" dirty="0">
                <a:solidFill>
                  <a:srgbClr val="FFFF99"/>
                </a:solidFill>
                <a:latin typeface="Arial" charset="0"/>
                <a:cs typeface="Arial" charset="0"/>
              </a:rPr>
            </a:br>
            <a:r>
              <a:rPr lang="cs-CZ" altLang="cs-CZ" b="1" dirty="0">
                <a:solidFill>
                  <a:srgbClr val="FFFF99"/>
                </a:solidFill>
                <a:latin typeface="Arial" charset="0"/>
                <a:cs typeface="Arial" charset="0"/>
              </a:rPr>
              <a:t>(= životaschopnost = vitalita = </a:t>
            </a:r>
            <a:r>
              <a:rPr lang="cs-CZ" altLang="cs-CZ" b="1" dirty="0" err="1">
                <a:solidFill>
                  <a:srgbClr val="FFFF99"/>
                </a:solidFill>
                <a:latin typeface="Arial" charset="0"/>
                <a:cs typeface="Arial" charset="0"/>
              </a:rPr>
              <a:t>viabilita</a:t>
            </a:r>
            <a:r>
              <a:rPr lang="cs-CZ" altLang="cs-CZ" b="1" dirty="0">
                <a:solidFill>
                  <a:srgbClr val="FFFF99"/>
                </a:solidFill>
                <a:latin typeface="Arial" charset="0"/>
                <a:cs typeface="Arial" charset="0"/>
              </a:rPr>
              <a:t>)</a:t>
            </a:r>
            <a:br>
              <a:rPr lang="cs-CZ" altLang="cs-CZ" b="1" dirty="0">
                <a:solidFill>
                  <a:srgbClr val="FFFF99"/>
                </a:solidFill>
                <a:latin typeface="Arial" charset="0"/>
                <a:cs typeface="Arial" charset="0"/>
              </a:rPr>
            </a:br>
            <a:r>
              <a:rPr lang="cs-CZ" altLang="cs-CZ" dirty="0">
                <a:latin typeface="Arial" charset="0"/>
                <a:cs typeface="Arial" charset="0"/>
              </a:rPr>
              <a:t> </a:t>
            </a:r>
            <a:br>
              <a:rPr lang="cs-CZ" altLang="cs-CZ" dirty="0">
                <a:latin typeface="Arial" charset="0"/>
                <a:cs typeface="Arial" charset="0"/>
              </a:rPr>
            </a:br>
            <a:br>
              <a:rPr lang="cs-CZ" altLang="cs-CZ" sz="3600" dirty="0">
                <a:latin typeface="Arial" charset="0"/>
                <a:cs typeface="Arial" charset="0"/>
              </a:rPr>
            </a:br>
            <a:r>
              <a:rPr lang="cs-CZ" altLang="cs-CZ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počet živých buněk . 100 </a:t>
            </a:r>
            <a:br>
              <a:rPr lang="cs-CZ" altLang="cs-CZ" sz="2400" b="1" dirty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cs-CZ" altLang="cs-CZ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=   ---------------------------------------- [%]</a:t>
            </a:r>
            <a:br>
              <a:rPr lang="cs-CZ" altLang="cs-CZ" sz="2400" b="1" dirty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cs-CZ" altLang="cs-CZ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  počet všech buněk</a:t>
            </a:r>
            <a:br>
              <a:rPr lang="cs-CZ" altLang="cs-CZ" sz="2400" dirty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cs-CZ" altLang="cs-CZ" sz="2400" dirty="0">
                <a:latin typeface="Arial" charset="0"/>
                <a:cs typeface="Arial" charset="0"/>
              </a:rPr>
              <a:t>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1913" y="2565400"/>
            <a:ext cx="6262687" cy="4114800"/>
          </a:xfrm>
        </p:spPr>
        <p:txBody>
          <a:bodyPr/>
          <a:lstStyle/>
          <a:p>
            <a:pPr algn="ctr"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při kultivaci buněk pro různé účely 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(hodnocení cytotoxického účinku, </a:t>
            </a:r>
          </a:p>
          <a:p>
            <a:pPr marL="0" indent="0" algn="ctr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vliv určitého faktoru na buňku …)</a:t>
            </a:r>
          </a:p>
          <a:p>
            <a:pPr marL="0" indent="0" algn="ctr">
              <a:buFontTx/>
              <a:buNone/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kontrola životnosti po zamražení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 u="sng">
                <a:solidFill>
                  <a:srgbClr val="FFFF99"/>
                </a:solidFill>
                <a:latin typeface="Arial" charset="0"/>
                <a:cs typeface="Arial" charset="0"/>
              </a:rPr>
              <a:t>V y u ž i t í :</a:t>
            </a:r>
            <a:endParaRPr lang="cs-CZ" altLang="cs-CZ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84213" y="1268412"/>
            <a:ext cx="7772400" cy="5400947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cs-CZ" sz="2400" b="1" dirty="0"/>
              <a:t> 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Množení živých buněk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(počítání vzniklých kolonií)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Zvýraznění živých nebo mrtvých buněk barvením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	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457200" indent="-100013">
              <a:buFont typeface="+mj-lt"/>
              <a:buAutoNum type="alphaLcParenR"/>
              <a:defRPr/>
            </a:pP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Zachování membránové a funkční integrity 		buňky</a:t>
            </a: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99" name="Nadpis 2"/>
          <p:cNvSpPr>
            <a:spLocks noGrp="1"/>
          </p:cNvSpPr>
          <p:nvPr>
            <p:ph type="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r>
              <a:rPr lang="cs-CZ" altLang="cs-CZ" sz="3200" b="1" u="sng" dirty="0">
                <a:solidFill>
                  <a:srgbClr val="FFFF99"/>
                </a:solidFill>
                <a:latin typeface="Arial" charset="0"/>
                <a:cs typeface="Arial" charset="0"/>
              </a:rPr>
              <a:t>Metody pro stanovení životnosti:</a:t>
            </a:r>
            <a:endParaRPr lang="cs-CZ" altLang="cs-CZ" sz="3200" dirty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Zástupný symbol pro obsah 1"/>
          <p:cNvSpPr txBox="1">
            <a:spLocks/>
          </p:cNvSpPr>
          <p:nvPr/>
        </p:nvSpPr>
        <p:spPr bwMode="auto">
          <a:xfrm>
            <a:off x="1619250" y="4149725"/>
            <a:ext cx="63373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cs-CZ" sz="2400" dirty="0"/>
              <a:t> 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klasická barviva 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457200" lvl="1" indent="0">
              <a:buFontTx/>
              <a:buNone/>
              <a:defRPr/>
            </a:pP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0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(metylénová modř, </a:t>
            </a:r>
            <a:r>
              <a:rPr lang="cs-CZ" sz="2000" b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Evansova</a:t>
            </a:r>
            <a:r>
              <a:rPr lang="cs-CZ" sz="20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modř, </a:t>
            </a:r>
          </a:p>
          <a:p>
            <a:pPr marL="457200" lvl="1" indent="0">
              <a:buFontTx/>
              <a:buNone/>
              <a:defRPr/>
            </a:pPr>
            <a:r>
              <a:rPr lang="cs-CZ" sz="20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Janusova zeleň B, </a:t>
            </a:r>
            <a:r>
              <a:rPr lang="cs-CZ" sz="2000" b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trypanová</a:t>
            </a:r>
            <a:r>
              <a:rPr lang="cs-CZ" sz="20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modř, </a:t>
            </a:r>
            <a:r>
              <a:rPr lang="cs-CZ" sz="2000" b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eosin</a:t>
            </a:r>
            <a:r>
              <a:rPr lang="cs-CZ" sz="20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…) </a:t>
            </a:r>
          </a:p>
          <a:p>
            <a:pPr>
              <a:defRPr/>
            </a:pPr>
            <a:r>
              <a:rPr lang="cs-CZ" sz="2400" dirty="0">
                <a:solidFill>
                  <a:srgbClr val="00EE00"/>
                </a:solidFill>
                <a:latin typeface="Arial" pitchFamily="34" charset="0"/>
                <a:cs typeface="Arial" pitchFamily="34" charset="0"/>
              </a:rPr>
              <a:t>fluorescenční barviva  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0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cs-CZ" sz="2000" b="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propidium</a:t>
            </a:r>
            <a:r>
              <a:rPr lang="cs-CZ" sz="20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jodid – PI)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11188" y="476250"/>
            <a:ext cx="8064500" cy="29527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b)</a:t>
            </a:r>
            <a:r>
              <a:rPr lang="cs-CZ" sz="2400" b="1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detekce funkčního metabolismu buňky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b="1" dirty="0">
                <a:solidFill>
                  <a:srgbClr val="00EE00"/>
                </a:solidFill>
                <a:latin typeface="Arial" pitchFamily="34" charset="0"/>
                <a:cs typeface="Arial" pitchFamily="34" charset="0"/>
              </a:rPr>
              <a:t>fluorescenční barviva: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fluorescein 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diacetát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(FDA – </a:t>
            </a:r>
            <a:r>
              <a:rPr lang="cs-CZ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exitace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495 </a:t>
            </a:r>
            <a:r>
              <a:rPr lang="cs-CZ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nm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emise 520 </a:t>
            </a:r>
            <a:r>
              <a:rPr lang="cs-CZ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nm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	kostka WB)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Calcein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AM 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(pro živočišné buňky)</a:t>
            </a: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Obrázek 2" descr="0,5mg_Ag_np_DCF_3_C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440113"/>
            <a:ext cx="2447925" cy="2509837"/>
          </a:xfrm>
          <a:prstGeom prst="rect">
            <a:avLst/>
          </a:prstGeom>
          <a:noFill/>
          <a:ln w="25400">
            <a:solidFill>
              <a:schemeClr val="bg1">
                <a:alpha val="94901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 descr="0,5mg_Ag_np_DCF_3_C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457575"/>
            <a:ext cx="2500312" cy="247491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obsah 1"/>
          <p:cNvSpPr txBox="1">
            <a:spLocks/>
          </p:cNvSpPr>
          <p:nvPr/>
        </p:nvSpPr>
        <p:spPr bwMode="auto">
          <a:xfrm>
            <a:off x="1260475" y="6010275"/>
            <a:ext cx="705643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cs-CZ" altLang="cs-CZ" sz="1800">
                <a:solidFill>
                  <a:srgbClr val="FFC000"/>
                </a:solidFill>
                <a:effectLst/>
              </a:rPr>
              <a:t>Životnost klíčících pylových zrn u okurky (</a:t>
            </a:r>
            <a:r>
              <a:rPr lang="cs-CZ" altLang="cs-CZ" sz="1800" i="1">
                <a:solidFill>
                  <a:srgbClr val="FFC000"/>
                </a:solidFill>
                <a:effectLst/>
              </a:rPr>
              <a:t>Cucumis sativus</a:t>
            </a:r>
            <a:r>
              <a:rPr lang="cs-CZ" altLang="cs-CZ" sz="1800">
                <a:solidFill>
                  <a:srgbClr val="FFC000"/>
                </a:solidFill>
                <a:effectLst/>
              </a:rPr>
              <a:t>) </a:t>
            </a:r>
          </a:p>
          <a:p>
            <a:pPr algn="ctr">
              <a:buFontTx/>
              <a:buNone/>
            </a:pPr>
            <a:r>
              <a:rPr lang="cs-CZ" altLang="cs-CZ" sz="1800">
                <a:solidFill>
                  <a:srgbClr val="FFC000"/>
                </a:solidFill>
                <a:effectLst/>
              </a:rPr>
              <a:t>      	pomocí FDA</a:t>
            </a:r>
            <a:r>
              <a:rPr lang="cs-CZ" altLang="cs-CZ" sz="1800" b="0">
                <a:solidFill>
                  <a:srgbClr val="FFC000"/>
                </a:solidFill>
                <a:effectLst/>
              </a:rPr>
              <a:t>.  Foto Tereza Válová.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51222" y="2564904"/>
            <a:ext cx="4464794" cy="4114800"/>
          </a:xfrm>
        </p:spPr>
        <p:txBody>
          <a:bodyPr/>
          <a:lstStyle/>
          <a:p>
            <a:pPr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Arial" charset="0"/>
                <a:cs typeface="Arial" charset="0"/>
              </a:rPr>
              <a:t>Houby vřeckovýtrusné</a:t>
            </a:r>
          </a:p>
          <a:p>
            <a:pPr>
              <a:defRPr/>
            </a:pPr>
            <a:endParaRPr lang="cs-CZ" altLang="cs-CZ" sz="1800" b="1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Arial" charset="0"/>
                <a:cs typeface="Arial" charset="0"/>
              </a:rPr>
              <a:t>Buněčná stěna: </a:t>
            </a:r>
            <a:r>
              <a:rPr lang="cs-CZ" altLang="cs-CZ" sz="1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glukan</a:t>
            </a:r>
            <a:r>
              <a:rPr lang="cs-CZ" altLang="cs-CZ" sz="1800" b="1" dirty="0">
                <a:solidFill>
                  <a:schemeClr val="bg1"/>
                </a:solidFill>
                <a:latin typeface="Arial" charset="0"/>
                <a:cs typeface="Arial" charset="0"/>
              </a:rPr>
              <a:t>, </a:t>
            </a:r>
            <a:r>
              <a:rPr lang="cs-CZ" altLang="cs-CZ" sz="18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manan</a:t>
            </a:r>
            <a:r>
              <a:rPr lang="cs-CZ" altLang="cs-CZ" sz="1800" b="1" dirty="0">
                <a:solidFill>
                  <a:schemeClr val="bg1"/>
                </a:solidFill>
                <a:latin typeface="Arial" charset="0"/>
                <a:cs typeface="Arial" charset="0"/>
              </a:rPr>
              <a:t>, proteiny (i chitin a celulóza)</a:t>
            </a:r>
          </a:p>
          <a:p>
            <a:pPr>
              <a:defRPr/>
            </a:pPr>
            <a:endParaRPr lang="cs-CZ" altLang="cs-CZ" sz="1800" b="1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Arial" charset="0"/>
                <a:cs typeface="Arial" charset="0"/>
              </a:rPr>
              <a:t>Kvasinky r. </a:t>
            </a:r>
            <a:r>
              <a:rPr lang="cs-CZ" altLang="cs-CZ" sz="1800" b="1" i="1" dirty="0" err="1">
                <a:solidFill>
                  <a:schemeClr val="bg1"/>
                </a:solidFill>
                <a:latin typeface="Arial" charset="0"/>
                <a:cs typeface="Arial" charset="0"/>
              </a:rPr>
              <a:t>Candida</a:t>
            </a:r>
            <a:r>
              <a:rPr lang="cs-CZ" altLang="cs-CZ" sz="1800" b="1" dirty="0">
                <a:solidFill>
                  <a:schemeClr val="bg1"/>
                </a:solidFill>
                <a:latin typeface="Arial" charset="0"/>
                <a:cs typeface="Arial" charset="0"/>
              </a:rPr>
              <a:t> – u člověka různá onemocnění (kandidóza) kůže, sliznic, plic</a:t>
            </a:r>
            <a:endParaRPr lang="cs-CZ" altLang="cs-CZ" sz="18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7171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800" b="1" dirty="0">
                <a:solidFill>
                  <a:srgbClr val="FFFF99"/>
                </a:solidFill>
                <a:latin typeface="Arial" charset="0"/>
                <a:cs typeface="Arial" charset="0"/>
              </a:rPr>
              <a:t>Kvasinka pivní </a:t>
            </a:r>
            <a:r>
              <a:rPr lang="cs-CZ" altLang="cs-CZ" sz="2800" dirty="0">
                <a:solidFill>
                  <a:srgbClr val="FFFF99"/>
                </a:solidFill>
                <a:latin typeface="Arial" charset="0"/>
                <a:cs typeface="Arial" charset="0"/>
              </a:rPr>
              <a:t>(</a:t>
            </a:r>
            <a:r>
              <a:rPr lang="cs-CZ" altLang="cs-CZ" sz="2800" i="1" dirty="0" err="1">
                <a:solidFill>
                  <a:srgbClr val="FFFF99"/>
                </a:solidFill>
                <a:latin typeface="Arial" charset="0"/>
                <a:cs typeface="Arial" charset="0"/>
              </a:rPr>
              <a:t>Saccharomyces</a:t>
            </a:r>
            <a:r>
              <a:rPr lang="cs-CZ" altLang="cs-CZ" sz="2800" i="1" dirty="0">
                <a:solidFill>
                  <a:srgbClr val="FFFF99"/>
                </a:solidFill>
                <a:latin typeface="Arial" charset="0"/>
                <a:cs typeface="Arial" charset="0"/>
              </a:rPr>
              <a:t> </a:t>
            </a:r>
            <a:r>
              <a:rPr lang="cs-CZ" altLang="cs-CZ" sz="2800" i="1" dirty="0" err="1">
                <a:solidFill>
                  <a:srgbClr val="FFFF99"/>
                </a:solidFill>
                <a:latin typeface="Arial" charset="0"/>
                <a:cs typeface="Arial" charset="0"/>
              </a:rPr>
              <a:t>cerevisiae</a:t>
            </a:r>
            <a:r>
              <a:rPr lang="cs-CZ" altLang="cs-CZ" sz="2800" dirty="0">
                <a:solidFill>
                  <a:srgbClr val="FFFF99"/>
                </a:solidFill>
                <a:latin typeface="Arial" charset="0"/>
                <a:cs typeface="Arial" charset="0"/>
              </a:rPr>
              <a:t>)</a:t>
            </a:r>
            <a:br>
              <a:rPr lang="cs-CZ" altLang="cs-CZ" sz="2800" dirty="0">
                <a:solidFill>
                  <a:srgbClr val="FFFF99"/>
                </a:solidFill>
                <a:latin typeface="Arial" charset="0"/>
                <a:cs typeface="Arial" charset="0"/>
              </a:rPr>
            </a:br>
            <a:br>
              <a:rPr lang="cs-CZ" altLang="cs-CZ" sz="2800" u="sng" dirty="0">
                <a:solidFill>
                  <a:srgbClr val="FFFF99"/>
                </a:solidFill>
                <a:latin typeface="Arial" charset="0"/>
                <a:cs typeface="Arial" charset="0"/>
              </a:rPr>
            </a:br>
            <a:endParaRPr lang="cs-CZ" altLang="cs-CZ" sz="2800" dirty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2" descr="C:\Users\valova\Documents\Dokumenty_2_ od 2009\#C V I Č E N Í_2009_2010_2011\_BUNĚČNÁ BIOLOGIE_2010\BUNĚČNÁ BIOLOGIE\_Pavla_CVIČENÍ_Buněčná biologie\Schéma kvasinky.png">
            <a:extLst>
              <a:ext uri="{FF2B5EF4-FFF2-40B4-BE49-F238E27FC236}">
                <a16:creationId xmlns:a16="http://schemas.microsoft.com/office/drawing/2014/main" id="{BC9386F7-D29A-4D7A-ACC8-C8B9FE571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42578"/>
            <a:ext cx="3795762" cy="279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390934B8-0837-43D4-8FE3-7B6B63E6B6E4}"/>
              </a:ext>
            </a:extLst>
          </p:cNvPr>
          <p:cNvSpPr/>
          <p:nvPr/>
        </p:nvSpPr>
        <p:spPr>
          <a:xfrm>
            <a:off x="4456368" y="167767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FontTx/>
              <a:buNone/>
            </a:pPr>
            <a:r>
              <a:rPr lang="cs-CZ" altLang="cs-CZ" sz="2000" u="sng" dirty="0">
                <a:solidFill>
                  <a:srgbClr val="FFFF99"/>
                </a:solidFill>
                <a:cs typeface="Arial" charset="0"/>
              </a:rPr>
              <a:t>Schéma kvasinky</a:t>
            </a:r>
          </a:p>
          <a:p>
            <a:pPr marL="0" indent="0" algn="ctr">
              <a:buFontTx/>
              <a:buNone/>
            </a:pPr>
            <a:r>
              <a:rPr lang="cs-CZ" altLang="cs-CZ" sz="1600" dirty="0">
                <a:cs typeface="Arial" charset="0"/>
              </a:rPr>
              <a:t>(důležitý modelový eukaryotní organismus)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2555BFF-C48F-440C-9F27-A90AECDD0216}"/>
              </a:ext>
            </a:extLst>
          </p:cNvPr>
          <p:cNvSpPr/>
          <p:nvPr/>
        </p:nvSpPr>
        <p:spPr>
          <a:xfrm>
            <a:off x="207896" y="1668968"/>
            <a:ext cx="4248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altLang="cs-CZ" sz="2000" u="sng" dirty="0">
                <a:solidFill>
                  <a:srgbClr val="FFFF99"/>
                </a:solidFill>
                <a:cs typeface="Arial" charset="0"/>
              </a:rPr>
              <a:t>Systematické zařazení</a:t>
            </a:r>
            <a:endParaRPr lang="cs-CZ" sz="2000" dirty="0">
              <a:solidFill>
                <a:srgbClr val="FFFF99"/>
              </a:solidFill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50CE125-6478-4A1B-A319-48F9BE6E6618}"/>
              </a:ext>
            </a:extLst>
          </p:cNvPr>
          <p:cNvSpPr/>
          <p:nvPr/>
        </p:nvSpPr>
        <p:spPr bwMode="auto">
          <a:xfrm>
            <a:off x="-252536" y="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chemeClr val="bg1">
                      <a:lumMod val="200000"/>
                      <a:satMod val="200000"/>
                    </a:schemeClr>
                  </a:outerShdw>
                </a:cont>
                <a:cont type="tree" name="">
                  <a:effect ref="fillLine"/>
                  <a:outerShdw dist="38100" dir="2700000" algn="tl">
                    <a:schemeClr val="bg1">
                      <a:lumMod val="60000"/>
                      <a:satMod val="60000"/>
                    </a:schemeClr>
                  </a:outerShdw>
                </a:cont>
                <a:effect ref="fillLine"/>
              </a:effectDag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827088" y="331788"/>
            <a:ext cx="7772400" cy="649287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Barvení metylénovou modří:</a:t>
            </a:r>
          </a:p>
          <a:p>
            <a:pPr>
              <a:defRPr/>
            </a:pP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1"/>
          <p:cNvSpPr txBox="1">
            <a:spLocks/>
          </p:cNvSpPr>
          <p:nvPr/>
        </p:nvSpPr>
        <p:spPr bwMode="auto">
          <a:xfrm>
            <a:off x="1908175" y="6210300"/>
            <a:ext cx="61912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cs-CZ" sz="1800" dirty="0">
                <a:solidFill>
                  <a:srgbClr val="FFC000"/>
                </a:solidFill>
                <a:effectLst/>
              </a:rPr>
              <a:t>Kvasinková suspenze barvená metylenovou modří. </a:t>
            </a:r>
          </a:p>
          <a:p>
            <a:pPr marL="0" indent="0" algn="ctr">
              <a:buFontTx/>
              <a:buNone/>
              <a:defRPr/>
            </a:pPr>
            <a:r>
              <a:rPr lang="cs-CZ" sz="1800" dirty="0">
                <a:solidFill>
                  <a:srgbClr val="FFC000"/>
                </a:solidFill>
                <a:effectLst/>
              </a:rPr>
              <a:t>Z: 1 000x (imerze). </a:t>
            </a:r>
            <a:r>
              <a:rPr lang="cs-CZ" sz="1800" b="0" dirty="0">
                <a:solidFill>
                  <a:srgbClr val="FFC000"/>
                </a:solidFill>
                <a:effectLst/>
              </a:rPr>
              <a:t>Foto Pavla Válová.</a:t>
            </a:r>
          </a:p>
          <a:p>
            <a:pPr>
              <a:defRPr/>
            </a:pP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6" name="Picture 2" descr="C:\Users\valova\Documents\Dokumenty_2_ od 2009\#C V I Č E N Í_2009_2010_2011\_BUNĚČNÁ BIOLOGIE_2010\BUNĚČNÁ BIOLOGIE\_Pavla_CVIČENÍ_Buněčná biologie\Pavla_foto_BBC_od_ 2007\Životnost\kontrolní suspen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981075"/>
            <a:ext cx="6913562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5300662"/>
          </a:xfrm>
        </p:spPr>
        <p:txBody>
          <a:bodyPr/>
          <a:lstStyle/>
          <a:p>
            <a:pPr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Teploty blízké bodu mrazu</a:t>
            </a: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cs-CZ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chladový šok</a:t>
            </a:r>
          </a:p>
          <a:p>
            <a:pPr marL="0" indent="0">
              <a:buFontTx/>
              <a:buNone/>
              <a:defRPr/>
            </a:pPr>
            <a:endParaRPr lang="cs-CZ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Reverzibilní nebo 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irreverzibilní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(nevratné) poškození buněk (stres) </a:t>
            </a:r>
          </a:p>
          <a:p>
            <a:pPr>
              <a:defRPr/>
            </a:pP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Biomembrána - za běžné teploty  tekutá, při nízké teplotě rigidní struktura </a:t>
            </a:r>
          </a:p>
          <a:p>
            <a:pPr>
              <a:defRPr/>
            </a:pP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Rostlinné buňky obecně odolnější vůči nízké teplotě než živočišné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(u buněk teplokrevných živočichů už při teplotě +3 </a:t>
            </a:r>
            <a:r>
              <a:rPr lang="cs-CZ" sz="2000" baseline="30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cs-CZ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	depolymerace mikrotubulů)</a:t>
            </a:r>
          </a:p>
          <a:p>
            <a:pPr marL="0" indent="0">
              <a:buNone/>
              <a:defRPr/>
            </a:pPr>
            <a:endParaRPr lang="cs-CZ" sz="2000" dirty="0">
              <a:solidFill>
                <a:srgbClr val="FFFF99"/>
              </a:solidFill>
            </a:endParaRPr>
          </a:p>
        </p:txBody>
      </p:sp>
      <p:sp>
        <p:nvSpPr>
          <p:cNvPr id="9219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200" b="1">
                <a:solidFill>
                  <a:srgbClr val="FFFF99"/>
                </a:solidFill>
                <a:latin typeface="Arial" charset="0"/>
                <a:cs typeface="Arial" charset="0"/>
              </a:rPr>
              <a:t>Vliv nízkých teplot na buňku</a:t>
            </a:r>
            <a:br>
              <a:rPr lang="cs-CZ" altLang="cs-CZ" b="1">
                <a:solidFill>
                  <a:srgbClr val="FFFF99"/>
                </a:solidFill>
                <a:latin typeface="Arial" charset="0"/>
                <a:cs typeface="Arial" charset="0"/>
              </a:rPr>
            </a:br>
            <a:endParaRPr lang="cs-CZ" altLang="cs-CZ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ástupný symbol pro obsah 1"/>
          <p:cNvSpPr>
            <a:spLocks noGrp="1"/>
          </p:cNvSpPr>
          <p:nvPr>
            <p:ph idx="1"/>
          </p:nvPr>
        </p:nvSpPr>
        <p:spPr>
          <a:xfrm>
            <a:off x="611188" y="549275"/>
            <a:ext cx="7772400" cy="5759450"/>
          </a:xfrm>
        </p:spPr>
        <p:txBody>
          <a:bodyPr/>
          <a:lstStyle/>
          <a:p>
            <a:pPr>
              <a:defRPr/>
            </a:pPr>
            <a:endParaRPr lang="cs-CZ" sz="2400" dirty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cs-CZ" sz="2400" b="1" dirty="0">
                <a:solidFill>
                  <a:srgbClr val="00B0F0"/>
                </a:solidFill>
                <a:latin typeface="Arial" charset="0"/>
                <a:cs typeface="Arial" charset="0"/>
              </a:rPr>
              <a:t>Kryobiologie </a:t>
            </a:r>
            <a:r>
              <a:rPr lang="cs-CZ" sz="2400" b="1" dirty="0">
                <a:solidFill>
                  <a:srgbClr val="FFFFFF"/>
                </a:solidFill>
                <a:latin typeface="Arial" charset="0"/>
                <a:cs typeface="Arial" charset="0"/>
              </a:rPr>
              <a:t>= </a:t>
            </a:r>
            <a:r>
              <a:rPr lang="cs-CZ" sz="2400" dirty="0">
                <a:solidFill>
                  <a:srgbClr val="FFFFFF"/>
                </a:solidFill>
                <a:latin typeface="Arial" charset="0"/>
                <a:cs typeface="Arial" charset="0"/>
              </a:rPr>
              <a:t>vědní obor, který se zabývá studiem 	působení teplot pod bodem mrazu na buňky</a:t>
            </a: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  <a:defRPr/>
            </a:pPr>
            <a:r>
              <a:rPr lang="cs-CZ" b="1" dirty="0">
                <a:solidFill>
                  <a:srgbClr val="FFFF99"/>
                </a:solidFill>
                <a:latin typeface="Arial" charset="0"/>
                <a:cs typeface="Arial" charset="0"/>
              </a:rPr>
              <a:t>Důležité! </a:t>
            </a:r>
          </a:p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charset="0"/>
                <a:cs typeface="Arial" charset="0"/>
              </a:rPr>
              <a:t>Obsah vody v buňkách</a:t>
            </a:r>
            <a:r>
              <a:rPr lang="cs-CZ" sz="2400" dirty="0">
                <a:solidFill>
                  <a:srgbClr val="FFFF99"/>
                </a:solidFill>
                <a:latin typeface="Arial" charset="0"/>
                <a:cs typeface="Arial" charset="0"/>
              </a:rPr>
              <a:t> </a:t>
            </a:r>
            <a:r>
              <a:rPr lang="cs-CZ" sz="2400" dirty="0">
                <a:solidFill>
                  <a:srgbClr val="FFFFFF"/>
                </a:solidFill>
                <a:latin typeface="Arial" charset="0"/>
                <a:cs typeface="Arial" charset="0"/>
              </a:rPr>
              <a:t>(čím méně vody, tím je 	mrazová rezistence větší) </a:t>
            </a:r>
            <a:r>
              <a:rPr lang="cs-CZ" sz="2400" b="1" dirty="0">
                <a:solidFill>
                  <a:srgbClr val="FFFFFF"/>
                </a:solidFill>
                <a:latin typeface="Arial" charset="0"/>
                <a:cs typeface="Arial" charset="0"/>
              </a:rPr>
              <a:t>→ </a:t>
            </a:r>
            <a:r>
              <a:rPr lang="cs-CZ" sz="2400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cs-CZ" sz="2400" dirty="0" err="1">
                <a:solidFill>
                  <a:srgbClr val="FFFFFF"/>
                </a:solidFill>
                <a:latin typeface="Arial" charset="0"/>
                <a:cs typeface="Arial" charset="0"/>
              </a:rPr>
              <a:t>spóry</a:t>
            </a:r>
            <a:r>
              <a:rPr lang="cs-CZ" sz="2400" dirty="0">
                <a:solidFill>
                  <a:srgbClr val="FFFFFF"/>
                </a:solidFill>
                <a:latin typeface="Arial" charset="0"/>
                <a:cs typeface="Arial" charset="0"/>
              </a:rPr>
              <a:t> a semena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FF"/>
                </a:solidFill>
                <a:latin typeface="Arial" charset="0"/>
                <a:cs typeface="Arial" charset="0"/>
              </a:rPr>
              <a:t>	s nízkým obsahem vody poměrně odolné</a:t>
            </a:r>
          </a:p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charset="0"/>
                <a:cs typeface="Arial" charset="0"/>
              </a:rPr>
              <a:t>Rychlost odvodu tepla</a:t>
            </a:r>
            <a:r>
              <a:rPr lang="cs-CZ" sz="2400" dirty="0">
                <a:solidFill>
                  <a:srgbClr val="FFFF99"/>
                </a:solidFill>
                <a:latin typeface="Arial" charset="0"/>
                <a:cs typeface="Arial" charset="0"/>
              </a:rPr>
              <a:t> </a:t>
            </a:r>
            <a:r>
              <a:rPr lang="cs-CZ" sz="2400" b="1" dirty="0">
                <a:solidFill>
                  <a:srgbClr val="FFFF99"/>
                </a:solidFill>
                <a:latin typeface="Arial" charset="0"/>
                <a:cs typeface="Arial" charset="0"/>
              </a:rPr>
              <a:t>při zmrazení</a:t>
            </a:r>
            <a:endParaRPr lang="cs-CZ" sz="2400" dirty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charset="0"/>
                <a:cs typeface="Arial" charset="0"/>
              </a:rPr>
              <a:t>Rychlost odvodu tepla při rozmrazení </a:t>
            </a:r>
          </a:p>
          <a:p>
            <a:pPr>
              <a:defRPr/>
            </a:pPr>
            <a:endParaRPr lang="cs-CZ" sz="2400" b="1" dirty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rgbClr val="FFFF99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6875463" y="4795838"/>
            <a:ext cx="1760537" cy="288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600" dirty="0">
                <a:solidFill>
                  <a:srgbClr val="FFFFFF"/>
                </a:solidFill>
                <a:cs typeface="Arial" charset="0"/>
              </a:rPr>
              <a:t>účinky se sčítají</a:t>
            </a:r>
            <a:endParaRPr lang="cs-CZ" sz="1600" dirty="0">
              <a:solidFill>
                <a:srgbClr val="FFFFFF"/>
              </a:solidFill>
            </a:endParaRPr>
          </a:p>
        </p:txBody>
      </p:sp>
      <p:sp>
        <p:nvSpPr>
          <p:cNvPr id="2" name="Pravá složená závorka 1">
            <a:extLst>
              <a:ext uri="{FF2B5EF4-FFF2-40B4-BE49-F238E27FC236}">
                <a16:creationId xmlns:a16="http://schemas.microsoft.com/office/drawing/2014/main" id="{0A7C0F6D-7E48-436C-85DC-0E3F509B1C8C}"/>
              </a:ext>
            </a:extLst>
          </p:cNvPr>
          <p:cNvSpPr/>
          <p:nvPr/>
        </p:nvSpPr>
        <p:spPr bwMode="auto">
          <a:xfrm>
            <a:off x="6660231" y="4653136"/>
            <a:ext cx="215231" cy="648072"/>
          </a:xfrm>
          <a:prstGeom prst="rightBrace">
            <a:avLst/>
          </a:prstGeom>
          <a:noFill/>
          <a:ln>
            <a:solidFill>
              <a:srgbClr val="FFFF99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chemeClr val="bg1">
                      <a:lumMod val="200000"/>
                      <a:satMod val="200000"/>
                    </a:schemeClr>
                  </a:outerShdw>
                </a:cont>
                <a:cont type="tree" name="">
                  <a:effect ref="fillLine"/>
                  <a:outerShdw dist="38100" dir="2700000" algn="tl">
                    <a:schemeClr val="bg1">
                      <a:lumMod val="60000"/>
                      <a:satMod val="60000"/>
                    </a:schemeClr>
                  </a:outerShdw>
                </a:cont>
                <a:effect ref="fillLine"/>
              </a:effectDag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11188" y="1628775"/>
            <a:ext cx="8137525" cy="4114800"/>
          </a:xfrm>
        </p:spPr>
        <p:txBody>
          <a:bodyPr/>
          <a:lstStyle/>
          <a:p>
            <a:pPr>
              <a:defRPr/>
            </a:pPr>
            <a:r>
              <a:rPr lang="cs-CZ" sz="2400" b="1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Kryoprezervace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pomalé řízené zchlazování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vyžaduje výkonný, počítačem řízený chladicí agregát, dochází k postupné dehydrataci buněk, kdy se led tvoří jen v extracelulárním prostoru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Hluboké zmrazení </a:t>
            </a: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buňky </a:t>
            </a: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rychle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vložíme do tekutého dusíku  (-196 </a:t>
            </a:r>
            <a:r>
              <a:rPr lang="cs-CZ" sz="2400" baseline="30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nebo hélia (-269 </a:t>
            </a:r>
            <a:r>
              <a:rPr lang="cs-CZ" sz="2400" baseline="30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→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vitrifikace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buněčné vody </a:t>
            </a: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(vzniklé ledové krystaly velké jen několik 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nm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	nepoškozují obsah buňky, hlavně biomembrány) </a:t>
            </a:r>
          </a:p>
          <a:p>
            <a:pPr>
              <a:defRPr/>
            </a:pPr>
            <a:endParaRPr lang="cs-CZ" sz="2400" dirty="0">
              <a:solidFill>
                <a:srgbClr val="FFFF99"/>
              </a:solidFill>
            </a:endParaRPr>
          </a:p>
        </p:txBody>
      </p:sp>
      <p:sp>
        <p:nvSpPr>
          <p:cNvPr id="11267" name="Nadpis 2"/>
          <p:cNvSpPr>
            <a:spLocks noGrp="1"/>
          </p:cNvSpPr>
          <p:nvPr>
            <p:ph type="title"/>
          </p:nvPr>
        </p:nvSpPr>
        <p:spPr>
          <a:xfrm>
            <a:off x="611188" y="404813"/>
            <a:ext cx="7772400" cy="1143000"/>
          </a:xfrm>
        </p:spPr>
        <p:txBody>
          <a:bodyPr/>
          <a:lstStyle/>
          <a:p>
            <a:r>
              <a:rPr lang="cs-CZ" altLang="cs-CZ" sz="3600" b="1">
                <a:solidFill>
                  <a:srgbClr val="FFFF99"/>
                </a:solidFill>
                <a:latin typeface="Arial" charset="0"/>
                <a:cs typeface="Arial" charset="0"/>
              </a:rPr>
              <a:t>Mrazící metody:</a:t>
            </a:r>
            <a:br>
              <a:rPr lang="cs-CZ" altLang="cs-CZ" sz="3600" b="1">
                <a:solidFill>
                  <a:srgbClr val="FFFF99"/>
                </a:solidFill>
                <a:latin typeface="Arial" charset="0"/>
                <a:cs typeface="Arial" charset="0"/>
              </a:rPr>
            </a:br>
            <a:endParaRPr lang="cs-CZ" altLang="cs-CZ" sz="3600" b="1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11188" y="1628775"/>
            <a:ext cx="8353425" cy="4114800"/>
          </a:xfrm>
        </p:spPr>
        <p:txBody>
          <a:bodyPr/>
          <a:lstStyle/>
          <a:p>
            <a:pPr>
              <a:defRPr/>
            </a:pPr>
            <a:r>
              <a:rPr lang="cs-CZ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Hluboké zmrazení</a:t>
            </a:r>
          </a:p>
          <a:p>
            <a:pPr>
              <a:defRPr/>
            </a:pPr>
            <a:endParaRPr lang="cs-CZ" sz="2400" b="1" dirty="0">
              <a:solidFill>
                <a:srgbClr val="FF99FF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 tekutého dusíku  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 O Z O R !</a:t>
            </a:r>
          </a:p>
          <a:p>
            <a:pPr>
              <a:defRPr/>
            </a:pPr>
            <a:endParaRPr lang="cs-CZ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- teplota 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tání</a:t>
            </a: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dusíku:  </a:t>
            </a:r>
            <a:r>
              <a:rPr lang="cs-CZ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-196 °C</a:t>
            </a: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- teplota bodu 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varu</a:t>
            </a: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tekutého dusíku:  </a:t>
            </a:r>
            <a:r>
              <a:rPr lang="cs-CZ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-195,8 °C</a:t>
            </a:r>
          </a:p>
          <a:p>
            <a:pPr>
              <a:defRPr/>
            </a:pP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3600" b="1" dirty="0">
                <a:solidFill>
                  <a:srgbClr val="FFFF99"/>
                </a:solidFill>
                <a:latin typeface="Arial" charset="0"/>
                <a:cs typeface="Arial" charset="0"/>
              </a:rPr>
              <a:t> →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Vznik par, které obalí objekt </a:t>
            </a:r>
            <a:r>
              <a:rPr lang="cs-CZ" b="1" dirty="0">
                <a:solidFill>
                  <a:srgbClr val="FFFF99"/>
                </a:solidFill>
                <a:latin typeface="Arial" charset="0"/>
                <a:cs typeface="Arial" charset="0"/>
              </a:rPr>
              <a:t>→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v důsledku 	prodlevy zmrznutí objektu mohou vzniklé ledové 	krystaly poškodit obsah buňky </a:t>
            </a:r>
          </a:p>
          <a:p>
            <a:pPr>
              <a:defRPr/>
            </a:pPr>
            <a:endParaRPr lang="cs-CZ" sz="2400" dirty="0">
              <a:solidFill>
                <a:srgbClr val="FFFF99"/>
              </a:solidFill>
            </a:endParaRPr>
          </a:p>
        </p:txBody>
      </p:sp>
      <p:sp>
        <p:nvSpPr>
          <p:cNvPr id="12291" name="Nadpis 2"/>
          <p:cNvSpPr>
            <a:spLocks noGrp="1"/>
          </p:cNvSpPr>
          <p:nvPr>
            <p:ph type="title"/>
          </p:nvPr>
        </p:nvSpPr>
        <p:spPr>
          <a:xfrm>
            <a:off x="611188" y="404813"/>
            <a:ext cx="7772400" cy="1143000"/>
          </a:xfrm>
        </p:spPr>
        <p:txBody>
          <a:bodyPr/>
          <a:lstStyle/>
          <a:p>
            <a:r>
              <a:rPr lang="cs-CZ" altLang="cs-CZ" sz="3600" b="1" dirty="0">
                <a:solidFill>
                  <a:srgbClr val="FFFF99"/>
                </a:solidFill>
                <a:latin typeface="Arial" charset="0"/>
                <a:cs typeface="Arial" charset="0"/>
              </a:rPr>
              <a:t>Mrazící metody:</a:t>
            </a:r>
            <a:br>
              <a:rPr lang="cs-CZ" altLang="cs-CZ" sz="3600" b="1" dirty="0">
                <a:solidFill>
                  <a:srgbClr val="FFFF99"/>
                </a:solidFill>
                <a:latin typeface="Arial" charset="0"/>
                <a:cs typeface="Arial" charset="0"/>
              </a:rPr>
            </a:br>
            <a:endParaRPr lang="cs-CZ" altLang="cs-CZ" sz="3600" b="1" dirty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84213" y="404813"/>
            <a:ext cx="8783637" cy="4114800"/>
          </a:xfrm>
        </p:spPr>
        <p:txBody>
          <a:bodyPr/>
          <a:lstStyle/>
          <a:p>
            <a:pPr>
              <a:defRPr/>
            </a:pPr>
            <a:r>
              <a:rPr lang="cs-CZ" sz="2400" b="1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Kryoprotektiva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(ochranná média)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k náhradě části buněčné vody ke snížení 	mrazového poškození buněk</a:t>
            </a: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- u živočichů např. glycerol, </a:t>
            </a:r>
            <a:r>
              <a:rPr lang="cs-CZ" sz="2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dimetylsulfoxid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(DMSO)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- u rostlin </a:t>
            </a:r>
            <a:r>
              <a:rPr lang="cs-CZ" sz="2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manitol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, sorbitol nebo vysoká </a:t>
            </a:r>
            <a:r>
              <a:rPr lang="cs-CZ" sz="2400" u="sng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sacharózy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cs-CZ" sz="2400" b="1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Lyofilizace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(= mrazová sublimace)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po zmrazení částečná dehydratace 				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odsublimováním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vody ve vakuu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- uchovávání v životaschopném stavu po řadu let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(sbírkové kultury; jen u 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prokaryota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Kryonika –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zmrazování celých těl</a:t>
            </a:r>
          </a:p>
          <a:p>
            <a:pPr>
              <a:defRPr/>
            </a:pPr>
            <a:endParaRPr lang="cs-CZ" sz="2400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Zástupný symbol pro obsah 1"/>
          <p:cNvSpPr>
            <a:spLocks noGrp="1"/>
          </p:cNvSpPr>
          <p:nvPr>
            <p:ph idx="1"/>
          </p:nvPr>
        </p:nvSpPr>
        <p:spPr>
          <a:xfrm>
            <a:off x="6084168" y="476672"/>
            <a:ext cx="2947988" cy="1584176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cs-CZ" altLang="cs-CZ" sz="1800" b="1" dirty="0">
                <a:solidFill>
                  <a:srgbClr val="FFFF99"/>
                </a:solidFill>
                <a:latin typeface="Arial" charset="0"/>
                <a:cs typeface="Arial" charset="0"/>
              </a:rPr>
              <a:t>Schematické znázornění vlivu rychlosti mrazicího procesu na zachování buněčné ultrastruktury</a:t>
            </a:r>
          </a:p>
          <a:p>
            <a:pPr marL="0" indent="0">
              <a:buFontTx/>
              <a:buNone/>
            </a:pPr>
            <a:r>
              <a:rPr lang="cs-CZ" altLang="cs-CZ" sz="1800" b="1" dirty="0">
                <a:solidFill>
                  <a:srgbClr val="FFFF99"/>
                </a:solidFill>
                <a:latin typeface="Arial" charset="0"/>
                <a:cs typeface="Arial" charset="0"/>
              </a:rPr>
              <a:t>a typu krystalů</a:t>
            </a:r>
            <a:endParaRPr lang="cs-CZ" altLang="cs-CZ" sz="1800" dirty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</a:pPr>
            <a:endParaRPr lang="cs-CZ" altLang="cs-CZ" dirty="0"/>
          </a:p>
        </p:txBody>
      </p:sp>
      <p:pic>
        <p:nvPicPr>
          <p:cNvPr id="14339" name="Picture 2" descr="3_rychlost chlazen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4813"/>
            <a:ext cx="5256213" cy="609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4356100" y="2992438"/>
            <a:ext cx="360363" cy="4365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4508500" y="3144838"/>
            <a:ext cx="360363" cy="4365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4481513" y="5732463"/>
            <a:ext cx="358775" cy="4381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sah 1"/>
          <p:cNvSpPr>
            <a:spLocks noGrp="1"/>
          </p:cNvSpPr>
          <p:nvPr>
            <p:ph idx="1"/>
          </p:nvPr>
        </p:nvSpPr>
        <p:spPr>
          <a:xfrm>
            <a:off x="611188" y="6021388"/>
            <a:ext cx="7772400" cy="7921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cs-CZ" altLang="cs-CZ" sz="1800" b="1" u="sng" dirty="0">
                <a:solidFill>
                  <a:srgbClr val="FFFF99"/>
                </a:solidFill>
                <a:latin typeface="Arial" charset="0"/>
                <a:cs typeface="Arial" charset="0"/>
              </a:rPr>
              <a:t>Schematické znázornění teplotních intervalů,</a:t>
            </a:r>
            <a:endParaRPr lang="cs-CZ" altLang="cs-CZ" sz="1800" u="sng" dirty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</a:pPr>
            <a:r>
              <a:rPr lang="cs-CZ" altLang="cs-CZ" sz="1800" b="1" u="sng" dirty="0">
                <a:solidFill>
                  <a:srgbClr val="FFFF99"/>
                </a:solidFill>
                <a:latin typeface="Arial" charset="0"/>
                <a:cs typeface="Arial" charset="0"/>
              </a:rPr>
              <a:t>ve kterých mohou růst krystaly</a:t>
            </a:r>
            <a:endParaRPr lang="cs-CZ" altLang="cs-CZ" sz="1800" u="sng" dirty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</a:pPr>
            <a:r>
              <a:rPr lang="cs-CZ" altLang="cs-CZ" sz="1800" b="1" dirty="0">
                <a:solidFill>
                  <a:srgbClr val="FFFF99"/>
                </a:solidFill>
                <a:latin typeface="Arial" charset="0"/>
                <a:cs typeface="Arial" charset="0"/>
              </a:rPr>
              <a:t> </a:t>
            </a:r>
            <a:endParaRPr lang="cs-CZ" altLang="cs-CZ" sz="1800" dirty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Zástupný symbol pro obsah 1"/>
          <p:cNvSpPr txBox="1">
            <a:spLocks/>
          </p:cNvSpPr>
          <p:nvPr/>
        </p:nvSpPr>
        <p:spPr bwMode="auto">
          <a:xfrm>
            <a:off x="5219700" y="2052638"/>
            <a:ext cx="3455988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cs-CZ" sz="1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>
              <a:buFontTx/>
              <a:buNone/>
              <a:defRPr/>
            </a:pPr>
            <a:r>
              <a:rPr lang="cs-CZ" sz="18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cs-CZ" sz="1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– při mrazení čisté 	vody</a:t>
            </a:r>
          </a:p>
          <a:p>
            <a:pPr marL="0" indent="0">
              <a:buFontTx/>
              <a:buNone/>
              <a:defRPr/>
            </a:pPr>
            <a:endParaRPr lang="cs-CZ" sz="18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1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2 – při mrazení vody 	v živých buňkách</a:t>
            </a:r>
          </a:p>
          <a:p>
            <a:pPr marL="0" indent="0">
              <a:buFontTx/>
              <a:buNone/>
              <a:defRPr/>
            </a:pPr>
            <a:endParaRPr lang="cs-CZ" sz="18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18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3 – při mrazení vody 	v živých buňkách 	ošetřených 	</a:t>
            </a:r>
            <a:r>
              <a:rPr lang="cs-CZ" sz="1800" dirty="0" err="1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kryoprotektivem</a:t>
            </a:r>
            <a:endParaRPr lang="cs-CZ" sz="1800" dirty="0">
              <a:solidFill>
                <a:srgbClr val="FF99FF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endParaRPr lang="cs-CZ" sz="18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18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M = bod tání</a:t>
            </a:r>
          </a:p>
          <a:p>
            <a:pPr marL="0" indent="0">
              <a:buFontTx/>
              <a:buNone/>
              <a:defRPr/>
            </a:pPr>
            <a:r>
              <a:rPr lang="cs-CZ" sz="18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S = podchlazení</a:t>
            </a:r>
          </a:p>
          <a:p>
            <a:pPr marL="0" indent="0">
              <a:buFontTx/>
              <a:buNone/>
              <a:defRPr/>
            </a:pPr>
            <a:r>
              <a:rPr lang="cs-CZ" sz="18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R = rekrystalizační bod</a:t>
            </a:r>
          </a:p>
          <a:p>
            <a:pPr>
              <a:defRPr/>
            </a:pPr>
            <a:endParaRPr lang="cs-CZ" sz="1800" b="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4" name="Picture 2" descr="1_teplotní interva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2534" r="16476"/>
          <a:stretch>
            <a:fillRect/>
          </a:stretch>
        </p:blipFill>
        <p:spPr bwMode="auto">
          <a:xfrm>
            <a:off x="765175" y="103188"/>
            <a:ext cx="4022725" cy="582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962150" y="5486400"/>
            <a:ext cx="431800" cy="4381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2519363" y="5486400"/>
            <a:ext cx="431800" cy="4381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3059113" y="5494338"/>
            <a:ext cx="433387" cy="4381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5076825" y="2276475"/>
            <a:ext cx="431800" cy="4381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5054600" y="2990850"/>
            <a:ext cx="433388" cy="4365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076825" y="3816350"/>
            <a:ext cx="431800" cy="4365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 b="1" dirty="0">
                <a:solidFill>
                  <a:srgbClr val="FFFF99"/>
                </a:solidFill>
                <a:latin typeface="Arial" charset="0"/>
                <a:cs typeface="Arial" charset="0"/>
              </a:rPr>
              <a:t>Využití zmrazovacích postupů:</a:t>
            </a:r>
            <a:endParaRPr lang="cs-CZ" altLang="cs-CZ" sz="3600" dirty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Zmrazování spermií, vajíček a celých embryí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(tzv. genofondové banky pro umělé inseminace a 	oplodnění </a:t>
            </a:r>
            <a:r>
              <a:rPr lang="cs-CZ" sz="2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vitro –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 lidí tzv. </a:t>
            </a:r>
            <a:r>
              <a:rPr lang="cs-CZ" sz="24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asistovaná 	reprodukce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Tkáňové banky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(zmrazené transplantáty kostních, chrupavkovitých, epiteliálních tkání; vajíčka, embrya)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Uchovávání genofondu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ohrožených a vzácných organismů a modelových organismů</a:t>
            </a: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ek 22">
            <a:extLst>
              <a:ext uri="{FF2B5EF4-FFF2-40B4-BE49-F238E27FC236}">
                <a16:creationId xmlns:a16="http://schemas.microsoft.com/office/drawing/2014/main" id="{387F2CD3-A304-4951-8A55-6BA8F0B3FF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0" y="2060848"/>
            <a:ext cx="6955381" cy="3585515"/>
          </a:xfrm>
          <a:prstGeom prst="rect">
            <a:avLst/>
          </a:prstGeom>
        </p:spPr>
      </p:pic>
      <p:sp>
        <p:nvSpPr>
          <p:cNvPr id="16394" name="TextovéPole 5">
            <a:extLst>
              <a:ext uri="{FF2B5EF4-FFF2-40B4-BE49-F238E27FC236}">
                <a16:creationId xmlns:a16="http://schemas.microsoft.com/office/drawing/2014/main" id="{95E07D40-2887-46D2-92D9-FB42EE5DB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4736" y="2432573"/>
            <a:ext cx="3425938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rgbClr val="1F5F3F"/>
                </a:solidFill>
                <a:effectDag name="">
                  <a:cont type="tree" name="">
                    <a:effect ref="fillLine"/>
                    <a:outerShdw dist="38100" dir="13500000" algn="br">
                      <a:srgbClr val="4E8E6E"/>
                    </a:outerShdw>
                  </a:cont>
                  <a:cont type="tree" name="">
                    <a:effect ref="fillLine"/>
                    <a:outerShdw dist="38100" dir="2700000" algn="tl">
                      <a:srgbClr val="123825"/>
                    </a:outerShdw>
                  </a:cont>
                  <a:effect ref="fillLine"/>
                </a:effectDag>
                <a:latin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rgbClr val="1F5F3F"/>
                </a:solidFill>
                <a:effectDag name="">
                  <a:cont type="tree" name="">
                    <a:effect ref="fillLine"/>
                    <a:outerShdw dist="38100" dir="13500000" algn="br">
                      <a:srgbClr val="4E8E6E"/>
                    </a:outerShdw>
                  </a:cont>
                  <a:cont type="tree" name="">
                    <a:effect ref="fillLine"/>
                    <a:outerShdw dist="38100" dir="2700000" algn="tl">
                      <a:srgbClr val="123825"/>
                    </a:outerShdw>
                  </a:cont>
                  <a:effect ref="fillLine"/>
                </a:effectDag>
                <a:latin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rgbClr val="1F5F3F"/>
                </a:solidFill>
                <a:effectDag name="">
                  <a:cont type="tree" name="">
                    <a:effect ref="fillLine"/>
                    <a:outerShdw dist="38100" dir="13500000" algn="br">
                      <a:srgbClr val="4E8E6E"/>
                    </a:outerShdw>
                  </a:cont>
                  <a:cont type="tree" name="">
                    <a:effect ref="fillLine"/>
                    <a:outerShdw dist="38100" dir="2700000" algn="tl">
                      <a:srgbClr val="123825"/>
                    </a:outerShdw>
                  </a:cont>
                  <a:effect ref="fillLine"/>
                </a:effectDag>
                <a:latin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rgbClr val="1F5F3F"/>
                </a:solidFill>
                <a:effectDag name="">
                  <a:cont type="tree" name="">
                    <a:effect ref="fillLine"/>
                    <a:outerShdw dist="38100" dir="13500000" algn="br">
                      <a:srgbClr val="4E8E6E"/>
                    </a:outerShdw>
                  </a:cont>
                  <a:cont type="tree" name="">
                    <a:effect ref="fillLine"/>
                    <a:outerShdw dist="38100" dir="2700000" algn="tl">
                      <a:srgbClr val="123825"/>
                    </a:outerShdw>
                  </a:cont>
                  <a:effect ref="fillLine"/>
                </a:effectDag>
                <a:latin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rgbClr val="1F5F3F"/>
                </a:solidFill>
                <a:effectDag name="">
                  <a:cont type="tree" name="">
                    <a:effect ref="fillLine"/>
                    <a:outerShdw dist="38100" dir="13500000" algn="br">
                      <a:srgbClr val="4E8E6E"/>
                    </a:outerShdw>
                  </a:cont>
                  <a:cont type="tree" name="">
                    <a:effect ref="fillLine"/>
                    <a:outerShdw dist="38100" dir="2700000" algn="tl">
                      <a:srgbClr val="123825"/>
                    </a:outerShdw>
                  </a:cont>
                  <a:effect ref="fillLine"/>
                </a:effectDag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1F5F3F"/>
                </a:solidFill>
                <a:effectDag name="">
                  <a:cont type="tree" name="">
                    <a:effect ref="fillLine"/>
                    <a:outerShdw dist="38100" dir="13500000" algn="br">
                      <a:srgbClr val="4E8E6E"/>
                    </a:outerShdw>
                  </a:cont>
                  <a:cont type="tree" name="">
                    <a:effect ref="fillLine"/>
                    <a:outerShdw dist="38100" dir="2700000" algn="tl">
                      <a:srgbClr val="123825"/>
                    </a:outerShdw>
                  </a:cont>
                  <a:effect ref="fillLine"/>
                </a:effectDag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1F5F3F"/>
                </a:solidFill>
                <a:effectDag name="">
                  <a:cont type="tree" name="">
                    <a:effect ref="fillLine"/>
                    <a:outerShdw dist="38100" dir="13500000" algn="br">
                      <a:srgbClr val="4E8E6E"/>
                    </a:outerShdw>
                  </a:cont>
                  <a:cont type="tree" name="">
                    <a:effect ref="fillLine"/>
                    <a:outerShdw dist="38100" dir="2700000" algn="tl">
                      <a:srgbClr val="123825"/>
                    </a:outerShdw>
                  </a:cont>
                  <a:effect ref="fillLine"/>
                </a:effectDag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1F5F3F"/>
                </a:solidFill>
                <a:effectDag name="">
                  <a:cont type="tree" name="">
                    <a:effect ref="fillLine"/>
                    <a:outerShdw dist="38100" dir="13500000" algn="br">
                      <a:srgbClr val="4E8E6E"/>
                    </a:outerShdw>
                  </a:cont>
                  <a:cont type="tree" name="">
                    <a:effect ref="fillLine"/>
                    <a:outerShdw dist="38100" dir="2700000" algn="tl">
                      <a:srgbClr val="123825"/>
                    </a:outerShdw>
                  </a:cont>
                  <a:effect ref="fillLine"/>
                </a:effectDag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2800" b="1">
                <a:solidFill>
                  <a:srgbClr val="1F5F3F"/>
                </a:solidFill>
                <a:effectDag name="">
                  <a:cont type="tree" name="">
                    <a:effect ref="fillLine"/>
                    <a:outerShdw dist="38100" dir="13500000" algn="br">
                      <a:srgbClr val="4E8E6E"/>
                    </a:outerShdw>
                  </a:cont>
                  <a:cont type="tree" name="">
                    <a:effect ref="fillLine"/>
                    <a:outerShdw dist="38100" dir="2700000" algn="tl">
                      <a:srgbClr val="123825"/>
                    </a:outerShdw>
                  </a:cont>
                  <a:effect ref="fillLine"/>
                </a:effectDag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sz="1600" b="0" dirty="0">
                <a:solidFill>
                  <a:schemeClr val="bg1"/>
                </a:solidFill>
                <a:effectLst/>
              </a:rPr>
              <a:t>1) </a:t>
            </a:r>
            <a:r>
              <a:rPr lang="cs-CZ" altLang="cs-CZ" sz="1600" b="0" dirty="0">
                <a:solidFill>
                  <a:srgbClr val="FFFF00"/>
                </a:solidFill>
                <a:effectLst/>
              </a:rPr>
              <a:t>20 </a:t>
            </a:r>
            <a:r>
              <a:rPr lang="cs-CZ" altLang="cs-CZ" sz="1600" b="0" dirty="0" err="1">
                <a:solidFill>
                  <a:srgbClr val="FFFF00"/>
                </a:solidFill>
                <a:effectLst/>
              </a:rPr>
              <a:t>uL</a:t>
            </a:r>
            <a:r>
              <a:rPr lang="cs-CZ" altLang="cs-CZ" sz="1600" b="0" dirty="0">
                <a:solidFill>
                  <a:srgbClr val="FFFF00"/>
                </a:solidFill>
                <a:effectLst/>
              </a:rPr>
              <a:t> suspenze</a:t>
            </a:r>
          </a:p>
          <a:p>
            <a:pPr eaLnBrk="1" hangingPunct="1"/>
            <a:r>
              <a:rPr lang="cs-CZ" altLang="cs-CZ" sz="1600" b="0" dirty="0">
                <a:solidFill>
                  <a:schemeClr val="bg1"/>
                </a:solidFill>
                <a:effectLst/>
              </a:rPr>
              <a:t>2) </a:t>
            </a:r>
            <a:r>
              <a:rPr lang="cs-CZ" altLang="cs-CZ" sz="1600" b="0" dirty="0">
                <a:solidFill>
                  <a:schemeClr val="accent6"/>
                </a:solidFill>
                <a:effectLst/>
              </a:rPr>
              <a:t>2 </a:t>
            </a:r>
            <a:r>
              <a:rPr lang="cs-CZ" altLang="cs-CZ" sz="1600" b="0" dirty="0" err="1">
                <a:solidFill>
                  <a:schemeClr val="accent6"/>
                </a:solidFill>
                <a:effectLst/>
              </a:rPr>
              <a:t>uL</a:t>
            </a:r>
            <a:r>
              <a:rPr lang="cs-CZ" altLang="cs-CZ" sz="1600" b="0" dirty="0">
                <a:solidFill>
                  <a:schemeClr val="accent6"/>
                </a:solidFill>
                <a:effectLst/>
              </a:rPr>
              <a:t> methylenové modři</a:t>
            </a:r>
          </a:p>
          <a:p>
            <a:pPr eaLnBrk="1" hangingPunct="1"/>
            <a:r>
              <a:rPr lang="cs-CZ" altLang="cs-CZ" sz="1600" b="0" dirty="0">
                <a:solidFill>
                  <a:schemeClr val="bg1"/>
                </a:solidFill>
                <a:effectLst/>
              </a:rPr>
              <a:t>3) Smíchat pomocí preparační jehly</a:t>
            </a:r>
          </a:p>
          <a:p>
            <a:pPr eaLnBrk="1" hangingPunct="1"/>
            <a:r>
              <a:rPr lang="cs-CZ" altLang="cs-CZ" sz="1600" b="0" dirty="0">
                <a:solidFill>
                  <a:schemeClr val="bg1"/>
                </a:solidFill>
                <a:effectLst/>
              </a:rPr>
              <a:t>4) Přikrýt krycím sklíčkem</a:t>
            </a:r>
          </a:p>
          <a:p>
            <a:pPr eaLnBrk="1" hangingPunct="1"/>
            <a:r>
              <a:rPr lang="cs-CZ" altLang="cs-CZ" sz="1600" b="0" dirty="0">
                <a:solidFill>
                  <a:schemeClr val="bg1"/>
                </a:solidFill>
                <a:effectLst/>
              </a:rPr>
              <a:t>5) Počítat buňky – 5 zorných polí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4258C3C-98FD-438E-BBE9-F95FF91255C1}"/>
              </a:ext>
            </a:extLst>
          </p:cNvPr>
          <p:cNvSpPr txBox="1"/>
          <p:nvPr/>
        </p:nvSpPr>
        <p:spPr>
          <a:xfrm>
            <a:off x="395536" y="495480"/>
            <a:ext cx="2979737" cy="436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dirty="0">
                <a:solidFill>
                  <a:srgbClr val="FFFF99"/>
                </a:solidFill>
                <a:latin typeface="Arial" charset="0"/>
              </a:rPr>
              <a:t>Příprava vzorku:</a:t>
            </a:r>
          </a:p>
        </p:txBody>
      </p:sp>
      <p:pic>
        <p:nvPicPr>
          <p:cNvPr id="18" name="Picture 2" descr="C:\Users\valova\Documents\Dokumenty_2_ od 2009\#C V I Č E N Í_2009_2010_2011\_BUNĚČNÁ BIOLOGIE_2010\BUNĚČNÁ BIOLOGIE\_Pavla_CVIČENÍ_Buněčná biologie\Pavla_foto_BBC_od_ 2007\Životnost\kontrolní suspenze.jpg">
            <a:extLst>
              <a:ext uri="{FF2B5EF4-FFF2-40B4-BE49-F238E27FC236}">
                <a16:creationId xmlns:a16="http://schemas.microsoft.com/office/drawing/2014/main" id="{C817650A-71BA-4881-81BD-3C2AD22B3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466" y="3566442"/>
            <a:ext cx="1568250" cy="1356644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ovéPole 23">
            <a:extLst>
              <a:ext uri="{FF2B5EF4-FFF2-40B4-BE49-F238E27FC236}">
                <a16:creationId xmlns:a16="http://schemas.microsoft.com/office/drawing/2014/main" id="{731EEE4C-142F-4953-9476-B6746DAE4B9B}"/>
              </a:ext>
            </a:extLst>
          </p:cNvPr>
          <p:cNvSpPr txBox="1"/>
          <p:nvPr/>
        </p:nvSpPr>
        <p:spPr>
          <a:xfrm>
            <a:off x="92747" y="1123382"/>
            <a:ext cx="3427977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K = kontrolní nezamrazená suspenze</a:t>
            </a:r>
          </a:p>
          <a:p>
            <a:endParaRPr lang="cs-CZ" sz="1050" dirty="0"/>
          </a:p>
          <a:p>
            <a:r>
              <a:rPr lang="cs-CZ" sz="1050" dirty="0"/>
              <a:t>-18°C = suspenze z mrazáku</a:t>
            </a:r>
          </a:p>
          <a:p>
            <a:endParaRPr lang="cs-CZ" sz="1050" dirty="0"/>
          </a:p>
          <a:p>
            <a:r>
              <a:rPr lang="cs-CZ" sz="1050" dirty="0"/>
              <a:t>-196°C = suspenze zamražená tekutým dusíkem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3F22D54A-3D07-4C7C-8C3C-DB553ACB811E}"/>
              </a:ext>
            </a:extLst>
          </p:cNvPr>
          <p:cNvSpPr txBox="1"/>
          <p:nvPr/>
        </p:nvSpPr>
        <p:spPr>
          <a:xfrm>
            <a:off x="7417402" y="5062274"/>
            <a:ext cx="1098378" cy="2646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>
                <a:effectLst/>
              </a:rPr>
              <a:t>Zorné pole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F4FD4448-556C-455B-86DA-C1DD18D7A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249" y="992151"/>
            <a:ext cx="5553467" cy="1219202"/>
          </a:xfrm>
          <a:prstGeom prst="rect">
            <a:avLst/>
          </a:prstGeom>
        </p:spPr>
      </p:pic>
      <p:sp>
        <p:nvSpPr>
          <p:cNvPr id="28" name="Obdélník 27">
            <a:extLst>
              <a:ext uri="{FF2B5EF4-FFF2-40B4-BE49-F238E27FC236}">
                <a16:creationId xmlns:a16="http://schemas.microsoft.com/office/drawing/2014/main" id="{5DAB05EC-B197-4482-9748-28050509C957}"/>
              </a:ext>
            </a:extLst>
          </p:cNvPr>
          <p:cNvSpPr/>
          <p:nvPr/>
        </p:nvSpPr>
        <p:spPr bwMode="auto">
          <a:xfrm>
            <a:off x="4139952" y="1389453"/>
            <a:ext cx="648072" cy="527379"/>
          </a:xfrm>
          <a:prstGeom prst="rect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chemeClr val="bg1">
                      <a:lumMod val="200000"/>
                      <a:satMod val="200000"/>
                    </a:schemeClr>
                  </a:outerShdw>
                </a:cont>
                <a:cont type="tree" name="">
                  <a:effect ref="fillLine"/>
                  <a:outerShdw dist="38100" dir="2700000" algn="tl">
                    <a:schemeClr val="bg1">
                      <a:lumMod val="60000"/>
                      <a:satMod val="60000"/>
                    </a:schemeClr>
                  </a:outerShdw>
                </a:cont>
                <a:effect ref="fillLine"/>
              </a:effectDag>
              <a:latin typeface="Arial" charset="0"/>
            </a:endParaRPr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ECD6D29D-CE9F-4090-90FD-A6DC66BDD75C}"/>
              </a:ext>
            </a:extLst>
          </p:cNvPr>
          <p:cNvSpPr/>
          <p:nvPr/>
        </p:nvSpPr>
        <p:spPr bwMode="auto">
          <a:xfrm>
            <a:off x="5020674" y="1389453"/>
            <a:ext cx="648072" cy="527379"/>
          </a:xfrm>
          <a:prstGeom prst="rect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chemeClr val="bg1">
                      <a:lumMod val="200000"/>
                      <a:satMod val="200000"/>
                    </a:schemeClr>
                  </a:outerShdw>
                </a:cont>
                <a:cont type="tree" name="">
                  <a:effect ref="fillLine"/>
                  <a:outerShdw dist="38100" dir="2700000" algn="tl">
                    <a:schemeClr val="bg1">
                      <a:lumMod val="60000"/>
                      <a:satMod val="60000"/>
                    </a:schemeClr>
                  </a:outerShdw>
                </a:cont>
                <a:effect ref="fillLine"/>
              </a:effectDag>
              <a:latin typeface="Arial" charset="0"/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41D9B197-5417-4874-883D-AA0E9E136D22}"/>
              </a:ext>
            </a:extLst>
          </p:cNvPr>
          <p:cNvSpPr/>
          <p:nvPr/>
        </p:nvSpPr>
        <p:spPr bwMode="auto">
          <a:xfrm>
            <a:off x="7305784" y="1389452"/>
            <a:ext cx="648072" cy="527379"/>
          </a:xfrm>
          <a:prstGeom prst="rect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chemeClr val="bg1">
                      <a:lumMod val="200000"/>
                      <a:satMod val="200000"/>
                    </a:schemeClr>
                  </a:outerShdw>
                </a:cont>
                <a:cont type="tree" name="">
                  <a:effect ref="fillLine"/>
                  <a:outerShdw dist="38100" dir="2700000" algn="tl">
                    <a:schemeClr val="bg1">
                      <a:lumMod val="60000"/>
                      <a:satMod val="60000"/>
                    </a:schemeClr>
                  </a:outerShdw>
                </a:cont>
                <a:effect ref="fillLine"/>
              </a:effectDag>
              <a:latin typeface="Arial" charset="0"/>
            </a:endParaRP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C11FDBEF-1BD0-46BA-98D2-D496A663E585}"/>
              </a:ext>
            </a:extLst>
          </p:cNvPr>
          <p:cNvSpPr/>
          <p:nvPr/>
        </p:nvSpPr>
        <p:spPr>
          <a:xfrm>
            <a:off x="5370701" y="5917895"/>
            <a:ext cx="3672408" cy="7817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cs-CZ" altLang="cs-CZ" sz="1400" dirty="0">
                <a:effectLst/>
                <a:cs typeface="Arial" charset="0"/>
              </a:rPr>
              <a:t>počet živých buněk . 100 </a:t>
            </a:r>
            <a:br>
              <a:rPr lang="cs-CZ" altLang="cs-CZ" sz="1400" dirty="0">
                <a:effectLst/>
                <a:cs typeface="Arial" charset="0"/>
              </a:rPr>
            </a:br>
            <a:r>
              <a:rPr lang="cs-CZ" altLang="cs-CZ" sz="1400" dirty="0">
                <a:effectLst/>
                <a:cs typeface="Arial" charset="0"/>
              </a:rPr>
              <a:t>=   ---------------------------------------- [%]</a:t>
            </a:r>
            <a:br>
              <a:rPr lang="cs-CZ" altLang="cs-CZ" sz="1400" dirty="0">
                <a:effectLst/>
                <a:cs typeface="Arial" charset="0"/>
              </a:rPr>
            </a:br>
            <a:r>
              <a:rPr lang="cs-CZ" altLang="cs-CZ" sz="1400" dirty="0">
                <a:effectLst/>
                <a:cs typeface="Arial" charset="0"/>
              </a:rPr>
              <a:t>  počet všech buněk</a:t>
            </a:r>
            <a:br>
              <a:rPr lang="cs-CZ" altLang="cs-CZ" sz="1400" dirty="0">
                <a:effectLst/>
                <a:cs typeface="Arial" charset="0"/>
              </a:rPr>
            </a:br>
            <a:endParaRPr lang="cs-CZ" sz="1400" dirty="0">
              <a:effectLst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2D4629E6-F17A-4FF1-ABC5-6D8AA458D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3" y="908050"/>
            <a:ext cx="7772400" cy="4114800"/>
          </a:xfrm>
        </p:spPr>
        <p:txBody>
          <a:bodyPr/>
          <a:lstStyle/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"VÝSLEDKY" </a:t>
            </a: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tabulky, výpočty (vzorec)</a:t>
            </a:r>
            <a:endParaRPr lang="cs-CZ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“HODNOCENÍ A DISKUSE”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 srovnat své výsledky s výsledky svých spolužáků</a:t>
            </a:r>
          </a:p>
          <a:p>
            <a:pPr>
              <a:buFontTx/>
              <a:buChar char="-"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zhodnotit vliv různého způsobu zmrazování 	(mraznička -18 °C, tekutý dusík -196 °C)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na 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viabilitu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kvasinkových buněk</a:t>
            </a:r>
          </a:p>
          <a:p>
            <a:pPr>
              <a:defRPr/>
            </a:pP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(Vzít v úvahu i použití (nepoužití) 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kryoprotektiv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obsah vody v 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zamražovaných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buňkách)</a:t>
            </a: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cs-CZ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3B08428F-2177-4458-9060-13C051627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3" y="1052513"/>
            <a:ext cx="7772400" cy="4114800"/>
          </a:xfrm>
        </p:spPr>
        <p:txBody>
          <a:bodyPr/>
          <a:lstStyle/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“ZÁVĚR”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- uvést získané výsledky a rozhodnout, zda má 	zmrazování vliv na životnost buněčné suspenze, 	případně který způsob zmrazování byl z hlediska 	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viability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pro kvasinkovou suspenzi vhodnější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" t="13818" r="5435" b="9629"/>
          <a:stretch/>
        </p:blipFill>
        <p:spPr>
          <a:xfrm>
            <a:off x="408511" y="1085590"/>
            <a:ext cx="2875608" cy="1983370"/>
          </a:xfrm>
          <a:prstGeom prst="rect">
            <a:avLst/>
          </a:prstGeom>
        </p:spPr>
      </p:pic>
      <p:grpSp>
        <p:nvGrpSpPr>
          <p:cNvPr id="46" name="Skupina 45"/>
          <p:cNvGrpSpPr/>
          <p:nvPr/>
        </p:nvGrpSpPr>
        <p:grpSpPr>
          <a:xfrm>
            <a:off x="5436096" y="836714"/>
            <a:ext cx="2304256" cy="2577752"/>
            <a:chOff x="2483768" y="3912616"/>
            <a:chExt cx="2304256" cy="2577752"/>
          </a:xfrm>
        </p:grpSpPr>
        <p:pic>
          <p:nvPicPr>
            <p:cNvPr id="8" name="Obrázek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63" t="55972" r="29363" b="896"/>
            <a:stretch/>
          </p:blipFill>
          <p:spPr>
            <a:xfrm>
              <a:off x="2483768" y="3912616"/>
              <a:ext cx="2304256" cy="2577752"/>
            </a:xfrm>
            <a:prstGeom prst="rect">
              <a:avLst/>
            </a:prstGeom>
          </p:spPr>
        </p:pic>
        <p:sp>
          <p:nvSpPr>
            <p:cNvPr id="9" name="Ovál 8"/>
            <p:cNvSpPr>
              <a:spLocks noChangeAspect="1"/>
            </p:cNvSpPr>
            <p:nvPr/>
          </p:nvSpPr>
          <p:spPr bwMode="auto">
            <a:xfrm>
              <a:off x="3157538" y="4457731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0" name="Ovál 19"/>
            <p:cNvSpPr>
              <a:spLocks noChangeAspect="1"/>
            </p:cNvSpPr>
            <p:nvPr/>
          </p:nvSpPr>
          <p:spPr bwMode="auto">
            <a:xfrm>
              <a:off x="3763068" y="4102770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1" name="Ovál 20"/>
            <p:cNvSpPr>
              <a:spLocks noChangeAspect="1"/>
            </p:cNvSpPr>
            <p:nvPr/>
          </p:nvSpPr>
          <p:spPr bwMode="auto">
            <a:xfrm>
              <a:off x="2915816" y="4974711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2" name="Ovál 21"/>
            <p:cNvSpPr>
              <a:spLocks noChangeAspect="1"/>
            </p:cNvSpPr>
            <p:nvPr/>
          </p:nvSpPr>
          <p:spPr bwMode="auto">
            <a:xfrm>
              <a:off x="3377229" y="4954809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3" name="Ovál 22"/>
            <p:cNvSpPr>
              <a:spLocks noChangeAspect="1"/>
            </p:cNvSpPr>
            <p:nvPr/>
          </p:nvSpPr>
          <p:spPr bwMode="auto">
            <a:xfrm>
              <a:off x="3880738" y="4725144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4" name="Ovál 23"/>
            <p:cNvSpPr>
              <a:spLocks noChangeAspect="1"/>
            </p:cNvSpPr>
            <p:nvPr/>
          </p:nvSpPr>
          <p:spPr bwMode="auto">
            <a:xfrm>
              <a:off x="3774648" y="5127112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5" name="Ovál 24"/>
            <p:cNvSpPr>
              <a:spLocks noChangeAspect="1"/>
            </p:cNvSpPr>
            <p:nvPr/>
          </p:nvSpPr>
          <p:spPr bwMode="auto">
            <a:xfrm>
              <a:off x="3203848" y="5584311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6" name="Ovál 25"/>
            <p:cNvSpPr>
              <a:spLocks noChangeAspect="1"/>
            </p:cNvSpPr>
            <p:nvPr/>
          </p:nvSpPr>
          <p:spPr bwMode="auto">
            <a:xfrm>
              <a:off x="2699792" y="5339293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7" name="Ovál 26"/>
            <p:cNvSpPr>
              <a:spLocks noChangeAspect="1"/>
            </p:cNvSpPr>
            <p:nvPr/>
          </p:nvSpPr>
          <p:spPr bwMode="auto">
            <a:xfrm>
              <a:off x="3872182" y="5736711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8" name="Ovál 27"/>
            <p:cNvSpPr>
              <a:spLocks noChangeAspect="1"/>
            </p:cNvSpPr>
            <p:nvPr/>
          </p:nvSpPr>
          <p:spPr bwMode="auto">
            <a:xfrm>
              <a:off x="2792411" y="4195389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9" name="Ovál 28"/>
            <p:cNvSpPr>
              <a:spLocks noChangeAspect="1"/>
            </p:cNvSpPr>
            <p:nvPr/>
          </p:nvSpPr>
          <p:spPr bwMode="auto">
            <a:xfrm>
              <a:off x="4283968" y="5431912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0" name="Ovál 29"/>
            <p:cNvSpPr>
              <a:spLocks noChangeAspect="1"/>
            </p:cNvSpPr>
            <p:nvPr/>
          </p:nvSpPr>
          <p:spPr bwMode="auto">
            <a:xfrm>
              <a:off x="4209005" y="4457731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1" name="Ovál 30"/>
            <p:cNvSpPr>
              <a:spLocks noChangeAspect="1"/>
            </p:cNvSpPr>
            <p:nvPr/>
          </p:nvSpPr>
          <p:spPr bwMode="auto">
            <a:xfrm>
              <a:off x="2653482" y="4632525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2" name="Ovál 31"/>
            <p:cNvSpPr>
              <a:spLocks noChangeAspect="1"/>
            </p:cNvSpPr>
            <p:nvPr/>
          </p:nvSpPr>
          <p:spPr bwMode="auto">
            <a:xfrm>
              <a:off x="2607172" y="5038740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3" name="Ovál 32"/>
            <p:cNvSpPr>
              <a:spLocks noChangeAspect="1"/>
            </p:cNvSpPr>
            <p:nvPr/>
          </p:nvSpPr>
          <p:spPr bwMode="auto">
            <a:xfrm>
              <a:off x="2514553" y="4195389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4" name="Ovál 33"/>
            <p:cNvSpPr>
              <a:spLocks noChangeAspect="1"/>
            </p:cNvSpPr>
            <p:nvPr/>
          </p:nvSpPr>
          <p:spPr bwMode="auto">
            <a:xfrm>
              <a:off x="3064919" y="5842802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5" name="Ovál 34"/>
            <p:cNvSpPr>
              <a:spLocks noChangeAspect="1"/>
            </p:cNvSpPr>
            <p:nvPr/>
          </p:nvSpPr>
          <p:spPr bwMode="auto">
            <a:xfrm>
              <a:off x="4433070" y="5889111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6" name="Ovál 35"/>
            <p:cNvSpPr>
              <a:spLocks noChangeAspect="1"/>
            </p:cNvSpPr>
            <p:nvPr/>
          </p:nvSpPr>
          <p:spPr bwMode="auto">
            <a:xfrm>
              <a:off x="2560863" y="5736712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7" name="Ovál 36"/>
            <p:cNvSpPr>
              <a:spLocks noChangeAspect="1"/>
            </p:cNvSpPr>
            <p:nvPr/>
          </p:nvSpPr>
          <p:spPr bwMode="auto">
            <a:xfrm>
              <a:off x="2677571" y="3933056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8" name="Ovál 37"/>
            <p:cNvSpPr>
              <a:spLocks noChangeAspect="1"/>
            </p:cNvSpPr>
            <p:nvPr/>
          </p:nvSpPr>
          <p:spPr bwMode="auto">
            <a:xfrm>
              <a:off x="3249611" y="4010151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9" name="Ovál 38"/>
            <p:cNvSpPr>
              <a:spLocks noChangeAspect="1"/>
            </p:cNvSpPr>
            <p:nvPr/>
          </p:nvSpPr>
          <p:spPr bwMode="auto">
            <a:xfrm>
              <a:off x="2653482" y="6031611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0" name="Ovál 39"/>
            <p:cNvSpPr>
              <a:spLocks noChangeAspect="1"/>
            </p:cNvSpPr>
            <p:nvPr/>
          </p:nvSpPr>
          <p:spPr bwMode="auto">
            <a:xfrm>
              <a:off x="4274380" y="4010150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1" name="Ovál 40"/>
            <p:cNvSpPr>
              <a:spLocks noChangeAspect="1"/>
            </p:cNvSpPr>
            <p:nvPr/>
          </p:nvSpPr>
          <p:spPr bwMode="auto">
            <a:xfrm>
              <a:off x="3543277" y="5950253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2" name="Ovál 41"/>
            <p:cNvSpPr>
              <a:spLocks noChangeAspect="1"/>
            </p:cNvSpPr>
            <p:nvPr/>
          </p:nvSpPr>
          <p:spPr bwMode="auto">
            <a:xfrm>
              <a:off x="4618309" y="5639772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3" name="Ovál 42"/>
            <p:cNvSpPr>
              <a:spLocks noChangeAspect="1"/>
            </p:cNvSpPr>
            <p:nvPr/>
          </p:nvSpPr>
          <p:spPr bwMode="auto">
            <a:xfrm>
              <a:off x="4525690" y="4365112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4" name="Ovál 43"/>
            <p:cNvSpPr>
              <a:spLocks noChangeAspect="1"/>
            </p:cNvSpPr>
            <p:nvPr/>
          </p:nvSpPr>
          <p:spPr bwMode="auto">
            <a:xfrm>
              <a:off x="4433071" y="4882092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5" name="Ovál 44"/>
            <p:cNvSpPr>
              <a:spLocks noChangeAspect="1"/>
            </p:cNvSpPr>
            <p:nvPr/>
          </p:nvSpPr>
          <p:spPr bwMode="auto">
            <a:xfrm>
              <a:off x="4089665" y="6060545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</p:grpSp>
      <p:grpSp>
        <p:nvGrpSpPr>
          <p:cNvPr id="3" name="Skupina 2"/>
          <p:cNvGrpSpPr/>
          <p:nvPr/>
        </p:nvGrpSpPr>
        <p:grpSpPr>
          <a:xfrm>
            <a:off x="408511" y="3374961"/>
            <a:ext cx="2875608" cy="3078375"/>
            <a:chOff x="650182" y="3245992"/>
            <a:chExt cx="2875608" cy="3078375"/>
          </a:xfrm>
        </p:grpSpPr>
        <p:pic>
          <p:nvPicPr>
            <p:cNvPr id="4" name="Obrázek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182" y="3245992"/>
              <a:ext cx="2875608" cy="3078375"/>
            </a:xfrm>
            <a:prstGeom prst="rect">
              <a:avLst/>
            </a:prstGeom>
          </p:spPr>
        </p:pic>
        <p:sp>
          <p:nvSpPr>
            <p:cNvPr id="47" name="Obdélník 46"/>
            <p:cNvSpPr/>
            <p:nvPr/>
          </p:nvSpPr>
          <p:spPr bwMode="auto">
            <a:xfrm>
              <a:off x="1547664" y="5013176"/>
              <a:ext cx="1080120" cy="1080120"/>
            </a:xfrm>
            <a:prstGeom prst="rect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</p:grpSp>
      <p:sp>
        <p:nvSpPr>
          <p:cNvPr id="2" name="Obdélník 1"/>
          <p:cNvSpPr/>
          <p:nvPr/>
        </p:nvSpPr>
        <p:spPr>
          <a:xfrm>
            <a:off x="3870174" y="3573016"/>
            <a:ext cx="5166321" cy="316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>
                <a:effectLst/>
              </a:rPr>
              <a:t>P = (</a:t>
            </a:r>
            <a:r>
              <a:rPr lang="cs-CZ" sz="2400" dirty="0" err="1">
                <a:effectLst/>
              </a:rPr>
              <a:t>p.v.h.z</a:t>
            </a:r>
            <a:r>
              <a:rPr lang="cs-CZ" sz="2400" dirty="0">
                <a:effectLst/>
              </a:rPr>
              <a:t>)/y </a:t>
            </a:r>
          </a:p>
          <a:p>
            <a:pPr>
              <a:spcBef>
                <a:spcPts val="0"/>
              </a:spcBef>
            </a:pPr>
            <a:r>
              <a:rPr lang="cs-CZ" sz="1400" dirty="0">
                <a:effectLst/>
              </a:rPr>
              <a:t> </a:t>
            </a:r>
            <a:endParaRPr lang="cs-CZ" sz="8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b="0" dirty="0">
                <a:effectLst/>
              </a:rPr>
              <a:t>p = počet celkem spočítaných buněk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b="0" dirty="0">
                <a:effectLst/>
              </a:rPr>
              <a:t>v = převrácená hodnota plochy jednoho políčka, ve kterém jsou buňky počítány (1 mm</a:t>
            </a:r>
            <a:r>
              <a:rPr lang="cs-CZ" sz="1600" b="0" baseline="30000" dirty="0">
                <a:effectLst/>
              </a:rPr>
              <a:t>2</a:t>
            </a:r>
            <a:r>
              <a:rPr lang="cs-CZ" sz="1600" b="0" dirty="0">
                <a:effectLst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b="0" dirty="0">
                <a:effectLst/>
              </a:rPr>
              <a:t>h = převrácená hodnota hloubky komůrky (hloubka komůrky = 0,1 mm)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b="0" dirty="0">
                <a:effectLst/>
              </a:rPr>
              <a:t>z = ředění vzorku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b="0" dirty="0">
                <a:effectLst/>
              </a:rPr>
              <a:t>y = počet celkem počítaných políček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0">
                <a:effectLst/>
              </a:rPr>
              <a:t>P = celkový počet buněk je v 1 mm</a:t>
            </a:r>
            <a:r>
              <a:rPr lang="cs-CZ" sz="1600" baseline="30000" dirty="0">
                <a:effectLst/>
              </a:rPr>
              <a:t>3</a:t>
            </a:r>
            <a:r>
              <a:rPr lang="cs-CZ" sz="1600" dirty="0">
                <a:effectLst/>
              </a:rPr>
              <a:t> (násobíme jej pak 10</a:t>
            </a:r>
            <a:r>
              <a:rPr lang="cs-CZ" sz="1600" baseline="30000" dirty="0">
                <a:effectLst/>
              </a:rPr>
              <a:t>3</a:t>
            </a:r>
            <a:r>
              <a:rPr lang="cs-CZ" sz="1600" dirty="0">
                <a:effectLst/>
              </a:rPr>
              <a:t>, aby byl výsledek v 1 cm</a:t>
            </a:r>
            <a:r>
              <a:rPr lang="cs-CZ" sz="1600" baseline="30000" dirty="0">
                <a:effectLst/>
              </a:rPr>
              <a:t>3</a:t>
            </a:r>
            <a:r>
              <a:rPr lang="cs-CZ" sz="1600" dirty="0">
                <a:effectLst/>
              </a:rPr>
              <a:t> = 1 ml)! </a:t>
            </a:r>
            <a:endParaRPr lang="cs-CZ" sz="1600" dirty="0"/>
          </a:p>
        </p:txBody>
      </p:sp>
      <p:sp>
        <p:nvSpPr>
          <p:cNvPr id="48" name="Nadpis 2"/>
          <p:cNvSpPr>
            <a:spLocks noGrp="1"/>
          </p:cNvSpPr>
          <p:nvPr>
            <p:ph type="title"/>
          </p:nvPr>
        </p:nvSpPr>
        <p:spPr>
          <a:xfrm>
            <a:off x="251520" y="-162272"/>
            <a:ext cx="8640960" cy="1143000"/>
          </a:xfrm>
        </p:spPr>
        <p:txBody>
          <a:bodyPr/>
          <a:lstStyle/>
          <a:p>
            <a:r>
              <a:rPr lang="cs-CZ" altLang="cs-CZ" sz="3600" b="1" dirty="0">
                <a:solidFill>
                  <a:srgbClr val="FFFF99"/>
                </a:solidFill>
                <a:latin typeface="Arial" charset="0"/>
                <a:cs typeface="Arial" charset="0"/>
              </a:rPr>
              <a:t>Stanovení hustoty suspenzní kultury</a:t>
            </a:r>
            <a:endParaRPr lang="cs-CZ" altLang="cs-CZ" sz="3600" dirty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F8DB2D94-835C-4079-A536-90874B120DD1}"/>
              </a:ext>
            </a:extLst>
          </p:cNvPr>
          <p:cNvSpPr txBox="1"/>
          <p:nvPr/>
        </p:nvSpPr>
        <p:spPr>
          <a:xfrm>
            <a:off x="1115616" y="1052736"/>
            <a:ext cx="7063152" cy="4315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rgbClr val="00B050"/>
                </a:solidFill>
              </a:rPr>
              <a:t>Úklid:</a:t>
            </a:r>
          </a:p>
          <a:p>
            <a:r>
              <a:rPr lang="cs-CZ" dirty="0">
                <a:solidFill>
                  <a:srgbClr val="FFC000"/>
                </a:solidFill>
              </a:rPr>
              <a:t>Vyhazujeme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/>
              <a:t>Krycí sklíčka (červený odpad na sklo)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/>
              <a:t>Čiré špičky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/>
              <a:t>Mikrozkumavky (-18°C)</a:t>
            </a:r>
          </a:p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Umýváme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/>
              <a:t>Podložní sklíčka (hnědý odkapávač)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/>
              <a:t>Špičky žluté a modré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 err="1"/>
              <a:t>Kryozkumavky</a:t>
            </a:r>
            <a:r>
              <a:rPr lang="cs-CZ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830750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cs-CZ" sz="2800" b="1" i="0" u="none" strike="noStrike" cap="none" normalizeH="0" baseline="0" smtClean="0">
            <a:ln>
              <a:noFill/>
            </a:ln>
            <a:solidFill>
              <a:schemeClr val="bg1"/>
            </a:solidFill>
            <a:effectDag name="">
              <a:cont type="tree" name="">
                <a:effect ref="fillLine"/>
                <a:outerShdw dist="38100" dir="13500000" algn="br">
                  <a:schemeClr val="bg1">
                    <a:lumMod val="200000"/>
                    <a:satMod val="200000"/>
                  </a:schemeClr>
                </a:outerShdw>
              </a:cont>
              <a:cont type="tree" name="">
                <a:effect ref="fillLine"/>
                <a:outerShdw dist="38100" dir="2700000" algn="tl">
                  <a:schemeClr val="bg1">
                    <a:lumMod val="60000"/>
                    <a:satMod val="60000"/>
                  </a:schemeClr>
                </a:outerShdw>
              </a:cont>
              <a:effect ref="fillLine"/>
            </a:effectDag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cs-CZ" sz="2800" b="1" i="0" u="none" strike="noStrike" cap="none" normalizeH="0" baseline="0" smtClean="0">
            <a:ln>
              <a:noFill/>
            </a:ln>
            <a:solidFill>
              <a:schemeClr val="bg1"/>
            </a:solidFill>
            <a:effectDag name="">
              <a:cont type="tree" name="">
                <a:effect ref="fillLine"/>
                <a:outerShdw dist="38100" dir="13500000" algn="br">
                  <a:schemeClr val="bg1">
                    <a:lumMod val="200000"/>
                    <a:satMod val="200000"/>
                  </a:schemeClr>
                </a:outerShdw>
              </a:cont>
              <a:cont type="tree" name="">
                <a:effect ref="fillLine"/>
                <a:outerShdw dist="38100" dir="2700000" algn="tl">
                  <a:schemeClr val="bg1">
                    <a:lumMod val="60000"/>
                    <a:satMod val="60000"/>
                  </a:schemeClr>
                </a:outerShdw>
              </a:cont>
              <a:effect ref="fillLine"/>
            </a:effectDag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5489</TotalTime>
  <Words>1032</Words>
  <Application>Microsoft Office PowerPoint</Application>
  <PresentationFormat>Předvádění na obrazovce (4:3)</PresentationFormat>
  <Paragraphs>160</Paragraphs>
  <Slides>19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  <vt:variant>
        <vt:lpstr>Vlastní prezentace</vt:lpstr>
      </vt:variant>
      <vt:variant>
        <vt:i4>1</vt:i4>
      </vt:variant>
    </vt:vector>
  </HeadingPairs>
  <TitlesOfParts>
    <vt:vector size="23" baseType="lpstr">
      <vt:lpstr>Arial</vt:lpstr>
      <vt:lpstr>Times New Roman</vt:lpstr>
      <vt:lpstr>Default Design</vt:lpstr>
      <vt:lpstr> Ž i v o t n o s t  (= životaschopnost = vitalita = viabilita)    počet živých buněk . 100  =   ---------------------------------------- [%]   počet všech buněk  </vt:lpstr>
      <vt:lpstr>V y u ž i t í :</vt:lpstr>
      <vt:lpstr>Metody pro stanovení životnosti:</vt:lpstr>
      <vt:lpstr>Prezentace aplikace PowerPoint</vt:lpstr>
      <vt:lpstr>Kvasinka pivní (Saccharomyces cerevisiae)  </vt:lpstr>
      <vt:lpstr>Prezentace aplikace PowerPoint</vt:lpstr>
      <vt:lpstr>Vliv nízkých teplot na buňku </vt:lpstr>
      <vt:lpstr>Prezentace aplikace PowerPoint</vt:lpstr>
      <vt:lpstr>Mrazící metody: </vt:lpstr>
      <vt:lpstr>Mrazící metody: </vt:lpstr>
      <vt:lpstr>Prezentace aplikace PowerPoint</vt:lpstr>
      <vt:lpstr>Prezentace aplikace PowerPoint</vt:lpstr>
      <vt:lpstr>Prezentace aplikace PowerPoint</vt:lpstr>
      <vt:lpstr>Využití zmrazovacích postupů:</vt:lpstr>
      <vt:lpstr>Prezentace aplikace PowerPoint</vt:lpstr>
      <vt:lpstr>Prezentace aplikace PowerPoint</vt:lpstr>
      <vt:lpstr>Prezentace aplikace PowerPoint</vt:lpstr>
      <vt:lpstr>Stanovení hustoty suspenzní kultury</vt:lpstr>
      <vt:lpstr>Prezentace aplikace PowerPoint</vt:lpstr>
      <vt:lpstr>Vlastní prezentace 1</vt:lpstr>
    </vt:vector>
  </TitlesOfParts>
  <Company>LF 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MIKROSKOPIE</dc:title>
  <dc:creator>R. Novotný</dc:creator>
  <cp:lastModifiedBy>Mgr. Aneta Vrzalová, Ph.D.</cp:lastModifiedBy>
  <cp:revision>257</cp:revision>
  <dcterms:created xsi:type="dcterms:W3CDTF">2004-05-10T12:08:32Z</dcterms:created>
  <dcterms:modified xsi:type="dcterms:W3CDTF">2023-10-18T12:41:19Z</dcterms:modified>
</cp:coreProperties>
</file>