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70" r:id="rId2"/>
    <p:sldId id="256" r:id="rId3"/>
    <p:sldId id="277" r:id="rId4"/>
    <p:sldId id="275" r:id="rId5"/>
    <p:sldId id="283" r:id="rId6"/>
    <p:sldId id="258" r:id="rId7"/>
    <p:sldId id="274" r:id="rId8"/>
    <p:sldId id="278" r:id="rId9"/>
    <p:sldId id="273" r:id="rId10"/>
    <p:sldId id="266" r:id="rId11"/>
    <p:sldId id="272" r:id="rId12"/>
    <p:sldId id="279" r:id="rId13"/>
    <p:sldId id="265" r:id="rId14"/>
    <p:sldId id="267" r:id="rId15"/>
    <p:sldId id="280" r:id="rId16"/>
    <p:sldId id="281" r:id="rId17"/>
    <p:sldId id="282" r:id="rId18"/>
    <p:sldId id="284" r:id="rId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gr. Karolína Poulíková" initials=" " lastIdx="1" clrIdx="0">
    <p:extLst>
      <p:ext uri="{19B8F6BF-5375-455C-9EA6-DF929625EA0E}">
        <p15:presenceInfo xmlns:p15="http://schemas.microsoft.com/office/powerpoint/2012/main" userId="Mgr. Karolína Poulíková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D5F5"/>
    <a:srgbClr val="76E4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7" autoAdjust="0"/>
    <p:restoredTop sz="94660"/>
  </p:normalViewPr>
  <p:slideViewPr>
    <p:cSldViewPr>
      <p:cViewPr varScale="1">
        <p:scale>
          <a:sx n="110" d="100"/>
          <a:sy n="110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9588D-BA97-4420-B8D9-F9AD7A571C4B}" type="datetimeFigureOut">
              <a:rPr lang="cs-CZ" smtClean="0"/>
              <a:t>01.12.2022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1A9C3-47AF-4D53-AD67-0066A6EA74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0172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Dvě OH skupiny glycerolu jsou spojeny s mastnou kyselinou, třetí OH skupina je </a:t>
            </a:r>
            <a:r>
              <a:rPr lang="cs-CZ" dirty="0" err="1"/>
              <a:t>spijena</a:t>
            </a:r>
            <a:r>
              <a:rPr lang="cs-CZ" dirty="0"/>
              <a:t> s fosfátem, na který je dále navázán s polární skupinou (cholin, serin, </a:t>
            </a:r>
            <a:r>
              <a:rPr lang="cs-CZ" dirty="0" err="1"/>
              <a:t>ethanolamin</a:t>
            </a:r>
            <a:r>
              <a:rPr lang="cs-CZ" dirty="0"/>
              <a:t>, inositol)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1A9C3-47AF-4D53-AD67-0066A6EA745D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7877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Kyselina </a:t>
            </a:r>
            <a:r>
              <a:rPr lang="cs-CZ" dirty="0" err="1"/>
              <a:t>oleová</a:t>
            </a:r>
            <a:r>
              <a:rPr lang="cs-CZ" dirty="0"/>
              <a:t>. </a:t>
            </a:r>
            <a:r>
              <a:rPr lang="cs-CZ" dirty="0" err="1"/>
              <a:t>Kys</a:t>
            </a:r>
            <a:r>
              <a:rPr lang="cs-CZ" dirty="0"/>
              <a:t>. linoleová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1A9C3-47AF-4D53-AD67-0066A6EA745D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4291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altLang="cs-CZ" sz="1200" dirty="0">
                <a:solidFill>
                  <a:schemeClr val="bg1"/>
                </a:solidFill>
                <a:latin typeface="Garamond" panose="02020404030301010803" pitchFamily="18" charset="0"/>
              </a:rPr>
              <a:t>Dvě hydrofobní molekuly se „cítí lépe“ v hydrofobním prostředí než v polární vodě, a proto když se potkají, vytvoří spolu hydrofobní „oázu“ uprostřed „pouště“ vodného prostředí. Tuto sílu můžeme najít např. v lipofilním nitru biologických membrán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1A9C3-47AF-4D53-AD67-0066A6EA745D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4835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01.12.2022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2608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01.12.2022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4718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01.12.2022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9860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01.12.2022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4695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01.12.2022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6937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01.12.2022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2347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01.12.2022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2127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01.12.2022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3259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01.12.2022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3763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01.12.2022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786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64C9-EA16-4CA7-804C-ADA2C15B43F5}" type="datetimeFigureOut">
              <a:rPr lang="cs-CZ" smtClean="0"/>
              <a:t>01.12.2022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426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864C9-EA16-4CA7-804C-ADA2C15B43F5}" type="datetimeFigureOut">
              <a:rPr lang="cs-CZ" smtClean="0"/>
              <a:t>01.12.2022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39C1F-9DB0-4584-A3AD-9195B01DA4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7893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1.png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0.wdp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030983"/>
            <a:ext cx="7772400" cy="1470025"/>
          </a:xfrm>
        </p:spPr>
        <p:txBody>
          <a:bodyPr>
            <a:noAutofit/>
          </a:bodyPr>
          <a:lstStyle/>
          <a:p>
            <a:r>
              <a:rPr lang="cs-CZ" sz="4800" b="1" dirty="0" err="1">
                <a:solidFill>
                  <a:srgbClr val="002060"/>
                </a:solidFill>
              </a:rPr>
              <a:t>Autoorganizace</a:t>
            </a:r>
            <a:br>
              <a:rPr lang="cs-CZ" sz="4800" b="1" dirty="0">
                <a:solidFill>
                  <a:srgbClr val="002060"/>
                </a:solidFill>
              </a:rPr>
            </a:br>
            <a:r>
              <a:rPr lang="cs-CZ" sz="4800" b="1" dirty="0">
                <a:solidFill>
                  <a:srgbClr val="002060"/>
                </a:solidFill>
              </a:rPr>
              <a:t>Lipidická  dvojvrstva</a:t>
            </a:r>
            <a:br>
              <a:rPr lang="cs-CZ" sz="4800" b="1" dirty="0">
                <a:solidFill>
                  <a:srgbClr val="002060"/>
                </a:solidFill>
              </a:rPr>
            </a:br>
            <a:r>
              <a:rPr lang="cs-CZ" sz="4800" b="1" dirty="0">
                <a:solidFill>
                  <a:srgbClr val="002060"/>
                </a:solidFill>
              </a:rPr>
              <a:t>Osmóza</a:t>
            </a:r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755576" y="5229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002060"/>
                </a:solidFill>
              </a:rPr>
              <a:t>Schémata podle </a:t>
            </a:r>
            <a:r>
              <a:rPr lang="cs-CZ" sz="2000" dirty="0" err="1">
                <a:solidFill>
                  <a:srgbClr val="002060"/>
                </a:solidFill>
              </a:rPr>
              <a:t>Alberts</a:t>
            </a:r>
            <a:r>
              <a:rPr lang="cs-CZ" sz="2000" dirty="0">
                <a:solidFill>
                  <a:srgbClr val="002060"/>
                </a:solidFill>
              </a:rPr>
              <a:t> a kol., 2000</a:t>
            </a:r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457200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>
                <a:solidFill>
                  <a:srgbClr val="FF0000"/>
                </a:solidFill>
              </a:rPr>
              <a:t>BBC - Cvičení č. 5</a:t>
            </a:r>
          </a:p>
        </p:txBody>
      </p:sp>
    </p:spTree>
    <p:extLst>
      <p:ext uri="{BB962C8B-B14F-4D97-AF65-F5344CB8AC3E}">
        <p14:creationId xmlns:p14="http://schemas.microsoft.com/office/powerpoint/2010/main" val="49225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0087" y="1202685"/>
            <a:ext cx="2769583" cy="2508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-180528" y="78848"/>
            <a:ext cx="455081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b="1" dirty="0">
                <a:solidFill>
                  <a:srgbClr val="002060"/>
                </a:solidFill>
              </a:rPr>
              <a:t>Schematická  kresba  molekuly</a:t>
            </a:r>
          </a:p>
          <a:p>
            <a:r>
              <a:rPr lang="cs-CZ" sz="2000" b="1" dirty="0">
                <a:solidFill>
                  <a:srgbClr val="002060"/>
                </a:solidFill>
              </a:rPr>
              <a:t>typického  membránového  lipidu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366686" y="4293096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err="1"/>
              <a:t>Amfifilní</a:t>
            </a:r>
            <a:r>
              <a:rPr lang="cs-CZ" b="1" dirty="0"/>
              <a:t> molekula </a:t>
            </a:r>
            <a:r>
              <a:rPr lang="cs-CZ" dirty="0"/>
              <a:t>= mající současně hydrofilní i lipofilní charakter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6AF62B76-9751-43D7-BCA4-0F1675497E90}"/>
              </a:ext>
            </a:extLst>
          </p:cNvPr>
          <p:cNvSpPr txBox="1">
            <a:spLocks/>
          </p:cNvSpPr>
          <p:nvPr/>
        </p:nvSpPr>
        <p:spPr>
          <a:xfrm>
            <a:off x="4211960" y="44624"/>
            <a:ext cx="55653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b="1" dirty="0">
                <a:solidFill>
                  <a:srgbClr val="002060"/>
                </a:solidFill>
              </a:rPr>
              <a:t>Schéma  lipidických  dvojvrstev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15ECED5-D46C-4497-A466-45C8D4EEC9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801" t="41600" r="20863" b="21301"/>
          <a:stretch/>
        </p:blipFill>
        <p:spPr>
          <a:xfrm>
            <a:off x="4701785" y="1196752"/>
            <a:ext cx="4199384" cy="1612807"/>
          </a:xfrm>
          <a:prstGeom prst="rect">
            <a:avLst/>
          </a:prstGeom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9BCFF9A0-8881-4809-82F5-928B78C60C95}"/>
              </a:ext>
            </a:extLst>
          </p:cNvPr>
          <p:cNvSpPr txBox="1">
            <a:spLocks/>
          </p:cNvSpPr>
          <p:nvPr/>
        </p:nvSpPr>
        <p:spPr>
          <a:xfrm>
            <a:off x="4611901" y="2763126"/>
            <a:ext cx="455081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b="1" dirty="0">
                <a:solidFill>
                  <a:srgbClr val="002060"/>
                </a:solidFill>
              </a:rPr>
              <a:t>Molekula  </a:t>
            </a:r>
            <a:r>
              <a:rPr lang="cs-CZ" sz="2000" b="1" dirty="0" err="1">
                <a:solidFill>
                  <a:srgbClr val="002060"/>
                </a:solidFill>
              </a:rPr>
              <a:t>fosfatidylcholinu</a:t>
            </a:r>
            <a:endParaRPr lang="cs-CZ" sz="2000" b="1" dirty="0">
              <a:solidFill>
                <a:srgbClr val="002060"/>
              </a:solidFill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11C1A3B-B065-455E-AB23-4AF7962724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49249" y="3604943"/>
            <a:ext cx="4104456" cy="256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7921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58132"/>
          <a:stretch/>
        </p:blipFill>
        <p:spPr bwMode="auto">
          <a:xfrm>
            <a:off x="3642129" y="4149080"/>
            <a:ext cx="5047956" cy="2402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Nadpis 1"/>
          <p:cNvSpPr>
            <a:spLocks noGrp="1"/>
          </p:cNvSpPr>
          <p:nvPr>
            <p:ph type="title"/>
          </p:nvPr>
        </p:nvSpPr>
        <p:spPr>
          <a:xfrm>
            <a:off x="878904" y="44624"/>
            <a:ext cx="8229600" cy="1143000"/>
          </a:xfrm>
        </p:spPr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Biomembrána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5881773" y="4149080"/>
            <a:ext cx="28315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400" b="1" u="sng" dirty="0">
                <a:solidFill>
                  <a:srgbClr val="FF0000"/>
                </a:solidFill>
              </a:rPr>
              <a:t>Příčný řez povrchem </a:t>
            </a:r>
          </a:p>
          <a:p>
            <a:pPr algn="ctr"/>
            <a:r>
              <a:rPr lang="cs-CZ" sz="2400" b="1" u="sng" dirty="0">
                <a:solidFill>
                  <a:srgbClr val="FF0000"/>
                </a:solidFill>
              </a:rPr>
              <a:t>erytrocytu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23528" y="1052736"/>
            <a:ext cx="33186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u="sng" dirty="0">
                <a:solidFill>
                  <a:srgbClr val="FF0000"/>
                </a:solidFill>
              </a:rPr>
              <a:t>Model biomembrán</a:t>
            </a:r>
            <a:r>
              <a:rPr lang="cs-CZ" sz="2800" b="1" dirty="0">
                <a:solidFill>
                  <a:srgbClr val="FF0000"/>
                </a:solidFill>
              </a:rPr>
              <a:t>y</a:t>
            </a:r>
            <a:endParaRPr lang="cs-CZ" sz="28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648135" y="4816406"/>
            <a:ext cx="2669385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Úkol č. 2</a:t>
            </a:r>
          </a:p>
          <a:p>
            <a:r>
              <a:rPr lang="cs-CZ" sz="2000" b="1" dirty="0">
                <a:solidFill>
                  <a:srgbClr val="FF0000"/>
                </a:solidFill>
              </a:rPr>
              <a:t>Plazmatická membrána</a:t>
            </a:r>
          </a:p>
          <a:p>
            <a:r>
              <a:rPr lang="cs-CZ" sz="2000" b="1" dirty="0">
                <a:solidFill>
                  <a:srgbClr val="FF0000"/>
                </a:solidFill>
              </a:rPr>
              <a:t>erytrocytů</a:t>
            </a:r>
          </a:p>
        </p:txBody>
      </p:sp>
      <p:pic>
        <p:nvPicPr>
          <p:cNvPr id="1026" name="Picture 2" descr="Image result for biomembrán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728" y="908720"/>
            <a:ext cx="5149959" cy="316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Přímá spojnice se šipkou 6"/>
          <p:cNvCxnSpPr/>
          <p:nvPr/>
        </p:nvCxnSpPr>
        <p:spPr>
          <a:xfrm flipH="1">
            <a:off x="5593741" y="4652735"/>
            <a:ext cx="720080" cy="32734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96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1993" y="1124744"/>
            <a:ext cx="7830447" cy="2932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Lipidové  agregáty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1278" y="4149080"/>
            <a:ext cx="7830447" cy="2632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Přímá spojnice se šipkou 6"/>
          <p:cNvCxnSpPr/>
          <p:nvPr/>
        </p:nvCxnSpPr>
        <p:spPr>
          <a:xfrm flipH="1">
            <a:off x="6588224" y="2708920"/>
            <a:ext cx="86409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/>
          <p:cNvSpPr txBox="1"/>
          <p:nvPr/>
        </p:nvSpPr>
        <p:spPr>
          <a:xfrm>
            <a:off x="1547664" y="1825079"/>
            <a:ext cx="138852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cs-CZ" sz="1400" b="1" dirty="0">
                <a:solidFill>
                  <a:srgbClr val="FF0000"/>
                </a:solidFill>
              </a:rPr>
              <a:t>Mastné kyseliny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4109509" y="4153006"/>
            <a:ext cx="196541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cs-CZ" sz="1400" b="1" dirty="0">
                <a:solidFill>
                  <a:srgbClr val="FF0000"/>
                </a:solidFill>
              </a:rPr>
              <a:t>Fosfolipidy </a:t>
            </a:r>
            <a:r>
              <a:rPr lang="cs-CZ" sz="1400" b="1" dirty="0"/>
              <a:t>a</a:t>
            </a:r>
            <a:r>
              <a:rPr lang="cs-CZ" sz="1400" b="1" dirty="0">
                <a:solidFill>
                  <a:srgbClr val="FF0000"/>
                </a:solidFill>
              </a:rPr>
              <a:t> glykolipidy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971600" y="4143190"/>
            <a:ext cx="133151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cs-CZ" sz="1400" b="1" dirty="0" err="1">
                <a:solidFill>
                  <a:srgbClr val="FF0000"/>
                </a:solidFill>
              </a:rPr>
              <a:t>Triacylglyceroly</a:t>
            </a:r>
            <a:endParaRPr lang="cs-CZ" sz="1400" b="1" dirty="0">
              <a:solidFill>
                <a:srgbClr val="FF000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3654016" y="6158736"/>
            <a:ext cx="2276777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cs-CZ" sz="1600" b="1" dirty="0"/>
              <a:t>Využití:</a:t>
            </a:r>
            <a:r>
              <a:rPr lang="cs-CZ" sz="1600" dirty="0"/>
              <a:t> léčiva, kosmetika</a:t>
            </a:r>
          </a:p>
          <a:p>
            <a:r>
              <a:rPr lang="cs-CZ" sz="1600" dirty="0"/>
              <a:t>(krémy s </a:t>
            </a:r>
            <a:r>
              <a:rPr lang="cs-CZ" sz="1600" dirty="0" err="1"/>
              <a:t>lipozómy</a:t>
            </a:r>
            <a:r>
              <a:rPr lang="cs-CZ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6389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6125" y="1983367"/>
            <a:ext cx="6044111" cy="4613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914400" y="53752"/>
            <a:ext cx="8229600" cy="1143000"/>
          </a:xfrm>
        </p:spPr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Myelinové  útvary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251520" y="1052736"/>
            <a:ext cx="2840393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Úkol č. 1</a:t>
            </a:r>
          </a:p>
          <a:p>
            <a:r>
              <a:rPr lang="cs-CZ" sz="2000" b="1" dirty="0" err="1">
                <a:solidFill>
                  <a:srgbClr val="FF0000"/>
                </a:solidFill>
              </a:rPr>
              <a:t>Autoagregace</a:t>
            </a:r>
            <a:r>
              <a:rPr lang="cs-CZ" sz="2000" b="1" dirty="0">
                <a:solidFill>
                  <a:srgbClr val="FF0000"/>
                </a:solidFill>
              </a:rPr>
              <a:t> fosfolipidů</a:t>
            </a:r>
          </a:p>
        </p:txBody>
      </p:sp>
      <p:sp>
        <p:nvSpPr>
          <p:cNvPr id="7" name="Obdélník 6"/>
          <p:cNvSpPr/>
          <p:nvPr/>
        </p:nvSpPr>
        <p:spPr>
          <a:xfrm>
            <a:off x="1346125" y="3919431"/>
            <a:ext cx="6044111" cy="26779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/>
          <p:cNvSpPr txBox="1"/>
          <p:nvPr/>
        </p:nvSpPr>
        <p:spPr>
          <a:xfrm>
            <a:off x="5508849" y="4059274"/>
            <a:ext cx="1774454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002060"/>
                </a:solidFill>
              </a:rPr>
              <a:t>Elektronový </a:t>
            </a:r>
          </a:p>
          <a:p>
            <a:r>
              <a:rPr lang="cs-CZ" sz="2400" b="1" dirty="0">
                <a:solidFill>
                  <a:srgbClr val="002060"/>
                </a:solidFill>
              </a:rPr>
              <a:t>mikroskop</a:t>
            </a:r>
          </a:p>
        </p:txBody>
      </p:sp>
      <p:cxnSp>
        <p:nvCxnSpPr>
          <p:cNvPr id="3" name="Přímá spojnice se šipkou 2"/>
          <p:cNvCxnSpPr/>
          <p:nvPr/>
        </p:nvCxnSpPr>
        <p:spPr>
          <a:xfrm flipH="1">
            <a:off x="3275856" y="980728"/>
            <a:ext cx="1368152" cy="122413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08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31952" y="1691228"/>
            <a:ext cx="4816312" cy="4546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002060"/>
                </a:solidFill>
              </a:rPr>
              <a:t>Vodíkové  můstky</a:t>
            </a:r>
            <a:br>
              <a:rPr lang="cs-CZ" b="1" dirty="0">
                <a:solidFill>
                  <a:srgbClr val="002060"/>
                </a:solidFill>
              </a:rPr>
            </a:br>
            <a:r>
              <a:rPr lang="cs-CZ" sz="2200" b="1" dirty="0">
                <a:solidFill>
                  <a:srgbClr val="002060"/>
                </a:solidFill>
              </a:rPr>
              <a:t>mezi skupinami vody </a:t>
            </a:r>
            <a:br>
              <a:rPr lang="cs-CZ" sz="2200" b="1" dirty="0">
                <a:solidFill>
                  <a:srgbClr val="002060"/>
                </a:solidFill>
              </a:rPr>
            </a:br>
            <a:r>
              <a:rPr lang="cs-CZ" sz="2200" b="1" dirty="0">
                <a:solidFill>
                  <a:srgbClr val="002060"/>
                </a:solidFill>
              </a:rPr>
              <a:t>a hydroxylem (a), </a:t>
            </a:r>
            <a:r>
              <a:rPr lang="cs-CZ" sz="2200" b="1" dirty="0" err="1">
                <a:solidFill>
                  <a:srgbClr val="002060"/>
                </a:solidFill>
              </a:rPr>
              <a:t>oxoskupinou</a:t>
            </a:r>
            <a:r>
              <a:rPr lang="cs-CZ" sz="2200" b="1" dirty="0">
                <a:solidFill>
                  <a:srgbClr val="002060"/>
                </a:solidFill>
              </a:rPr>
              <a:t> (b), karboxylem (c) a aminoskupinou (d)</a:t>
            </a:r>
            <a:br>
              <a:rPr lang="cs-CZ" sz="2200" b="1" dirty="0">
                <a:solidFill>
                  <a:srgbClr val="002060"/>
                </a:solidFill>
              </a:rPr>
            </a:br>
            <a:r>
              <a:rPr lang="cs-CZ" sz="1800" b="1" dirty="0">
                <a:solidFill>
                  <a:srgbClr val="FF0000"/>
                </a:solidFill>
              </a:rPr>
              <a:t>při styku hydrofilních částí fosfolipidů s vodou</a:t>
            </a:r>
            <a:endParaRPr lang="cs-CZ" sz="2200" b="1" dirty="0">
              <a:solidFill>
                <a:srgbClr val="FF0000"/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3004416" y="1988840"/>
            <a:ext cx="1800200" cy="136815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5153540" y="1916832"/>
            <a:ext cx="1794724" cy="1584176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2987824" y="3429000"/>
            <a:ext cx="1800200" cy="2736304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5148064" y="3717032"/>
            <a:ext cx="1656184" cy="244827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2051720" y="2276872"/>
            <a:ext cx="109863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</a:rPr>
              <a:t>hydroxyl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6836146" y="2452826"/>
            <a:ext cx="139358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cs-CZ" sz="2000" b="1" dirty="0" err="1">
                <a:solidFill>
                  <a:srgbClr val="002060"/>
                </a:solidFill>
              </a:rPr>
              <a:t>oxoskupina</a:t>
            </a:r>
            <a:endParaRPr lang="cs-CZ" sz="2000" b="1" dirty="0">
              <a:solidFill>
                <a:srgbClr val="002060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1963313" y="4581128"/>
            <a:ext cx="109651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</a:rPr>
              <a:t>karboxyl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5912798" y="4618072"/>
            <a:ext cx="168353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</a:rPr>
              <a:t>aminoskupina</a:t>
            </a:r>
          </a:p>
        </p:txBody>
      </p:sp>
    </p:spTree>
    <p:extLst>
      <p:ext uri="{BB962C8B-B14F-4D97-AF65-F5344CB8AC3E}">
        <p14:creationId xmlns:p14="http://schemas.microsoft.com/office/powerpoint/2010/main" val="635906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23728" y="1357745"/>
            <a:ext cx="5040560" cy="2452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>
                <a:solidFill>
                  <a:srgbClr val="002060"/>
                </a:solidFill>
              </a:rPr>
              <a:t>Hydrofóbní</a:t>
            </a:r>
            <a:r>
              <a:rPr lang="cs-CZ" b="1" dirty="0">
                <a:solidFill>
                  <a:srgbClr val="002060"/>
                </a:solidFill>
              </a:rPr>
              <a:t>  interakce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356374" y="1700808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403648" y="4068404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002060"/>
                </a:solidFill>
              </a:rPr>
              <a:t>B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7214623" y="1470858"/>
            <a:ext cx="69044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cs-CZ" sz="2000" dirty="0">
                <a:solidFill>
                  <a:srgbClr val="002060"/>
                </a:solidFill>
              </a:rPr>
              <a:t>voda</a:t>
            </a:r>
          </a:p>
        </p:txBody>
      </p:sp>
      <p:cxnSp>
        <p:nvCxnSpPr>
          <p:cNvPr id="9" name="Přímá spojnice se šipkou 8"/>
          <p:cNvCxnSpPr>
            <a:stCxn id="8" idx="1"/>
          </p:cNvCxnSpPr>
          <p:nvPr/>
        </p:nvCxnSpPr>
        <p:spPr>
          <a:xfrm flipH="1">
            <a:off x="6570705" y="1670913"/>
            <a:ext cx="643918" cy="312821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23728" y="3948545"/>
            <a:ext cx="5040560" cy="2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Šipka dolů 11"/>
          <p:cNvSpPr/>
          <p:nvPr/>
        </p:nvSpPr>
        <p:spPr>
          <a:xfrm>
            <a:off x="4473700" y="3708364"/>
            <a:ext cx="242316" cy="58473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/>
          <p:cNvSpPr txBox="1"/>
          <p:nvPr/>
        </p:nvSpPr>
        <p:spPr>
          <a:xfrm>
            <a:off x="7208160" y="4000730"/>
            <a:ext cx="1318374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cs-CZ" sz="2000" dirty="0" err="1">
                <a:solidFill>
                  <a:srgbClr val="002060"/>
                </a:solidFill>
              </a:rPr>
              <a:t>hydrofóbní</a:t>
            </a:r>
            <a:endParaRPr lang="cs-CZ" sz="2000" dirty="0">
              <a:solidFill>
                <a:srgbClr val="002060"/>
              </a:solidFill>
            </a:endParaRPr>
          </a:p>
          <a:p>
            <a:r>
              <a:rPr lang="cs-CZ" sz="2000" dirty="0">
                <a:solidFill>
                  <a:srgbClr val="002060"/>
                </a:solidFill>
              </a:rPr>
              <a:t>interakce</a:t>
            </a:r>
          </a:p>
        </p:txBody>
      </p:sp>
      <p:cxnSp>
        <p:nvCxnSpPr>
          <p:cNvPr id="14" name="Přímá spojnice se šipkou 13"/>
          <p:cNvCxnSpPr>
            <a:stCxn id="10" idx="1"/>
          </p:cNvCxnSpPr>
          <p:nvPr/>
        </p:nvCxnSpPr>
        <p:spPr>
          <a:xfrm flipH="1">
            <a:off x="4051598" y="4354673"/>
            <a:ext cx="3156562" cy="60016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78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15816" y="1268760"/>
            <a:ext cx="3816424" cy="544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Nadpis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002060"/>
                </a:solidFill>
              </a:rPr>
              <a:t>Rozpouštění  buněčných  membrán detergenty – schéma 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107504" y="1268760"/>
            <a:ext cx="2510111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Úkol č. 2 a)</a:t>
            </a:r>
          </a:p>
          <a:p>
            <a:r>
              <a:rPr lang="cs-CZ" sz="2000" b="1" dirty="0">
                <a:solidFill>
                  <a:srgbClr val="FF0000"/>
                </a:solidFill>
              </a:rPr>
              <a:t>Indukovaná hemolýza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251520" y="2044005"/>
            <a:ext cx="161973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>
                <a:solidFill>
                  <a:srgbClr val="002060"/>
                </a:solidFill>
              </a:rPr>
              <a:t>detergent</a:t>
            </a:r>
          </a:p>
          <a:p>
            <a:r>
              <a:rPr lang="cs-CZ" sz="2800" dirty="0">
                <a:solidFill>
                  <a:srgbClr val="002060"/>
                </a:solidFill>
              </a:rPr>
              <a:t>2% roztok</a:t>
            </a:r>
          </a:p>
          <a:p>
            <a:r>
              <a:rPr lang="cs-CZ" sz="2800" dirty="0">
                <a:solidFill>
                  <a:srgbClr val="002060"/>
                </a:solidFill>
              </a:rPr>
              <a:t>Tritonu</a:t>
            </a:r>
          </a:p>
        </p:txBody>
      </p:sp>
    </p:spTree>
    <p:extLst>
      <p:ext uri="{BB962C8B-B14F-4D97-AF65-F5344CB8AC3E}">
        <p14:creationId xmlns:p14="http://schemas.microsoft.com/office/powerpoint/2010/main" val="4680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002060"/>
                </a:solidFill>
              </a:rPr>
              <a:t>Rozpouštění  buněčných  membrán detergenty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23528" y="1607895"/>
            <a:ext cx="2510111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Úkol č. 2 a)</a:t>
            </a:r>
          </a:p>
          <a:p>
            <a:r>
              <a:rPr lang="cs-CZ" sz="2000" b="1" dirty="0">
                <a:solidFill>
                  <a:srgbClr val="FF0000"/>
                </a:solidFill>
              </a:rPr>
              <a:t>Indukovaná hemolýza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3396356" y="1484784"/>
            <a:ext cx="10086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>
                <a:solidFill>
                  <a:srgbClr val="002060"/>
                </a:solidFill>
              </a:rPr>
              <a:t>detergent</a:t>
            </a:r>
          </a:p>
          <a:p>
            <a:r>
              <a:rPr lang="cs-CZ" sz="1600" dirty="0">
                <a:solidFill>
                  <a:srgbClr val="002060"/>
                </a:solidFill>
              </a:rPr>
              <a:t>2% roztok</a:t>
            </a:r>
          </a:p>
          <a:p>
            <a:r>
              <a:rPr lang="cs-CZ" sz="1600" dirty="0">
                <a:solidFill>
                  <a:srgbClr val="002060"/>
                </a:solidFill>
              </a:rPr>
              <a:t>Tritonu</a:t>
            </a:r>
          </a:p>
        </p:txBody>
      </p:sp>
      <p:pic>
        <p:nvPicPr>
          <p:cNvPr id="2050" name="Picture 2" descr="beraní krvinky+triton 10x11"/>
          <p:cNvPicPr>
            <a:picLocks noChangeAspect="1" noChangeArrowheads="1"/>
          </p:cNvPicPr>
          <p:nvPr/>
        </p:nvPicPr>
        <p:blipFill>
          <a:blip r:embed="rId2" cstate="email">
            <a:lum bright="12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2406030"/>
            <a:ext cx="4064090" cy="3054207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beraní krvinky+triton 10x6"/>
          <p:cNvPicPr>
            <a:picLocks noChangeAspect="1" noChangeArrowheads="1"/>
          </p:cNvPicPr>
          <p:nvPr/>
        </p:nvPicPr>
        <p:blipFill>
          <a:blip r:embed="rId3" cstate="email">
            <a:lum bright="12000"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5566" y="2377846"/>
            <a:ext cx="4078273" cy="3073758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Line 4"/>
          <p:cNvSpPr>
            <a:spLocks noChangeShapeType="1"/>
          </p:cNvSpPr>
          <p:nvPr/>
        </p:nvSpPr>
        <p:spPr bwMode="auto">
          <a:xfrm>
            <a:off x="827584" y="3687316"/>
            <a:ext cx="22860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>
            <a:off x="4067944" y="2780928"/>
            <a:ext cx="11430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H="1" flipV="1">
            <a:off x="7164288" y="4136024"/>
            <a:ext cx="22860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 flipV="1">
            <a:off x="8316416" y="3160045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539552" y="5733256"/>
            <a:ext cx="77251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u="sng" dirty="0">
                <a:solidFill>
                  <a:srgbClr val="002060"/>
                </a:solidFill>
              </a:rPr>
              <a:t>Chemická hemolýza </a:t>
            </a:r>
            <a:r>
              <a:rPr lang="cs-CZ" b="1" dirty="0">
                <a:solidFill>
                  <a:srgbClr val="002060"/>
                </a:solidFill>
              </a:rPr>
              <a:t>beraních krvinek </a:t>
            </a:r>
            <a:r>
              <a:rPr lang="cs-CZ" dirty="0">
                <a:solidFill>
                  <a:srgbClr val="002060"/>
                </a:solidFill>
              </a:rPr>
              <a:t>pomocí 1% roztoku Tritonu (detergentu).</a:t>
            </a:r>
          </a:p>
          <a:p>
            <a:pPr algn="ctr"/>
            <a:r>
              <a:rPr lang="cs-CZ" dirty="0">
                <a:solidFill>
                  <a:srgbClr val="002060"/>
                </a:solidFill>
              </a:rPr>
              <a:t>(Šipky označují zbytek krvinky po rozrušení biomembrány.) Z: 1 000x (imerze).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7342680" y="5428632"/>
            <a:ext cx="1455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>
                <a:solidFill>
                  <a:srgbClr val="002060"/>
                </a:solidFill>
              </a:rPr>
              <a:t>Foto Pavla Válová</a:t>
            </a:r>
            <a:endParaRPr lang="cs-CZ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228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rgbClr val="002060"/>
                </a:solidFill>
              </a:rPr>
              <a:t>Rostlinné  buňky – osmotické děje</a:t>
            </a:r>
          </a:p>
        </p:txBody>
      </p:sp>
      <p:cxnSp>
        <p:nvCxnSpPr>
          <p:cNvPr id="4" name="Přímá spojnice 3"/>
          <p:cNvCxnSpPr>
            <a:cxnSpLocks/>
          </p:cNvCxnSpPr>
          <p:nvPr/>
        </p:nvCxnSpPr>
        <p:spPr>
          <a:xfrm>
            <a:off x="899592" y="5589240"/>
            <a:ext cx="73448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ázek 4">
            <a:extLst>
              <a:ext uri="{FF2B5EF4-FFF2-40B4-BE49-F238E27FC236}">
                <a16:creationId xmlns:a16="http://schemas.microsoft.com/office/drawing/2014/main" id="{3EF99A4C-2D18-495E-A2A4-AE5E1D2994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t="24800" r="8263" b="8001"/>
          <a:stretch/>
        </p:blipFill>
        <p:spPr>
          <a:xfrm>
            <a:off x="1187624" y="1405604"/>
            <a:ext cx="6768752" cy="4086794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A5E52C8C-B23C-421B-B70A-614B7DD29176}"/>
              </a:ext>
            </a:extLst>
          </p:cNvPr>
          <p:cNvSpPr txBox="1"/>
          <p:nvPr/>
        </p:nvSpPr>
        <p:spPr>
          <a:xfrm>
            <a:off x="1403648" y="1014040"/>
            <a:ext cx="1831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FFFF00"/>
                </a:solidFill>
              </a:rPr>
              <a:t>PLASMOPTÝZA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4CBBCA6-B2DD-451F-AFAC-9F50E7C1C424}"/>
              </a:ext>
            </a:extLst>
          </p:cNvPr>
          <p:cNvSpPr txBox="1"/>
          <p:nvPr/>
        </p:nvSpPr>
        <p:spPr>
          <a:xfrm>
            <a:off x="5133068" y="1033597"/>
            <a:ext cx="16562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chemeClr val="tx2"/>
                </a:solidFill>
              </a:rPr>
              <a:t>PLASMOLÝZA 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6445B5D5-39C4-4FAF-91E7-9E9C34588950}"/>
              </a:ext>
            </a:extLst>
          </p:cNvPr>
          <p:cNvSpPr txBox="1"/>
          <p:nvPr/>
        </p:nvSpPr>
        <p:spPr>
          <a:xfrm>
            <a:off x="2195736" y="5643905"/>
            <a:ext cx="50912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000" b="1" dirty="0">
                <a:solidFill>
                  <a:srgbClr val="FF0000"/>
                </a:solidFill>
              </a:rPr>
              <a:t>HEMOLÝZA = PORUŠENÍ ČERVENÝCH KRVINEK </a:t>
            </a:r>
          </a:p>
        </p:txBody>
      </p:sp>
    </p:spTree>
    <p:extLst>
      <p:ext uri="{BB962C8B-B14F-4D97-AF65-F5344CB8AC3E}">
        <p14:creationId xmlns:p14="http://schemas.microsoft.com/office/powerpoint/2010/main" val="682377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oňské krvinky_echinocyty"/>
          <p:cNvPicPr>
            <a:picLocks noChangeAspect="1" noChangeArrowheads="1"/>
          </p:cNvPicPr>
          <p:nvPr/>
        </p:nvPicPr>
        <p:blipFill>
          <a:blip r:embed="rId2" cstate="email">
            <a:lum brigh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4571" y="1556792"/>
            <a:ext cx="5565638" cy="417646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Nadpis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>
                <a:solidFill>
                  <a:srgbClr val="002060"/>
                </a:solidFill>
              </a:rPr>
              <a:t>Osmotická plasmolýza</a:t>
            </a:r>
            <a:endParaRPr lang="cs-CZ" b="1" dirty="0">
              <a:solidFill>
                <a:srgbClr val="002060"/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1259631" y="6093296"/>
            <a:ext cx="68108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>
                <a:solidFill>
                  <a:srgbClr val="002060"/>
                </a:solidFill>
              </a:rPr>
              <a:t>Koňské krvinky</a:t>
            </a:r>
            <a:r>
              <a:rPr lang="cs-CZ" dirty="0">
                <a:solidFill>
                  <a:srgbClr val="002060"/>
                </a:solidFill>
              </a:rPr>
              <a:t> ve fyziologickém roztoku (vlevo) a v hypertonickém </a:t>
            </a:r>
          </a:p>
          <a:p>
            <a:pPr algn="ctr"/>
            <a:r>
              <a:rPr lang="cs-CZ" dirty="0">
                <a:solidFill>
                  <a:srgbClr val="002060"/>
                </a:solidFill>
              </a:rPr>
              <a:t>1M CaCl</a:t>
            </a:r>
            <a:r>
              <a:rPr lang="cs-CZ" baseline="-25000" dirty="0">
                <a:solidFill>
                  <a:srgbClr val="002060"/>
                </a:solidFill>
              </a:rPr>
              <a:t>2 </a:t>
            </a:r>
            <a:r>
              <a:rPr lang="cs-CZ" dirty="0">
                <a:solidFill>
                  <a:srgbClr val="002060"/>
                </a:solidFill>
              </a:rPr>
              <a:t>(vpravo) → vznik tzv.</a:t>
            </a:r>
            <a:r>
              <a:rPr lang="cs-CZ" b="1" dirty="0">
                <a:solidFill>
                  <a:srgbClr val="002060"/>
                </a:solidFill>
              </a:rPr>
              <a:t> </a:t>
            </a:r>
            <a:r>
              <a:rPr lang="cs-CZ" b="1" dirty="0" err="1">
                <a:solidFill>
                  <a:srgbClr val="002060"/>
                </a:solidFill>
              </a:rPr>
              <a:t>echinocytů</a:t>
            </a:r>
            <a:r>
              <a:rPr lang="cs-CZ" b="1" dirty="0">
                <a:solidFill>
                  <a:srgbClr val="002060"/>
                </a:solidFill>
              </a:rPr>
              <a:t>.</a:t>
            </a:r>
            <a:r>
              <a:rPr lang="cs-CZ" dirty="0">
                <a:solidFill>
                  <a:srgbClr val="002060"/>
                </a:solidFill>
              </a:rPr>
              <a:t> Z: 400x.</a:t>
            </a:r>
          </a:p>
        </p:txBody>
      </p:sp>
      <p:pic>
        <p:nvPicPr>
          <p:cNvPr id="1027" name="Picture 3" descr="koňské krvinky"/>
          <p:cNvPicPr>
            <a:picLocks noChangeAspect="1" noChangeArrowheads="1"/>
          </p:cNvPicPr>
          <p:nvPr/>
        </p:nvPicPr>
        <p:blipFill>
          <a:blip r:embed="rId4" cstate="email">
            <a:lum bright="2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460" y="3068960"/>
            <a:ext cx="2609707" cy="2685939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7563624" y="2018273"/>
            <a:ext cx="145411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cs-CZ" dirty="0">
                <a:solidFill>
                  <a:srgbClr val="002060"/>
                </a:solidFill>
              </a:rPr>
              <a:t>hypertonický </a:t>
            </a:r>
          </a:p>
          <a:p>
            <a:pPr algn="ctr"/>
            <a:r>
              <a:rPr lang="cs-CZ" dirty="0">
                <a:solidFill>
                  <a:srgbClr val="002060"/>
                </a:solidFill>
              </a:rPr>
              <a:t>roztok</a:t>
            </a:r>
          </a:p>
          <a:p>
            <a:pPr algn="ctr"/>
            <a:r>
              <a:rPr lang="cs-CZ" dirty="0">
                <a:solidFill>
                  <a:srgbClr val="002060"/>
                </a:solidFill>
              </a:rPr>
              <a:t>1M CaCl</a:t>
            </a:r>
            <a:r>
              <a:rPr lang="cs-CZ" baseline="-25000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107503" y="1063695"/>
            <a:ext cx="265059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Úkol č. 2 b)</a:t>
            </a:r>
          </a:p>
          <a:p>
            <a:r>
              <a:rPr lang="cs-CZ" sz="2000" b="1" dirty="0" err="1">
                <a:solidFill>
                  <a:srgbClr val="FF0000"/>
                </a:solidFill>
              </a:rPr>
              <a:t>Plasmorhiza</a:t>
            </a:r>
            <a:r>
              <a:rPr lang="cs-CZ" sz="2000" b="1" dirty="0">
                <a:solidFill>
                  <a:srgbClr val="FF0000"/>
                </a:solidFill>
              </a:rPr>
              <a:t> erytrocytů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7342680" y="5737023"/>
            <a:ext cx="1455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>
                <a:solidFill>
                  <a:srgbClr val="002060"/>
                </a:solidFill>
              </a:rPr>
              <a:t>Foto Pavla Válová</a:t>
            </a:r>
            <a:endParaRPr lang="cs-CZ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898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Dokumenty_2_ od 2009\#C V I Č E N Í_2009-2013\_BUNĚČNÁ BIOLOGIE_2010-2014\BUNĚČNÁ BIOLOGIE\_Pavla_CVIČENÍ_Buněčná biologie\FOTO_BBC_Pavla_od 2007-2014\červené krvinky-velikost-obr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0187" y="980728"/>
            <a:ext cx="6945469" cy="3134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2555776" y="287665"/>
            <a:ext cx="34034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Erytrocyty u savců</a:t>
            </a:r>
          </a:p>
        </p:txBody>
      </p:sp>
      <p:sp>
        <p:nvSpPr>
          <p:cNvPr id="8197" name="Obdélník 1"/>
          <p:cNvSpPr>
            <a:spLocks noChangeArrowheads="1"/>
          </p:cNvSpPr>
          <p:nvPr/>
        </p:nvSpPr>
        <p:spPr bwMode="auto">
          <a:xfrm>
            <a:off x="3491880" y="6290156"/>
            <a:ext cx="61236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cs-CZ" altLang="cs-CZ" sz="1400" dirty="0">
                <a:latin typeface="Arial" pitchFamily="34" charset="0"/>
                <a:cs typeface="Arial" pitchFamily="34" charset="0"/>
              </a:rPr>
              <a:t>Obr. podle: </a:t>
            </a:r>
            <a:r>
              <a:rPr lang="cs-CZ" altLang="cs-CZ" sz="1400" dirty="0" err="1">
                <a:latin typeface="Arial" pitchFamily="34" charset="0"/>
                <a:cs typeface="Arial" pitchFamily="34" charset="0"/>
              </a:rPr>
              <a:t>Gulliver</a:t>
            </a:r>
            <a:r>
              <a:rPr lang="cs-CZ" altLang="cs-CZ" sz="1400" dirty="0">
                <a:latin typeface="Arial" pitchFamily="34" charset="0"/>
                <a:cs typeface="Arial" pitchFamily="34" charset="0"/>
              </a:rPr>
              <a:t>, G. (1875): </a:t>
            </a:r>
            <a:r>
              <a:rPr lang="cs-CZ" altLang="cs-CZ" sz="1400" dirty="0" err="1">
                <a:latin typeface="Arial" pitchFamily="34" charset="0"/>
                <a:cs typeface="Arial" pitchFamily="34" charset="0"/>
              </a:rPr>
              <a:t>Observations</a:t>
            </a:r>
            <a:r>
              <a:rPr lang="cs-CZ" altLang="cs-CZ" sz="1400" dirty="0">
                <a:latin typeface="Arial" pitchFamily="34" charset="0"/>
                <a:cs typeface="Arial" pitchFamily="34" charset="0"/>
              </a:rPr>
              <a:t> on </a:t>
            </a:r>
            <a:r>
              <a:rPr lang="cs-CZ" altLang="cs-CZ" sz="1400" dirty="0" err="1">
                <a:latin typeface="Arial" pitchFamily="34" charset="0"/>
                <a:cs typeface="Arial" pitchFamily="34" charset="0"/>
              </a:rPr>
              <a:t>the</a:t>
            </a:r>
            <a:r>
              <a:rPr lang="cs-CZ" altLang="cs-CZ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cs-CZ" altLang="cs-CZ" sz="1400" dirty="0" err="1">
                <a:latin typeface="Arial" pitchFamily="34" charset="0"/>
                <a:cs typeface="Arial" pitchFamily="34" charset="0"/>
              </a:rPr>
              <a:t>size</a:t>
            </a:r>
            <a:r>
              <a:rPr lang="cs-CZ" altLang="cs-CZ" sz="1400" dirty="0">
                <a:latin typeface="Arial" pitchFamily="34" charset="0"/>
                <a:cs typeface="Arial" pitchFamily="34" charset="0"/>
              </a:rPr>
              <a:t> and</a:t>
            </a:r>
          </a:p>
          <a:p>
            <a:pPr eaLnBrk="1" hangingPunct="1"/>
            <a:r>
              <a:rPr lang="cs-CZ" altLang="cs-CZ" sz="1400" dirty="0" err="1">
                <a:latin typeface="Arial" pitchFamily="34" charset="0"/>
                <a:cs typeface="Arial" pitchFamily="34" charset="0"/>
              </a:rPr>
              <a:t>shapes</a:t>
            </a:r>
            <a:r>
              <a:rPr lang="cs-CZ" altLang="cs-CZ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cs-CZ" altLang="cs-CZ" sz="1400" dirty="0" err="1">
                <a:latin typeface="Arial" pitchFamily="34" charset="0"/>
                <a:cs typeface="Arial" pitchFamily="34" charset="0"/>
              </a:rPr>
              <a:t>of</a:t>
            </a:r>
            <a:r>
              <a:rPr lang="cs-CZ" altLang="cs-CZ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cs-CZ" altLang="cs-CZ" sz="1400" dirty="0" err="1">
                <a:latin typeface="Arial" pitchFamily="34" charset="0"/>
                <a:cs typeface="Arial" pitchFamily="34" charset="0"/>
              </a:rPr>
              <a:t>the</a:t>
            </a:r>
            <a:r>
              <a:rPr lang="cs-CZ" altLang="cs-CZ" sz="1400" dirty="0">
                <a:latin typeface="Arial" pitchFamily="34" charset="0"/>
                <a:cs typeface="Arial" pitchFamily="34" charset="0"/>
              </a:rPr>
              <a:t> re </a:t>
            </a:r>
            <a:r>
              <a:rPr lang="cs-CZ" altLang="cs-CZ" sz="1400" dirty="0" err="1">
                <a:latin typeface="Arial" pitchFamily="34" charset="0"/>
                <a:cs typeface="Arial" pitchFamily="34" charset="0"/>
              </a:rPr>
              <a:t>corpuscules</a:t>
            </a:r>
            <a:r>
              <a:rPr lang="cs-CZ" altLang="cs-CZ" sz="1400" dirty="0">
                <a:latin typeface="Arial" pitchFamily="34" charset="0"/>
                <a:cs typeface="Arial" pitchFamily="34" charset="0"/>
              </a:rPr>
              <a:t>. </a:t>
            </a:r>
            <a:r>
              <a:rPr lang="cs-CZ" altLang="cs-CZ" sz="1400" dirty="0" err="1">
                <a:latin typeface="Arial" pitchFamily="34" charset="0"/>
                <a:cs typeface="Arial" pitchFamily="34" charset="0"/>
              </a:rPr>
              <a:t>Proc</a:t>
            </a:r>
            <a:r>
              <a:rPr lang="cs-CZ" altLang="cs-CZ" sz="1400" dirty="0">
                <a:latin typeface="Arial" pitchFamily="34" charset="0"/>
                <a:cs typeface="Arial" pitchFamily="34" charset="0"/>
              </a:rPr>
              <a:t>. </a:t>
            </a:r>
            <a:r>
              <a:rPr lang="cs-CZ" altLang="cs-CZ" sz="1400" dirty="0" err="1">
                <a:latin typeface="Arial" pitchFamily="34" charset="0"/>
                <a:cs typeface="Arial" pitchFamily="34" charset="0"/>
              </a:rPr>
              <a:t>Zool</a:t>
            </a:r>
            <a:r>
              <a:rPr lang="cs-CZ" altLang="cs-CZ" sz="1400" dirty="0">
                <a:latin typeface="Arial" pitchFamily="34" charset="0"/>
                <a:cs typeface="Arial" pitchFamily="34" charset="0"/>
              </a:rPr>
              <a:t>. Soc. London,1985: 474-795.</a:t>
            </a:r>
          </a:p>
        </p:txBody>
      </p:sp>
      <p:sp>
        <p:nvSpPr>
          <p:cNvPr id="6" name="Obdélník 6"/>
          <p:cNvSpPr>
            <a:spLocks noChangeArrowheads="1"/>
          </p:cNvSpPr>
          <p:nvPr/>
        </p:nvSpPr>
        <p:spPr bwMode="auto">
          <a:xfrm>
            <a:off x="7184553" y="908720"/>
            <a:ext cx="1851943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Arial" pitchFamily="34" charset="0"/>
                <a:cs typeface="Arial" pitchFamily="34" charset="0"/>
              </a:rPr>
              <a:t>  </a:t>
            </a:r>
            <a: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1 - člověk</a:t>
            </a:r>
            <a:b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2 - netopýr</a:t>
            </a:r>
            <a:b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3 – mrož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4 - velryba</a:t>
            </a:r>
            <a:b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5 – slon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6 - kůň</a:t>
            </a:r>
            <a:b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7 - kabar</a:t>
            </a:r>
            <a:b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8 - žirafa</a:t>
            </a:r>
            <a:b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9 - velbloud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10 - bobr</a:t>
            </a:r>
            <a:b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11 - myš</a:t>
            </a:r>
            <a:b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12 - lenochod</a:t>
            </a:r>
            <a:b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cs-CZ" altLang="cs-CZ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13 - ježura</a:t>
            </a:r>
          </a:p>
        </p:txBody>
      </p:sp>
      <p:sp>
        <p:nvSpPr>
          <p:cNvPr id="7" name="Obdélník 1"/>
          <p:cNvSpPr>
            <a:spLocks noChangeArrowheads="1"/>
          </p:cNvSpPr>
          <p:nvPr/>
        </p:nvSpPr>
        <p:spPr bwMode="auto">
          <a:xfrm>
            <a:off x="140506" y="4149080"/>
            <a:ext cx="818864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cs-CZ" altLang="cs-CZ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Velbloudí krvinky: </a:t>
            </a:r>
          </a:p>
          <a:p>
            <a:pPr eaLnBrk="1" hangingPunct="1"/>
            <a:r>
              <a:rPr lang="cs-CZ" altLang="cs-CZ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kulatý (eliptický) tvar (netvoří prohlubeň)</a:t>
            </a:r>
          </a:p>
          <a:p>
            <a:pPr eaLnBrk="1" hangingPunct="1"/>
            <a:r>
              <a:rPr lang="cs-CZ" altLang="cs-CZ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přizpůsobení pitnému režimu velblouda</a:t>
            </a:r>
          </a:p>
          <a:p>
            <a:pPr eaLnBrk="1" hangingPunct="1"/>
            <a:endParaRPr lang="cs-CZ" altLang="cs-CZ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cs-CZ" altLang="cs-CZ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Krvinky bobtnají v závislosti na koncentraci minerálů v krvi – čím více velbloud přijal tekutin, tím menší bude koncentrace minerálů v krvi; nabobtnalé krvinky udrží vodu v nich obsaženou, dokud se koncentrace minerálů v krvi nezvedne na normální hodnotu.</a:t>
            </a:r>
          </a:p>
        </p:txBody>
      </p:sp>
    </p:spTree>
    <p:extLst>
      <p:ext uri="{BB962C8B-B14F-4D97-AF65-F5344CB8AC3E}">
        <p14:creationId xmlns:p14="http://schemas.microsoft.com/office/powerpoint/2010/main" val="120686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83768" y="908720"/>
            <a:ext cx="4392488" cy="2639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Nadpis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002060"/>
                </a:solidFill>
              </a:rPr>
              <a:t>Experimenty  demonstrující  osmózu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83768" y="3717032"/>
            <a:ext cx="4392488" cy="313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2285724" y="3645024"/>
            <a:ext cx="1744901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</a:rPr>
              <a:t>Erytrocyty</a:t>
            </a:r>
            <a:r>
              <a:rPr lang="cs-CZ" sz="2800" dirty="0"/>
              <a:t>   </a:t>
            </a:r>
          </a:p>
        </p:txBody>
      </p:sp>
      <p:cxnSp>
        <p:nvCxnSpPr>
          <p:cNvPr id="6" name="Přímá spojnice se šipkou 5"/>
          <p:cNvCxnSpPr/>
          <p:nvPr/>
        </p:nvCxnSpPr>
        <p:spPr>
          <a:xfrm>
            <a:off x="3792774" y="3954549"/>
            <a:ext cx="41918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ovéPole 8"/>
          <p:cNvSpPr txBox="1"/>
          <p:nvPr/>
        </p:nvSpPr>
        <p:spPr>
          <a:xfrm>
            <a:off x="107504" y="973177"/>
            <a:ext cx="2291974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</a:rPr>
              <a:t>Úkol č. 3</a:t>
            </a:r>
          </a:p>
          <a:p>
            <a:r>
              <a:rPr lang="cs-CZ" sz="2000" b="1" dirty="0" err="1">
                <a:solidFill>
                  <a:srgbClr val="FF0000"/>
                </a:solidFill>
              </a:rPr>
              <a:t>Traubeho</a:t>
            </a:r>
            <a:r>
              <a:rPr lang="cs-CZ" sz="2000" b="1" dirty="0">
                <a:solidFill>
                  <a:srgbClr val="FF0000"/>
                </a:solidFill>
              </a:rPr>
              <a:t> měchýřek</a:t>
            </a:r>
          </a:p>
          <a:p>
            <a:r>
              <a:rPr lang="cs-CZ" sz="2000" b="1" dirty="0">
                <a:solidFill>
                  <a:srgbClr val="FF0000"/>
                </a:solidFill>
              </a:rPr>
              <a:t>- osmóza</a:t>
            </a:r>
          </a:p>
        </p:txBody>
      </p:sp>
    </p:spTree>
    <p:extLst>
      <p:ext uri="{BB962C8B-B14F-4D97-AF65-F5344CB8AC3E}">
        <p14:creationId xmlns:p14="http://schemas.microsoft.com/office/powerpoint/2010/main" val="30121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55776" y="1484784"/>
            <a:ext cx="5184576" cy="457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b="1" dirty="0" err="1">
                <a:solidFill>
                  <a:srgbClr val="002060"/>
                </a:solidFill>
              </a:rPr>
              <a:t>Traubeho</a:t>
            </a:r>
            <a:r>
              <a:rPr lang="cs-CZ" b="1" dirty="0">
                <a:solidFill>
                  <a:srgbClr val="002060"/>
                </a:solidFill>
              </a:rPr>
              <a:t> měchýřek - model osmózy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107504" y="973177"/>
            <a:ext cx="2401683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Úkol č. 3</a:t>
            </a:r>
          </a:p>
          <a:p>
            <a:r>
              <a:rPr lang="cs-CZ" sz="2000" b="1" dirty="0" err="1">
                <a:solidFill>
                  <a:srgbClr val="FF0000"/>
                </a:solidFill>
              </a:rPr>
              <a:t>Traubeho</a:t>
            </a:r>
            <a:r>
              <a:rPr lang="cs-CZ" sz="2000" b="1" dirty="0">
                <a:solidFill>
                  <a:srgbClr val="FF0000"/>
                </a:solidFill>
              </a:rPr>
              <a:t> měchýřek</a:t>
            </a:r>
          </a:p>
          <a:p>
            <a:r>
              <a:rPr lang="cs-CZ" sz="2000" b="1" dirty="0">
                <a:solidFill>
                  <a:srgbClr val="FF0000"/>
                </a:solidFill>
              </a:rPr>
              <a:t>- osmotická soustava</a:t>
            </a:r>
          </a:p>
        </p:txBody>
      </p:sp>
    </p:spTree>
    <p:extLst>
      <p:ext uri="{BB962C8B-B14F-4D97-AF65-F5344CB8AC3E}">
        <p14:creationId xmlns:p14="http://schemas.microsoft.com/office/powerpoint/2010/main" val="1609168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44898" y="908720"/>
            <a:ext cx="4759350" cy="427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b="1" dirty="0" err="1">
                <a:solidFill>
                  <a:srgbClr val="002060"/>
                </a:solidFill>
              </a:rPr>
              <a:t>Traubeho</a:t>
            </a:r>
            <a:r>
              <a:rPr lang="cs-CZ" b="1" dirty="0">
                <a:solidFill>
                  <a:srgbClr val="002060"/>
                </a:solidFill>
              </a:rPr>
              <a:t> měchýřek - model osmózy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0" y="5190291"/>
            <a:ext cx="83445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rgbClr val="C00000"/>
                </a:solidFill>
              </a:rPr>
              <a:t>Chemická rovnice:</a:t>
            </a:r>
          </a:p>
          <a:p>
            <a:r>
              <a:rPr lang="cs-CZ" sz="2400" b="1" dirty="0">
                <a:solidFill>
                  <a:srgbClr val="002060"/>
                </a:solidFill>
              </a:rPr>
              <a:t>		2 CuSO</a:t>
            </a:r>
            <a:r>
              <a:rPr lang="cs-CZ" sz="2400" b="1" baseline="-25000" dirty="0">
                <a:solidFill>
                  <a:srgbClr val="002060"/>
                </a:solidFill>
              </a:rPr>
              <a:t>4</a:t>
            </a:r>
            <a:r>
              <a:rPr lang="cs-CZ" sz="2400" b="1" dirty="0">
                <a:solidFill>
                  <a:srgbClr val="002060"/>
                </a:solidFill>
              </a:rPr>
              <a:t> + K</a:t>
            </a:r>
            <a:r>
              <a:rPr lang="cs-CZ" sz="2400" b="1" baseline="-25000" dirty="0">
                <a:solidFill>
                  <a:srgbClr val="002060"/>
                </a:solidFill>
              </a:rPr>
              <a:t>4</a:t>
            </a:r>
            <a:r>
              <a:rPr lang="cs-CZ" sz="2400" b="1" dirty="0">
                <a:solidFill>
                  <a:srgbClr val="002060"/>
                </a:solidFill>
              </a:rPr>
              <a:t>Fe(CN)</a:t>
            </a:r>
            <a:r>
              <a:rPr lang="cs-CZ" sz="2400" b="1" baseline="-25000" dirty="0">
                <a:solidFill>
                  <a:srgbClr val="002060"/>
                </a:solidFill>
              </a:rPr>
              <a:t>6 </a:t>
            </a:r>
            <a:r>
              <a:rPr lang="cs-CZ" sz="2400" b="1" dirty="0">
                <a:solidFill>
                  <a:srgbClr val="002060"/>
                </a:solidFill>
              </a:rPr>
              <a:t>             Cu</a:t>
            </a:r>
            <a:r>
              <a:rPr lang="cs-CZ" sz="2400" b="1" baseline="-25000" dirty="0">
                <a:solidFill>
                  <a:srgbClr val="002060"/>
                </a:solidFill>
              </a:rPr>
              <a:t>2</a:t>
            </a:r>
            <a:r>
              <a:rPr lang="cs-CZ" sz="2400" b="1" dirty="0">
                <a:solidFill>
                  <a:srgbClr val="002060"/>
                </a:solidFill>
              </a:rPr>
              <a:t>Fe(CN)</a:t>
            </a:r>
            <a:r>
              <a:rPr lang="cs-CZ" sz="2400" b="1" baseline="-25000" dirty="0">
                <a:solidFill>
                  <a:srgbClr val="002060"/>
                </a:solidFill>
              </a:rPr>
              <a:t>6</a:t>
            </a:r>
            <a:r>
              <a:rPr lang="cs-CZ" sz="2400" b="1" dirty="0">
                <a:solidFill>
                  <a:srgbClr val="002060"/>
                </a:solidFill>
              </a:rPr>
              <a:t> + 2 K</a:t>
            </a:r>
            <a:r>
              <a:rPr lang="cs-CZ" sz="2400" b="1" baseline="-25000" dirty="0">
                <a:solidFill>
                  <a:srgbClr val="002060"/>
                </a:solidFill>
              </a:rPr>
              <a:t>2</a:t>
            </a:r>
            <a:r>
              <a:rPr lang="cs-CZ" sz="2400" b="1" dirty="0">
                <a:solidFill>
                  <a:srgbClr val="002060"/>
                </a:solidFill>
              </a:rPr>
              <a:t>SO</a:t>
            </a:r>
            <a:r>
              <a:rPr lang="cs-CZ" sz="2400" b="1" baseline="-25000" dirty="0">
                <a:solidFill>
                  <a:srgbClr val="002060"/>
                </a:solidFill>
              </a:rPr>
              <a:t>4</a:t>
            </a:r>
            <a:r>
              <a:rPr lang="cs-CZ" sz="2400" b="1" dirty="0">
                <a:solidFill>
                  <a:srgbClr val="002060"/>
                </a:solidFill>
              </a:rPr>
              <a:t>  </a:t>
            </a:r>
            <a:endParaRPr lang="cs-CZ" sz="2400" b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107504" y="973177"/>
            <a:ext cx="24016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Úkol č. 3 a)</a:t>
            </a:r>
          </a:p>
          <a:p>
            <a:r>
              <a:rPr lang="cs-CZ" sz="2000" b="1" dirty="0" err="1">
                <a:solidFill>
                  <a:srgbClr val="FF0000"/>
                </a:solidFill>
              </a:rPr>
              <a:t>Traubeho</a:t>
            </a:r>
            <a:r>
              <a:rPr lang="cs-CZ" sz="2000" b="1" dirty="0">
                <a:solidFill>
                  <a:srgbClr val="FF0000"/>
                </a:solidFill>
              </a:rPr>
              <a:t> měchýřek</a:t>
            </a:r>
          </a:p>
          <a:p>
            <a:r>
              <a:rPr lang="cs-CZ" sz="2000" b="1" dirty="0">
                <a:solidFill>
                  <a:srgbClr val="FF0000"/>
                </a:solidFill>
              </a:rPr>
              <a:t>- osmotická soustava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6228184" y="4161274"/>
            <a:ext cx="28428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</a:rPr>
              <a:t>zkumavka s 2% roztokem</a:t>
            </a:r>
          </a:p>
          <a:p>
            <a:r>
              <a:rPr lang="cs-CZ" sz="2000" b="1" dirty="0">
                <a:solidFill>
                  <a:srgbClr val="002060"/>
                </a:solidFill>
              </a:rPr>
              <a:t>síranu měďnatého</a:t>
            </a:r>
          </a:p>
        </p:txBody>
      </p:sp>
      <p:cxnSp>
        <p:nvCxnSpPr>
          <p:cNvPr id="10" name="Přímá spojnice se šipkou 9"/>
          <p:cNvCxnSpPr/>
          <p:nvPr/>
        </p:nvCxnSpPr>
        <p:spPr>
          <a:xfrm flipH="1">
            <a:off x="5580112" y="4365104"/>
            <a:ext cx="648072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se šipkou 10"/>
          <p:cNvCxnSpPr/>
          <p:nvPr/>
        </p:nvCxnSpPr>
        <p:spPr>
          <a:xfrm>
            <a:off x="4572000" y="5805264"/>
            <a:ext cx="659867" cy="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/>
          <p:cNvSpPr txBox="1"/>
          <p:nvPr/>
        </p:nvSpPr>
        <p:spPr>
          <a:xfrm>
            <a:off x="3175912" y="5988140"/>
            <a:ext cx="1324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C00000"/>
                </a:solidFill>
              </a:rPr>
              <a:t>ferokyanid</a:t>
            </a:r>
          </a:p>
          <a:p>
            <a:r>
              <a:rPr lang="cs-CZ" sz="2000" b="1" dirty="0">
                <a:solidFill>
                  <a:srgbClr val="C00000"/>
                </a:solidFill>
              </a:rPr>
              <a:t>draselný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5408160" y="5988140"/>
            <a:ext cx="1324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C00000"/>
                </a:solidFill>
              </a:rPr>
              <a:t>ferokyanid</a:t>
            </a:r>
          </a:p>
          <a:p>
            <a:r>
              <a:rPr lang="cs-CZ" sz="2000" b="1" dirty="0">
                <a:solidFill>
                  <a:srgbClr val="C00000"/>
                </a:solidFill>
              </a:rPr>
              <a:t>měďnatý</a:t>
            </a:r>
          </a:p>
        </p:txBody>
      </p:sp>
    </p:spTree>
    <p:extLst>
      <p:ext uri="{BB962C8B-B14F-4D97-AF65-F5344CB8AC3E}">
        <p14:creationId xmlns:p14="http://schemas.microsoft.com/office/powerpoint/2010/main" val="329759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b="1" dirty="0" err="1">
                <a:solidFill>
                  <a:srgbClr val="002060"/>
                </a:solidFill>
              </a:rPr>
              <a:t>Traubeho</a:t>
            </a:r>
            <a:r>
              <a:rPr lang="cs-CZ" b="1" dirty="0">
                <a:solidFill>
                  <a:srgbClr val="002060"/>
                </a:solidFill>
              </a:rPr>
              <a:t> měchýřek - model osmózy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107504" y="973177"/>
            <a:ext cx="24016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Úkol č. 3 b)</a:t>
            </a:r>
          </a:p>
          <a:p>
            <a:r>
              <a:rPr lang="cs-CZ" sz="2000" b="1" dirty="0" err="1">
                <a:solidFill>
                  <a:srgbClr val="FF0000"/>
                </a:solidFill>
              </a:rPr>
              <a:t>Traubeho</a:t>
            </a:r>
            <a:r>
              <a:rPr lang="cs-CZ" sz="2000" b="1" dirty="0">
                <a:solidFill>
                  <a:srgbClr val="FF0000"/>
                </a:solidFill>
              </a:rPr>
              <a:t> měchýřek</a:t>
            </a:r>
          </a:p>
          <a:p>
            <a:r>
              <a:rPr lang="cs-CZ" sz="2000" b="1" dirty="0">
                <a:solidFill>
                  <a:srgbClr val="FF0000"/>
                </a:solidFill>
              </a:rPr>
              <a:t>- osmotická soustava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2774325" y="1034733"/>
            <a:ext cx="63787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err="1">
                <a:solidFill>
                  <a:srgbClr val="002060"/>
                </a:solidFill>
              </a:rPr>
              <a:t>Prerarát</a:t>
            </a:r>
            <a:r>
              <a:rPr lang="cs-CZ" sz="2800" b="1" dirty="0">
                <a:solidFill>
                  <a:srgbClr val="002060"/>
                </a:solidFill>
              </a:rPr>
              <a:t> na podložním sklíčku</a:t>
            </a:r>
          </a:p>
          <a:p>
            <a:r>
              <a:rPr lang="cs-CZ" sz="2800" b="1" dirty="0">
                <a:solidFill>
                  <a:srgbClr val="002060"/>
                </a:solidFill>
              </a:rPr>
              <a:t>k prohlídce pod malým zvětšením (Z: 40x)</a:t>
            </a:r>
          </a:p>
        </p:txBody>
      </p:sp>
      <p:pic>
        <p:nvPicPr>
          <p:cNvPr id="3074" name="Picture 2" descr="Nový obrázek (1)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6787" y="2204864"/>
            <a:ext cx="4567462" cy="3420897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1115616" y="5661248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002060"/>
                </a:solidFill>
              </a:rPr>
              <a:t>Vznik </a:t>
            </a:r>
            <a:r>
              <a:rPr lang="cs-CZ" b="1" dirty="0" err="1">
                <a:solidFill>
                  <a:srgbClr val="002060"/>
                </a:solidFill>
              </a:rPr>
              <a:t>Traubeho</a:t>
            </a:r>
            <a:r>
              <a:rPr lang="cs-CZ" b="1" dirty="0">
                <a:solidFill>
                  <a:srgbClr val="002060"/>
                </a:solidFill>
              </a:rPr>
              <a:t> měchýřků se semipermeabilní membránou na povrchu (šipka).</a:t>
            </a:r>
          </a:p>
          <a:p>
            <a:r>
              <a:rPr lang="cs-CZ" dirty="0">
                <a:solidFill>
                  <a:srgbClr val="002060"/>
                </a:solidFill>
              </a:rPr>
              <a:t>Krystalek žluté krevní soli (tmavý) při reakci s 2% roztokem síranu měďnatého; pozorováno pod mikroskopem bez krycího sklíčka.</a:t>
            </a:r>
          </a:p>
        </p:txBody>
      </p:sp>
      <p:cxnSp>
        <p:nvCxnSpPr>
          <p:cNvPr id="16" name="Přímá spojnice se šipkou 15"/>
          <p:cNvCxnSpPr/>
          <p:nvPr/>
        </p:nvCxnSpPr>
        <p:spPr>
          <a:xfrm flipH="1">
            <a:off x="5963692" y="2952422"/>
            <a:ext cx="504055" cy="36004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105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57200" y="125760"/>
            <a:ext cx="8229600" cy="1143000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Rozvržení  preparátů „</a:t>
            </a:r>
            <a:r>
              <a:rPr lang="cs-CZ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Autoorganizace</a:t>
            </a:r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</a:p>
          <a:p>
            <a:r>
              <a:rPr lang="cs-CZ" b="1" dirty="0">
                <a:solidFill>
                  <a:srgbClr val="002060"/>
                </a:solidFill>
              </a:rPr>
              <a:t>2 podložní skla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107504" y="3155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7" name="Skupina 36"/>
          <p:cNvGrpSpPr/>
          <p:nvPr/>
        </p:nvGrpSpPr>
        <p:grpSpPr>
          <a:xfrm>
            <a:off x="683568" y="3645024"/>
            <a:ext cx="4850909" cy="1440160"/>
            <a:chOff x="683568" y="3645024"/>
            <a:chExt cx="4850909" cy="1440160"/>
          </a:xfrm>
        </p:grpSpPr>
        <p:sp>
          <p:nvSpPr>
            <p:cNvPr id="18" name="Rectangle 10"/>
            <p:cNvSpPr>
              <a:spLocks noChangeArrowheads="1"/>
            </p:cNvSpPr>
            <p:nvPr/>
          </p:nvSpPr>
          <p:spPr bwMode="auto">
            <a:xfrm>
              <a:off x="683568" y="3645024"/>
              <a:ext cx="4850909" cy="14401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9" name="Textové pole 2"/>
            <p:cNvSpPr txBox="1">
              <a:spLocks noChangeArrowheads="1"/>
            </p:cNvSpPr>
            <p:nvPr/>
          </p:nvSpPr>
          <p:spPr bwMode="auto">
            <a:xfrm>
              <a:off x="4926065" y="3747893"/>
              <a:ext cx="4758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itchFamily="18" charset="0"/>
                  <a:cs typeface="Arial" panose="020B0604020202020204" pitchFamily="34" charset="0"/>
                </a:rPr>
                <a:t>3b</a:t>
              </a:r>
              <a:endParaRPr kumimoji="0" lang="cs-CZ" alt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 Box 8"/>
            <p:cNvSpPr txBox="1">
              <a:spLocks noChangeArrowheads="1"/>
            </p:cNvSpPr>
            <p:nvPr/>
          </p:nvSpPr>
          <p:spPr bwMode="auto">
            <a:xfrm>
              <a:off x="763105" y="3747893"/>
              <a:ext cx="6589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itchFamily="18" charset="0"/>
                  <a:cs typeface="Arial" panose="020B0604020202020204" pitchFamily="34" charset="0"/>
                </a:rPr>
                <a:t>2b</a:t>
              </a:r>
              <a:endParaRPr kumimoji="0" lang="cs-CZ" alt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7"/>
            <p:cNvSpPr>
              <a:spLocks noChangeArrowheads="1"/>
            </p:cNvSpPr>
            <p:nvPr/>
          </p:nvSpPr>
          <p:spPr bwMode="auto">
            <a:xfrm>
              <a:off x="1422035" y="3854566"/>
              <a:ext cx="1238250" cy="10801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2" name="Rectangle 7"/>
            <p:cNvSpPr>
              <a:spLocks noChangeArrowheads="1"/>
            </p:cNvSpPr>
            <p:nvPr/>
          </p:nvSpPr>
          <p:spPr bwMode="auto">
            <a:xfrm>
              <a:off x="3578554" y="3825044"/>
              <a:ext cx="1238250" cy="10801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2">
                  <a:lumMod val="75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grpSp>
        <p:nvGrpSpPr>
          <p:cNvPr id="29" name="Skupina 28"/>
          <p:cNvGrpSpPr/>
          <p:nvPr/>
        </p:nvGrpSpPr>
        <p:grpSpPr>
          <a:xfrm>
            <a:off x="683568" y="1496990"/>
            <a:ext cx="4850909" cy="1440160"/>
            <a:chOff x="1049583" y="1496990"/>
            <a:chExt cx="4850909" cy="1440160"/>
          </a:xfrm>
        </p:grpSpPr>
        <p:sp>
          <p:nvSpPr>
            <p:cNvPr id="23" name="Rectangle 10"/>
            <p:cNvSpPr>
              <a:spLocks noChangeArrowheads="1"/>
            </p:cNvSpPr>
            <p:nvPr/>
          </p:nvSpPr>
          <p:spPr bwMode="auto">
            <a:xfrm>
              <a:off x="1049583" y="1496990"/>
              <a:ext cx="4850909" cy="14401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4" name="Textové pole 2"/>
            <p:cNvSpPr txBox="1">
              <a:spLocks noChangeArrowheads="1"/>
            </p:cNvSpPr>
            <p:nvPr/>
          </p:nvSpPr>
          <p:spPr bwMode="auto">
            <a:xfrm>
              <a:off x="5292080" y="1599859"/>
              <a:ext cx="4758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itchFamily="18" charset="0"/>
                  <a:cs typeface="Arial" panose="020B0604020202020204" pitchFamily="34" charset="0"/>
                </a:rPr>
                <a:t>2a</a:t>
              </a:r>
              <a:endParaRPr kumimoji="0" lang="cs-CZ" alt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Text Box 8"/>
            <p:cNvSpPr txBox="1">
              <a:spLocks noChangeArrowheads="1"/>
            </p:cNvSpPr>
            <p:nvPr/>
          </p:nvSpPr>
          <p:spPr bwMode="auto">
            <a:xfrm>
              <a:off x="1129120" y="1599859"/>
              <a:ext cx="43204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itchFamily="18" charset="0"/>
                  <a:cs typeface="Arial" panose="020B0604020202020204" pitchFamily="34" charset="0"/>
                </a:rPr>
                <a:t>1</a:t>
              </a:r>
              <a:endParaRPr kumimoji="0" lang="cs-CZ" alt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7"/>
            <p:cNvSpPr>
              <a:spLocks noChangeArrowheads="1"/>
            </p:cNvSpPr>
            <p:nvPr/>
          </p:nvSpPr>
          <p:spPr bwMode="auto">
            <a:xfrm>
              <a:off x="1788050" y="1706532"/>
              <a:ext cx="1238250" cy="10801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7" name="Rectangle 7"/>
            <p:cNvSpPr>
              <a:spLocks noChangeArrowheads="1"/>
            </p:cNvSpPr>
            <p:nvPr/>
          </p:nvSpPr>
          <p:spPr bwMode="auto">
            <a:xfrm>
              <a:off x="3944569" y="1677010"/>
              <a:ext cx="1238250" cy="10801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28" name="Obdélník 6"/>
          <p:cNvSpPr>
            <a:spLocks noChangeArrowheads="1"/>
          </p:cNvSpPr>
          <p:nvPr/>
        </p:nvSpPr>
        <p:spPr bwMode="auto">
          <a:xfrm>
            <a:off x="5652120" y="1496990"/>
            <a:ext cx="3318980" cy="360098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cs-CZ" altLang="cs-C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cs-CZ" alt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cs-CZ" altLang="cs-CZ" sz="160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lecitin</a:t>
            </a:r>
            <a:r>
              <a:rPr lang="cs-CZ" alt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+ 0,1% KOH</a:t>
            </a:r>
            <a:br>
              <a:rPr lang="cs-CZ" alt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cs-CZ" alt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altLang="cs-C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2a</a:t>
            </a:r>
            <a:r>
              <a:rPr lang="cs-CZ" alt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fyziologický roztok + </a:t>
            </a:r>
            <a:r>
              <a:rPr lang="cs-CZ" altLang="cs-CZ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beraní erytrocyty +</a:t>
            </a:r>
            <a:r>
              <a:rPr lang="cs-CZ" alt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2% Triton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altLang="cs-C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2b</a:t>
            </a:r>
            <a:r>
              <a:rPr lang="cs-CZ" alt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fyziologický roztok + </a:t>
            </a:r>
            <a:r>
              <a:rPr lang="cs-CZ" altLang="cs-CZ" sz="16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beraní erytrocyty</a:t>
            </a:r>
            <a:r>
              <a:rPr lang="cs-CZ" alt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+ 1M CaCl</a:t>
            </a:r>
            <a:r>
              <a:rPr lang="cs-CZ" altLang="cs-CZ" sz="1600" baseline="-25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altLang="cs-C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3b</a:t>
            </a:r>
            <a:r>
              <a:rPr lang="cs-CZ" alt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cs-CZ" altLang="cs-CZ" sz="16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Traubeho</a:t>
            </a:r>
            <a:r>
              <a:rPr lang="cs-CZ" alt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měchýřek </a:t>
            </a:r>
            <a:r>
              <a:rPr lang="cs-CZ" altLang="cs-CZ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(bez krycího skla)</a:t>
            </a:r>
            <a:br>
              <a:rPr lang="cs-CZ" altLang="cs-CZ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cs-CZ" altLang="cs-CZ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cs-CZ" altLang="cs-CZ" sz="16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skalice modrá</a:t>
            </a:r>
            <a:r>
              <a:rPr lang="cs-CZ" alt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</a:t>
            </a:r>
            <a:r>
              <a:rPr lang="cs-CZ" altLang="cs-CZ" sz="1600" dirty="0">
                <a:latin typeface="Arial" pitchFamily="34" charset="0"/>
                <a:cs typeface="Arial" pitchFamily="34" charset="0"/>
              </a:rPr>
              <a:t>ferokyanid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>
                <a:latin typeface="Arial" pitchFamily="34" charset="0"/>
                <a:cs typeface="Arial" pitchFamily="34" charset="0"/>
              </a:rPr>
              <a:t>       draselný</a:t>
            </a:r>
          </a:p>
        </p:txBody>
      </p:sp>
      <p:sp>
        <p:nvSpPr>
          <p:cNvPr id="31" name="Obdélník 1"/>
          <p:cNvSpPr>
            <a:spLocks noChangeArrowheads="1"/>
          </p:cNvSpPr>
          <p:nvPr/>
        </p:nvSpPr>
        <p:spPr bwMode="auto">
          <a:xfrm>
            <a:off x="474577" y="5517232"/>
            <a:ext cx="81886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cs-CZ" altLang="cs-CZ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Pozn.: 	</a:t>
            </a:r>
            <a:r>
              <a:rPr lang="cs-CZ" altLang="cs-CZ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Dostatečně clonit! </a:t>
            </a:r>
          </a:p>
          <a:p>
            <a:pPr eaLnBrk="1" hangingPunct="1"/>
            <a:r>
              <a:rPr lang="cs-CZ" altLang="cs-CZ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1. podložní sklo vyhodit celé do odpadu skla, 2. sklo umýt!</a:t>
            </a:r>
          </a:p>
        </p:txBody>
      </p:sp>
      <p:cxnSp>
        <p:nvCxnSpPr>
          <p:cNvPr id="32" name="Přímá spojnice se šipkou 31"/>
          <p:cNvCxnSpPr/>
          <p:nvPr/>
        </p:nvCxnSpPr>
        <p:spPr>
          <a:xfrm flipH="1" flipV="1">
            <a:off x="4816804" y="4578766"/>
            <a:ext cx="717673" cy="8795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Přímá spojnice 3"/>
          <p:cNvCxnSpPr/>
          <p:nvPr/>
        </p:nvCxnSpPr>
        <p:spPr>
          <a:xfrm flipV="1">
            <a:off x="1619672" y="2060848"/>
            <a:ext cx="576064" cy="15622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nice 29"/>
          <p:cNvCxnSpPr/>
          <p:nvPr/>
        </p:nvCxnSpPr>
        <p:spPr>
          <a:xfrm flipV="1">
            <a:off x="1772072" y="2090370"/>
            <a:ext cx="576064" cy="15622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nice 32"/>
          <p:cNvCxnSpPr/>
          <p:nvPr/>
        </p:nvCxnSpPr>
        <p:spPr>
          <a:xfrm flipV="1">
            <a:off x="1673457" y="2167577"/>
            <a:ext cx="576064" cy="15622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nice 33"/>
          <p:cNvCxnSpPr/>
          <p:nvPr/>
        </p:nvCxnSpPr>
        <p:spPr>
          <a:xfrm flipV="1">
            <a:off x="1772072" y="2291359"/>
            <a:ext cx="576064" cy="7811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nice 34"/>
          <p:cNvCxnSpPr/>
          <p:nvPr/>
        </p:nvCxnSpPr>
        <p:spPr>
          <a:xfrm flipV="1">
            <a:off x="1772072" y="2167577"/>
            <a:ext cx="576064" cy="15622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nice 35"/>
          <p:cNvCxnSpPr/>
          <p:nvPr/>
        </p:nvCxnSpPr>
        <p:spPr>
          <a:xfrm>
            <a:off x="1772072" y="2369470"/>
            <a:ext cx="57606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37"/>
          <p:cNvCxnSpPr/>
          <p:nvPr/>
        </p:nvCxnSpPr>
        <p:spPr>
          <a:xfrm flipV="1">
            <a:off x="1772072" y="2323799"/>
            <a:ext cx="576064" cy="15622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ál 6"/>
          <p:cNvSpPr/>
          <p:nvPr/>
        </p:nvSpPr>
        <p:spPr>
          <a:xfrm>
            <a:off x="3923928" y="1969192"/>
            <a:ext cx="648072" cy="51083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9" name="Ovál 38"/>
          <p:cNvSpPr/>
          <p:nvPr/>
        </p:nvSpPr>
        <p:spPr>
          <a:xfrm>
            <a:off x="1673457" y="4155886"/>
            <a:ext cx="648072" cy="51083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0" name="Ovál 39"/>
          <p:cNvSpPr/>
          <p:nvPr/>
        </p:nvSpPr>
        <p:spPr>
          <a:xfrm>
            <a:off x="4197679" y="2170375"/>
            <a:ext cx="171636" cy="169767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1" name="Ovál 40"/>
          <p:cNvSpPr/>
          <p:nvPr/>
        </p:nvSpPr>
        <p:spPr>
          <a:xfrm>
            <a:off x="1961489" y="4365104"/>
            <a:ext cx="171636" cy="169767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2" name="Ovál 41"/>
          <p:cNvSpPr/>
          <p:nvPr/>
        </p:nvSpPr>
        <p:spPr>
          <a:xfrm>
            <a:off x="3959461" y="4155886"/>
            <a:ext cx="648072" cy="510830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4237778" y="4365104"/>
            <a:ext cx="45719" cy="461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3" name="Obdélník 42"/>
          <p:cNvSpPr/>
          <p:nvPr/>
        </p:nvSpPr>
        <p:spPr>
          <a:xfrm>
            <a:off x="4390178" y="4517504"/>
            <a:ext cx="45719" cy="461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115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267744" y="1340768"/>
            <a:ext cx="46085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/>
              <a:t>VODÍKOVÉ MŮSTKY</a:t>
            </a:r>
          </a:p>
          <a:p>
            <a:pPr algn="ctr"/>
            <a:r>
              <a:rPr lang="cs-CZ" sz="2800" b="1" dirty="0"/>
              <a:t>HYDROFÓBNÍ INTERAKCE</a:t>
            </a:r>
          </a:p>
          <a:p>
            <a:pPr algn="ctr"/>
            <a:endParaRPr lang="cs-CZ" sz="2800" b="1" dirty="0"/>
          </a:p>
          <a:p>
            <a:pPr algn="ctr"/>
            <a:endParaRPr lang="cs-CZ" sz="2800" b="1" dirty="0"/>
          </a:p>
          <a:p>
            <a:pPr algn="ctr"/>
            <a:r>
              <a:rPr lang="cs-CZ" sz="2800" b="1" dirty="0"/>
              <a:t>OSMÓZA</a:t>
            </a:r>
          </a:p>
          <a:p>
            <a:pPr algn="ctr"/>
            <a:r>
              <a:rPr lang="cs-CZ" sz="2800" b="1" dirty="0"/>
              <a:t>PLAZMOLÝZA</a:t>
            </a:r>
          </a:p>
          <a:p>
            <a:pPr algn="ctr"/>
            <a:r>
              <a:rPr lang="cs-CZ" sz="2800" b="1" dirty="0"/>
              <a:t>PLAZMOPTÝZA</a:t>
            </a:r>
          </a:p>
          <a:p>
            <a:pPr algn="ctr"/>
            <a:r>
              <a:rPr lang="cs-CZ" sz="2800" b="1" dirty="0"/>
              <a:t>PLAZMORHIZA</a:t>
            </a:r>
          </a:p>
          <a:p>
            <a:pPr algn="ctr"/>
            <a:r>
              <a:rPr lang="cs-CZ" sz="2800" b="1" dirty="0"/>
              <a:t>HEMOLÝZA</a:t>
            </a:r>
          </a:p>
        </p:txBody>
      </p:sp>
    </p:spTree>
    <p:extLst>
      <p:ext uri="{BB962C8B-B14F-4D97-AF65-F5344CB8AC3E}">
        <p14:creationId xmlns:p14="http://schemas.microsoft.com/office/powerpoint/2010/main" val="15784495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645</TotalTime>
  <Words>727</Words>
  <Application>Microsoft Office PowerPoint</Application>
  <PresentationFormat>Předvádění na obrazovce (4:3)</PresentationFormat>
  <Paragraphs>139</Paragraphs>
  <Slides>18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3" baseType="lpstr">
      <vt:lpstr>Arial</vt:lpstr>
      <vt:lpstr>Calibri</vt:lpstr>
      <vt:lpstr>Garamond</vt:lpstr>
      <vt:lpstr>Times New Roman</vt:lpstr>
      <vt:lpstr>Motiv systému Office</vt:lpstr>
      <vt:lpstr>Autoorganizace Lipidická  dvojvrstva Osmóza</vt:lpstr>
      <vt:lpstr>Prezentace aplikace PowerPoint</vt:lpstr>
      <vt:lpstr>Biomembrána</vt:lpstr>
      <vt:lpstr>Lipidové  agregáty</vt:lpstr>
      <vt:lpstr>Myelinové  útvary</vt:lpstr>
      <vt:lpstr>Vodíkové  můstky mezi skupinami vody  a hydroxylem (a), oxoskupinou (b), karboxylem (c) a aminoskupinou (d) při styku hydrofilních částí fosfolipidů s vodou</vt:lpstr>
      <vt:lpstr>Hydrofóbní  interakce</vt:lpstr>
      <vt:lpstr>Rozpouštění  buněčných  membrán detergenty – schéma </vt:lpstr>
      <vt:lpstr>Rozpouštění  buněčných  membrán detergenty</vt:lpstr>
      <vt:lpstr>Rostlinné  buňky – osmotické děje</vt:lpstr>
      <vt:lpstr>Prezentace aplikace PowerPoint</vt:lpstr>
      <vt:lpstr>Prezentace aplikace PowerPoint</vt:lpstr>
      <vt:lpstr>Experimenty  demonstrující  osmózu</vt:lpstr>
      <vt:lpstr>Traubeho měchýřek - model osmózy</vt:lpstr>
      <vt:lpstr>Traubeho měchýřek - model osmózy</vt:lpstr>
      <vt:lpstr>Traubeho měchýřek - model osmózy</vt:lpstr>
      <vt:lpstr>Prezentace aplikace PowerPoint</vt:lpstr>
      <vt:lpstr>Prezentace aplikace PowerPoint</vt:lpstr>
    </vt:vector>
  </TitlesOfParts>
  <Company>PrF UP Olomouc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Pavla VALOVA</dc:creator>
  <cp:lastModifiedBy>Vrzalova Aneta</cp:lastModifiedBy>
  <cp:revision>61</cp:revision>
  <dcterms:created xsi:type="dcterms:W3CDTF">2012-11-30T13:19:03Z</dcterms:created>
  <dcterms:modified xsi:type="dcterms:W3CDTF">2022-12-01T07:03:31Z</dcterms:modified>
</cp:coreProperties>
</file>