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0"/>
  </p:notesMasterIdLst>
  <p:sldIdLst>
    <p:sldId id="256" r:id="rId2"/>
    <p:sldId id="259" r:id="rId3"/>
    <p:sldId id="350" r:id="rId4"/>
    <p:sldId id="347" r:id="rId5"/>
    <p:sldId id="270" r:id="rId6"/>
    <p:sldId id="260" r:id="rId7"/>
    <p:sldId id="273" r:id="rId8"/>
    <p:sldId id="375" r:id="rId9"/>
    <p:sldId id="271" r:id="rId10"/>
    <p:sldId id="336" r:id="rId11"/>
    <p:sldId id="272" r:id="rId12"/>
    <p:sldId id="376" r:id="rId13"/>
    <p:sldId id="374" r:id="rId14"/>
    <p:sldId id="299" r:id="rId15"/>
    <p:sldId id="377" r:id="rId16"/>
    <p:sldId id="301" r:id="rId17"/>
    <p:sldId id="378" r:id="rId18"/>
    <p:sldId id="323" r:id="rId19"/>
    <p:sldId id="379" r:id="rId20"/>
    <p:sldId id="322" r:id="rId21"/>
    <p:sldId id="351" r:id="rId22"/>
    <p:sldId id="352" r:id="rId23"/>
    <p:sldId id="381" r:id="rId24"/>
    <p:sldId id="383" r:id="rId25"/>
    <p:sldId id="385" r:id="rId26"/>
    <p:sldId id="382" r:id="rId27"/>
    <p:sldId id="380" r:id="rId28"/>
    <p:sldId id="384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3F9A"/>
    <a:srgbClr val="FF0000"/>
    <a:srgbClr val="93FFC9"/>
    <a:srgbClr val="FF5050"/>
    <a:srgbClr val="FFFF00"/>
    <a:srgbClr val="EFDDE9"/>
    <a:srgbClr val="E2C4D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9467" autoAdjust="0"/>
  </p:normalViewPr>
  <p:slideViewPr>
    <p:cSldViewPr showGuides="1"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-218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7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9322DC-B1F4-4DBE-B36F-735B570D3137}" type="datetimeFigureOut">
              <a:rPr lang="cs-CZ"/>
              <a:pPr>
                <a:defRPr/>
              </a:pPr>
              <a:t>4.10.2017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D9C00B-52E6-40E7-A451-1FAE8DAB5E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661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9C00B-52E6-40E7-A451-1FAE8DAB5EE0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21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cs-CZ" b="1" smtClean="0"/>
              <a:t>Vynález mikroskopu koncem 16. století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Čočky byly známy již ve starověku - o jejich použití při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zapalování píše již např. Aristophanes v 5. stol. B.C.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Když kolem roku 1590 holandský výrobce brýlí Zacharias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Janssen ve městě Middelburgu chtěl použít čočku k tomu, aby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se přesvědčil, zda je jiná čočka dobře vybroušena.</a:t>
            </a: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E5EB24-DE10-4718-B3DD-49D0B99D6947}" type="slidenum">
              <a:rPr lang="cs-CZ" altLang="cs-CZ" smtClean="0">
                <a:solidFill>
                  <a:srgbClr val="FFFF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Robert Hook 1667 vypracoval přesné nákresy hub, vší i sněhové vločky – poprvé použil termín buňka – celula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/>
              <a:t>Holanďan Antonius van Leeuwenhoek  jako první používal mikroskop k vědeckým účelům – zvětšení 270x</a:t>
            </a:r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3ACA6E-660F-4150-AF84-713196C419DE}" type="slidenum">
              <a:rPr lang="cs-CZ" altLang="cs-CZ" smtClean="0">
                <a:solidFill>
                  <a:srgbClr val="FFFF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CE6155-731E-4764-AE46-9665FD1134EB}" type="slidenum">
              <a:rPr lang="cs-CZ" altLang="cs-CZ" smtClean="0">
                <a:solidFill>
                  <a:srgbClr val="FFFF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Zdokonalil a vynalezl mikroskop s více čočkami. Jako první viděl a popsal krevní buňky</a:t>
            </a: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51292B-DC57-44C2-897C-F1B85E996BDF}" type="slidenum">
              <a:rPr lang="cs-CZ" altLang="cs-CZ" smtClean="0">
                <a:solidFill>
                  <a:srgbClr val="FFFF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9C00B-52E6-40E7-A451-1FAE8DAB5EE0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21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93EF4B-4DE9-4280-82F4-0CD10CDA5D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6856A-7CC8-4A12-B80E-D6280C87DD9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1B7BB-EC96-41A0-84F1-83AAE8E58A4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F78E-F1C0-47FE-B031-C2942210BB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80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EFF30-F0BC-44C3-88BB-4A993405CE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900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E2B77-EED3-4B81-B3B7-A3168FB495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49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AB2A6-1BDA-4667-8D46-22FD1D47238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875217-D20F-4AE8-B322-4FB2C8D02D7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78D4D-5106-4ACD-86CD-EC37EFB0633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7A588-46F8-465F-BF2F-2D56A922784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10BE4-1CD1-4934-8256-D9E8FA9DD48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785A-1011-40E6-8048-6F052EF26C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5FA59-DB09-4ED4-8640-000E2EDB5E6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E27794-670E-4745-864B-558EBF4BC2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B51751-6B73-4E2B-8941-60416FBC49A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ltDnDiag">
          <a:fgClr>
            <a:schemeClr val="bg1">
              <a:lumMod val="6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3.mikroskopy-optika.cz/1500-thickbox_default/1500-studentsky-biologicky-mikroskop-b-29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006080"/>
            <a:ext cx="3851920" cy="3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2218" y="1835696"/>
            <a:ext cx="6119564" cy="3096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Světelná </a:t>
            </a:r>
            <a:r>
              <a:rPr lang="cs-CZ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mikroskopie</a:t>
            </a:r>
            <a:r>
              <a:rPr lang="cs-CZ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84784"/>
            <a:ext cx="8064896" cy="1152723"/>
          </a:xfrm>
          <a:extLst>
            <a:ext uri="{909E8E84-426E-40DD-AFC4-6F175D3DCCD1}">
              <a14:hiddenFill xmlns:a14="http://schemas.microsoft.com/office/drawing/2010/main">
                <a:solidFill>
                  <a:srgbClr val="C1FFE0"/>
                </a:solidFill>
              </a14:hiddenFill>
            </a:ext>
          </a:extLst>
        </p:spPr>
        <p:txBody>
          <a:bodyPr/>
          <a:lstStyle/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světla určité vlnové délky v různých prostředích</a:t>
            </a:r>
          </a:p>
        </p:txBody>
      </p:sp>
      <p:pic>
        <p:nvPicPr>
          <p:cNvPr id="19459" name="Picture 9" descr="světlo_rychlost2_Int_Olymp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9244" y="2132856"/>
            <a:ext cx="3465512" cy="4222750"/>
          </a:xfr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56723" y="379838"/>
            <a:ext cx="3531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Optické principy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764704"/>
            <a:ext cx="7715250" cy="6019800"/>
          </a:xfrm>
          <a:extLst>
            <a:ext uri="{909E8E84-426E-40DD-AFC4-6F175D3DCCD1}">
              <a14:hiddenFill xmlns:a14="http://schemas.microsoft.com/office/drawing/2010/main">
                <a:solidFill>
                  <a:srgbClr val="C1FFE0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lomu  (n)  některých látek:</a:t>
            </a:r>
          </a:p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vzduch </a:t>
            </a: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vakuum)	1,00 </a:t>
            </a: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(vzduch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1,0002718)</a:t>
            </a:r>
          </a:p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	1,33</a:t>
            </a:r>
            <a:endParaRPr lang="cs-CZ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plexisklo	1,40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1,52</a:t>
            </a:r>
          </a:p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křemenné sklo	1,45 (čočka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křemene z Ninive – 7 </a:t>
            </a: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stol. př.n.l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běžné sklo	1,51</a:t>
            </a:r>
            <a:endParaRPr lang="cs-CZ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cedrový olej	1,51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imerzní </a:t>
            </a: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olej </a:t>
            </a:r>
            <a:r>
              <a:rPr lang="cs-CZ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Olympus</a:t>
            </a:r>
            <a:r>
              <a:rPr lang="cs-CZ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1,516  </a:t>
            </a: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fluorescenci </a:t>
            </a: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1,404) 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kanadský balzám	1,50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krystal </a:t>
            </a:r>
            <a:r>
              <a:rPr lang="cs-CZ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1,54 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korunové sklo	1,45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1,56 (</a:t>
            </a:r>
            <a:r>
              <a:rPr lang="cs-CZ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sodno</a:t>
            </a: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-draselné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bezolovnaté)</a:t>
            </a:r>
          </a:p>
          <a:p>
            <a:pPr marL="0" indent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flintové sklo	1,62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1,80 (olovnaté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diamant	2,42 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2597150" algn="l"/>
              </a:tabLst>
              <a:defRPr/>
            </a:pPr>
            <a:r>
              <a:rPr lang="cs-CZ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</a:t>
            </a:r>
            <a:r>
              <a:rPr lang="cs-CZ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lomu je vždy větší než </a:t>
            </a:r>
            <a:r>
              <a:rPr lang="cs-CZ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1,00!</a:t>
            </a:r>
            <a:endParaRPr lang="cs-CZ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771800" y="46365"/>
            <a:ext cx="3531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Optické principy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483768" y="188640"/>
            <a:ext cx="40363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Stavba mikroskopu</a:t>
            </a:r>
            <a:endParaRPr lang="cs-CZ" sz="36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764704"/>
            <a:ext cx="7715250" cy="6019800"/>
          </a:xfrm>
          <a:extLst>
            <a:ext uri="{909E8E84-426E-40DD-AFC4-6F175D3DCCD1}">
              <a14:hiddenFill xmlns:a14="http://schemas.microsoft.com/office/drawing/2010/main">
                <a:solidFill>
                  <a:srgbClr val="C1FFE0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tabLst>
                <a:tab pos="715963" algn="l"/>
              </a:tabLst>
            </a:pPr>
            <a:r>
              <a:rPr lang="cs-CZ" altLang="cs-CZ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Optické části:</a:t>
            </a:r>
            <a:r>
              <a:rPr lang="cs-CZ" altLang="cs-C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tabLst>
                <a:tab pos="715963" algn="l"/>
              </a:tabLst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Objektiv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715963" algn="l"/>
              </a:tabLst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Okuláry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715963" algn="l"/>
              </a:tabLst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Hranoly</a:t>
            </a:r>
          </a:p>
          <a:p>
            <a:pPr marL="0" indent="0" eaLnBrk="1" hangingPunct="1">
              <a:buFontTx/>
              <a:buNone/>
              <a:tabLst>
                <a:tab pos="715963" algn="l"/>
              </a:tabLst>
            </a:pPr>
            <a:r>
              <a:rPr lang="cs-CZ" altLang="cs-CZ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Mechanické části:</a:t>
            </a:r>
            <a:r>
              <a:rPr lang="cs-CZ" altLang="cs-C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742950" lvl="1" indent="-285750">
              <a:tabLst>
                <a:tab pos="715963" algn="l"/>
              </a:tabLst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Stativ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tubus </a:t>
            </a:r>
          </a:p>
          <a:p>
            <a:pPr marL="742950" lvl="1" indent="-285750">
              <a:tabLst>
                <a:tab pos="715963" algn="l"/>
              </a:tabLst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Makro-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mikro- šroub</a:t>
            </a:r>
          </a:p>
          <a:p>
            <a:pPr marL="742950" lvl="1" indent="-285750">
              <a:tabLst>
                <a:tab pos="715963" algn="l"/>
              </a:tabLst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Revolverový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nosič objektivů </a:t>
            </a:r>
          </a:p>
          <a:p>
            <a:pPr marL="742950" lvl="1" indent="-285750">
              <a:tabLst>
                <a:tab pos="715963" algn="l"/>
              </a:tabLst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Stolek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držáky preparátu</a:t>
            </a:r>
          </a:p>
          <a:p>
            <a:pPr marL="742950" lvl="1" indent="-285750">
              <a:tabLst>
                <a:tab pos="715963" algn="l"/>
              </a:tabLst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Irisová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polní clona </a:t>
            </a:r>
          </a:p>
          <a:p>
            <a:pPr marL="0" indent="0" eaLnBrk="1" hangingPunct="1">
              <a:buFontTx/>
              <a:buNone/>
              <a:tabLst>
                <a:tab pos="715963" algn="l"/>
              </a:tabLst>
            </a:pPr>
            <a:r>
              <a:rPr lang="cs-CZ" altLang="cs-CZ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Osvětlovací zařízení:</a:t>
            </a:r>
            <a:endParaRPr lang="cs-CZ" altLang="cs-C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715963" algn="l"/>
              </a:tabLst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Zdroj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světla</a:t>
            </a:r>
          </a:p>
          <a:p>
            <a:pPr marL="742950" lvl="1" indent="-285750">
              <a:tabLst>
                <a:tab pos="715963" algn="l"/>
              </a:tabLst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Kondenzor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tabLst>
                <a:tab pos="715963" algn="l"/>
              </a:tabLst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Zrcadlící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systémy (vedou světlo do optické osy mikroskopu)</a:t>
            </a:r>
          </a:p>
          <a:p>
            <a:pPr marL="742950" lvl="1" indent="-285750">
              <a:tabLst>
                <a:tab pos="715963" algn="l"/>
              </a:tabLst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Irisová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polní clona </a:t>
            </a:r>
          </a:p>
          <a:p>
            <a:pPr marL="0" indent="0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15963" algn="l"/>
              </a:tabLst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7400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05" y="884612"/>
            <a:ext cx="4196461" cy="584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AutoShape 16"/>
          <p:cNvSpPr>
            <a:spLocks noChangeArrowheads="1"/>
          </p:cNvSpPr>
          <p:nvPr/>
        </p:nvSpPr>
        <p:spPr bwMode="auto">
          <a:xfrm rot="12183543">
            <a:off x="6167775" y="3296751"/>
            <a:ext cx="402759" cy="180491"/>
          </a:xfrm>
          <a:prstGeom prst="rightArrow">
            <a:avLst>
              <a:gd name="adj1" fmla="val 50000"/>
              <a:gd name="adj2" fmla="val 54044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4" name="AutoShape 12"/>
          <p:cNvSpPr>
            <a:spLocks noChangeArrowheads="1"/>
          </p:cNvSpPr>
          <p:nvPr/>
        </p:nvSpPr>
        <p:spPr bwMode="auto">
          <a:xfrm rot="12849983">
            <a:off x="4800075" y="5196795"/>
            <a:ext cx="557561" cy="241540"/>
          </a:xfrm>
          <a:prstGeom prst="rightArrow">
            <a:avLst>
              <a:gd name="adj1" fmla="val 50000"/>
              <a:gd name="adj2" fmla="val 62274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 rot="12187178">
            <a:off x="6238433" y="3881210"/>
            <a:ext cx="254807" cy="143331"/>
          </a:xfrm>
          <a:prstGeom prst="rightArrow">
            <a:avLst>
              <a:gd name="adj1" fmla="val 50000"/>
              <a:gd name="adj2" fmla="val 43056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60285" y="2696155"/>
            <a:ext cx="993199" cy="420705"/>
            <a:chOff x="2200" y="1389"/>
            <a:chExt cx="725" cy="317"/>
          </a:xfrm>
        </p:grpSpPr>
        <p:sp>
          <p:nvSpPr>
            <p:cNvPr id="22551" name="AutoShape 5"/>
            <p:cNvSpPr>
              <a:spLocks noChangeArrowheads="1"/>
            </p:cNvSpPr>
            <p:nvPr/>
          </p:nvSpPr>
          <p:spPr bwMode="auto">
            <a:xfrm>
              <a:off x="2245" y="1389"/>
              <a:ext cx="680" cy="149"/>
            </a:xfrm>
            <a:prstGeom prst="rightArrow">
              <a:avLst>
                <a:gd name="adj1" fmla="val 31991"/>
                <a:gd name="adj2" fmla="val 38792"/>
              </a:avLst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"/>
                <a:defRPr sz="2300">
                  <a:solidFill>
                    <a:srgbClr val="6C6C6C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rgbClr val="6C6C6C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52" name="AutoShape 18"/>
            <p:cNvSpPr>
              <a:spLocks noChangeArrowheads="1"/>
            </p:cNvSpPr>
            <p:nvPr/>
          </p:nvSpPr>
          <p:spPr bwMode="auto">
            <a:xfrm rot="2161967">
              <a:off x="2200" y="1570"/>
              <a:ext cx="227" cy="136"/>
            </a:xfrm>
            <a:prstGeom prst="rightArrow">
              <a:avLst>
                <a:gd name="adj1" fmla="val 31991"/>
                <a:gd name="adj2" fmla="val 42501"/>
              </a:avLst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"/>
                <a:defRPr sz="2300">
                  <a:solidFill>
                    <a:srgbClr val="6C6C6C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rgbClr val="6C6C6C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052173" y="953365"/>
            <a:ext cx="1606927" cy="435303"/>
            <a:chOff x="1928" y="120"/>
            <a:chExt cx="1173" cy="328"/>
          </a:xfrm>
        </p:grpSpPr>
        <p:sp>
          <p:nvSpPr>
            <p:cNvPr id="22549" name="AutoShape 8"/>
            <p:cNvSpPr>
              <a:spLocks noChangeArrowheads="1"/>
            </p:cNvSpPr>
            <p:nvPr/>
          </p:nvSpPr>
          <p:spPr bwMode="auto">
            <a:xfrm rot="10800000" flipV="1">
              <a:off x="1928" y="120"/>
              <a:ext cx="1134" cy="146"/>
            </a:xfrm>
            <a:prstGeom prst="rightArrow">
              <a:avLst>
                <a:gd name="adj1" fmla="val 39380"/>
                <a:gd name="adj2" fmla="val 60447"/>
              </a:avLst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"/>
                <a:defRPr sz="2300">
                  <a:solidFill>
                    <a:srgbClr val="6C6C6C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rgbClr val="6C6C6C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50" name="AutoShape 19"/>
            <p:cNvSpPr>
              <a:spLocks noChangeArrowheads="1"/>
            </p:cNvSpPr>
            <p:nvPr/>
          </p:nvSpPr>
          <p:spPr bwMode="auto">
            <a:xfrm rot="9415366">
              <a:off x="2687" y="332"/>
              <a:ext cx="414" cy="116"/>
            </a:xfrm>
            <a:prstGeom prst="rightArrow">
              <a:avLst>
                <a:gd name="adj1" fmla="val 50000"/>
                <a:gd name="adj2" fmla="val 61680"/>
              </a:avLst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"/>
                <a:defRPr sz="2300">
                  <a:solidFill>
                    <a:srgbClr val="6C6C6C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rgbClr val="6C6C6C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728" name="AutoShape 31"/>
          <p:cNvSpPr>
            <a:spLocks noChangeArrowheads="1"/>
          </p:cNvSpPr>
          <p:nvPr/>
        </p:nvSpPr>
        <p:spPr bwMode="auto">
          <a:xfrm rot="17312666">
            <a:off x="5824646" y="4603774"/>
            <a:ext cx="809557" cy="354813"/>
          </a:xfrm>
          <a:custGeom>
            <a:avLst/>
            <a:gdLst>
              <a:gd name="T0" fmla="*/ 1628004254 w 21600"/>
              <a:gd name="T1" fmla="*/ 0 h 21600"/>
              <a:gd name="T2" fmla="*/ 181749372 w 21600"/>
              <a:gd name="T3" fmla="*/ 4986919 h 21600"/>
              <a:gd name="T4" fmla="*/ 1628004254 w 21600"/>
              <a:gd name="T5" fmla="*/ 0 h 21600"/>
              <a:gd name="T6" fmla="*/ 2147483647 w 21600"/>
              <a:gd name="T7" fmla="*/ 4986919 h 21600"/>
              <a:gd name="T8" fmla="*/ 2147483647 w 21600"/>
              <a:gd name="T9" fmla="*/ 4986919 h 21600"/>
              <a:gd name="T10" fmla="*/ 2147483647 w 21600"/>
              <a:gd name="T11" fmla="*/ 498691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51 w 21600"/>
              <a:gd name="T19" fmla="*/ 3169 h 21600"/>
              <a:gd name="T20" fmla="*/ 18449 w 21600"/>
              <a:gd name="T21" fmla="*/ 18431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35" y="10800"/>
                </a:moveTo>
                <a:cubicBezTo>
                  <a:pt x="19135" y="6196"/>
                  <a:pt x="15403" y="2465"/>
                  <a:pt x="10800" y="2465"/>
                </a:cubicBezTo>
                <a:cubicBezTo>
                  <a:pt x="6196" y="2465"/>
                  <a:pt x="2465" y="6196"/>
                  <a:pt x="246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20368" y="14733"/>
                </a:lnTo>
                <a:lnTo>
                  <a:pt x="16435" y="10800"/>
                </a:lnTo>
                <a:lnTo>
                  <a:pt x="19135" y="108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2000" b="1">
              <a:cs typeface="Times New Roman" panose="02020603050405020304" pitchFamily="18" charset="0"/>
            </a:endParaRPr>
          </a:p>
        </p:txBody>
      </p:sp>
      <p:sp>
        <p:nvSpPr>
          <p:cNvPr id="30729" name="AutoShape 32"/>
          <p:cNvSpPr>
            <a:spLocks noChangeArrowheads="1"/>
          </p:cNvSpPr>
          <p:nvPr/>
        </p:nvSpPr>
        <p:spPr bwMode="auto">
          <a:xfrm rot="10121858">
            <a:off x="3658569" y="4483230"/>
            <a:ext cx="493174" cy="358329"/>
          </a:xfrm>
          <a:custGeom>
            <a:avLst/>
            <a:gdLst>
              <a:gd name="T0" fmla="*/ 38711002 w 21600"/>
              <a:gd name="T1" fmla="*/ 0 h 21600"/>
              <a:gd name="T2" fmla="*/ 0 w 21600"/>
              <a:gd name="T3" fmla="*/ 6204307 h 21600"/>
              <a:gd name="T4" fmla="*/ 38711002 w 21600"/>
              <a:gd name="T5" fmla="*/ 3102154 h 21600"/>
              <a:gd name="T6" fmla="*/ 90665432 w 21600"/>
              <a:gd name="T7" fmla="*/ 6204307 h 21600"/>
              <a:gd name="T8" fmla="*/ 77921829 w 21600"/>
              <a:gd name="T9" fmla="*/ 6204307 h 21600"/>
              <a:gd name="T10" fmla="*/ 51954430 w 21600"/>
              <a:gd name="T11" fmla="*/ 620430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80 w 21600"/>
              <a:gd name="T19" fmla="*/ 3200 h 21600"/>
              <a:gd name="T20" fmla="*/ 18420 w 21600"/>
              <a:gd name="T21" fmla="*/ 184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81" y="10840"/>
                </a:moveTo>
                <a:cubicBezTo>
                  <a:pt x="18381" y="10827"/>
                  <a:pt x="18382" y="10813"/>
                  <a:pt x="18382" y="10800"/>
                </a:cubicBezTo>
                <a:cubicBezTo>
                  <a:pt x="18382" y="6612"/>
                  <a:pt x="14987" y="3218"/>
                  <a:pt x="10800" y="3218"/>
                </a:cubicBezTo>
                <a:cubicBezTo>
                  <a:pt x="6612" y="3218"/>
                  <a:pt x="3218" y="6612"/>
                  <a:pt x="321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19"/>
                  <a:pt x="21599" y="10838"/>
                  <a:pt x="21599" y="10858"/>
                </a:cubicBezTo>
                <a:lnTo>
                  <a:pt x="24299" y="10872"/>
                </a:lnTo>
                <a:lnTo>
                  <a:pt x="19967" y="15158"/>
                </a:lnTo>
                <a:lnTo>
                  <a:pt x="15681" y="10826"/>
                </a:lnTo>
                <a:lnTo>
                  <a:pt x="18381" y="1084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2000" b="1"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4666580" y="844542"/>
            <a:ext cx="1200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okuláry</a:t>
            </a: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2880178" y="2612804"/>
            <a:ext cx="12521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objektivy</a:t>
            </a: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6549942" y="3260876"/>
            <a:ext cx="1902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hlavní 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vypínač</a:t>
            </a:r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6004501" y="5165022"/>
            <a:ext cx="25083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makro 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mikrošroub</a:t>
            </a: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6364541" y="3940886"/>
            <a:ext cx="2420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regulace 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osvětlení</a:t>
            </a:r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1900045" y="4485012"/>
            <a:ext cx="1842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křížový 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posun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140405" y="5493124"/>
            <a:ext cx="15329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 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světla</a:t>
            </a: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2937446" y="3440425"/>
            <a:ext cx="402759" cy="180491"/>
          </a:xfrm>
          <a:prstGeom prst="rightArrow">
            <a:avLst>
              <a:gd name="adj1" fmla="val 50000"/>
              <a:gd name="adj2" fmla="val 54044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2044061" y="3332884"/>
            <a:ext cx="8986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stolek</a:t>
            </a: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3412213" y="3972513"/>
            <a:ext cx="746611" cy="180491"/>
          </a:xfrm>
          <a:prstGeom prst="rightArrow">
            <a:avLst>
              <a:gd name="adj1" fmla="val 50000"/>
              <a:gd name="adj2" fmla="val 54118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243861" y="3847509"/>
            <a:ext cx="3240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cs-CZ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ondenzor</a:t>
            </a:r>
            <a:r>
              <a:rPr lang="cs-CZ" alt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irisovou clonou</a:t>
            </a: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483768" y="205331"/>
            <a:ext cx="40363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Stavba mikroskopu</a:t>
            </a:r>
            <a:endParaRPr lang="cs-CZ" sz="36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30734" grpId="0" animBg="1"/>
      <p:bldP spid="30735" grpId="0" animBg="1"/>
      <p:bldP spid="30728" grpId="0" animBg="1"/>
      <p:bldP spid="3072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29" grpId="1" animBg="1"/>
      <p:bldP spid="30" grpId="0"/>
      <p:bldP spid="31" grpId="0" animBg="1"/>
      <p:bldP spid="31" grpId="1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2816"/>
            <a:ext cx="7197725" cy="3384376"/>
          </a:xfrm>
          <a:extLst>
            <a:ext uri="{909E8E84-426E-40DD-AFC4-6F175D3DCCD1}">
              <a14:hiddenFill xmlns:a14="http://schemas.microsoft.com/office/drawing/2010/main">
                <a:solidFill>
                  <a:srgbClr val="C1FFE0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složený mikroskop se skládá ze dvou optických částí funkčně i stavebně odlišných: 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tabLst>
                <a:tab pos="1077913" algn="l"/>
              </a:tabLst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altLang="cs-CZ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objektivu  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1800"/>
              </a:spcAft>
              <a:tabLst>
                <a:tab pos="1077913" algn="l"/>
              </a:tabLst>
            </a:pPr>
            <a:r>
              <a:rPr lang="cs-CZ" altLang="cs-CZ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okuláru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2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konstrukci obrazu vycházíme ze zákonů geometrické optiky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2" y="332656"/>
            <a:ext cx="80648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Konstrukce obrazu vytvořeného složeným mikroskopem</a:t>
            </a:r>
            <a:endParaRPr lang="cs-CZ" sz="36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2" y="259290"/>
            <a:ext cx="80648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Konstrukce obrazu vytvořeného složeným mikroskopem</a:t>
            </a:r>
            <a:endParaRPr lang="cs-CZ" sz="36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1039198" y="1482167"/>
            <a:ext cx="7065604" cy="4801582"/>
            <a:chOff x="204" y="243"/>
            <a:chExt cx="5170" cy="3794"/>
          </a:xfrm>
        </p:grpSpPr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204" y="243"/>
              <a:ext cx="5170" cy="3794"/>
              <a:chOff x="295" y="336"/>
              <a:chExt cx="5170" cy="3794"/>
            </a:xfrm>
          </p:grpSpPr>
          <p:pic>
            <p:nvPicPr>
              <p:cNvPr id="19" name="Picture 8" descr="cocka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391"/>
                <a:ext cx="5170" cy="3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Oval 17"/>
              <p:cNvSpPr>
                <a:spLocks noChangeArrowheads="1"/>
              </p:cNvSpPr>
              <p:nvPr/>
            </p:nvSpPr>
            <p:spPr bwMode="auto">
              <a:xfrm>
                <a:off x="1610" y="709"/>
                <a:ext cx="635" cy="2676"/>
              </a:xfrm>
              <a:prstGeom prst="ellipse">
                <a:avLst/>
              </a:prstGeom>
              <a:solidFill>
                <a:srgbClr val="3366FF">
                  <a:alpha val="7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2400">
                  <a:latin typeface="Arial" charset="0"/>
                </a:endParaRPr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1645" y="336"/>
                <a:ext cx="817" cy="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čočka</a:t>
                </a: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2419" y="3570"/>
                <a:ext cx="1149" cy="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ohnisková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vzdálenost</a:t>
                </a:r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3463" y="1269"/>
                <a:ext cx="1265" cy="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ohnisko </a:t>
                </a:r>
                <a:r>
                  <a:rPr lang="cs-CZ" altLang="cs-CZ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(F)</a:t>
                </a:r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4150" y="3505"/>
                <a:ext cx="1270" cy="5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ohnisková  rovina</a:t>
                </a:r>
              </a:p>
            </p:txBody>
          </p:sp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1039" y="3522"/>
                <a:ext cx="839" cy="6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rovina čočky</a:t>
                </a:r>
              </a:p>
            </p:txBody>
          </p:sp>
        </p:grp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>
              <a:off x="204" y="1979"/>
              <a:ext cx="5125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95536" y="3212976"/>
            <a:ext cx="1921516" cy="4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optická 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osa</a:t>
            </a:r>
          </a:p>
        </p:txBody>
      </p:sp>
    </p:spTree>
    <p:extLst>
      <p:ext uri="{BB962C8B-B14F-4D97-AF65-F5344CB8AC3E}">
        <p14:creationId xmlns:p14="http://schemas.microsoft.com/office/powerpoint/2010/main" val="41196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86444" y="350270"/>
            <a:ext cx="4285556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FF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cs-CZ" sz="1800" b="1" dirty="0" smtClean="0">
                <a:solidFill>
                  <a:schemeClr val="tx1"/>
                </a:solidFill>
                <a:cs typeface="Times New Roman" pitchFamily="18" charset="0"/>
              </a:rPr>
              <a:t>při </a:t>
            </a:r>
            <a:r>
              <a:rPr lang="cs-CZ" sz="1800" b="1" dirty="0">
                <a:solidFill>
                  <a:schemeClr val="tx1"/>
                </a:solidFill>
                <a:cs typeface="Times New Roman" pitchFamily="18" charset="0"/>
              </a:rPr>
              <a:t>ostření nastavujeme objekt mezi dvojnásobnou ohniskovou vzdálenost a ohnisko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cs-CZ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cs-CZ" sz="1800" b="1" dirty="0" smtClean="0">
                <a:solidFill>
                  <a:schemeClr val="tx1"/>
                </a:solidFill>
                <a:cs typeface="Times New Roman" pitchFamily="18" charset="0"/>
              </a:rPr>
              <a:t>objektivem </a:t>
            </a:r>
            <a:r>
              <a:rPr lang="cs-CZ" sz="1800" b="1" dirty="0">
                <a:solidFill>
                  <a:schemeClr val="tx1"/>
                </a:solidFill>
                <a:cs typeface="Times New Roman" pitchFamily="18" charset="0"/>
              </a:rPr>
              <a:t>vzniká obraz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800" b="1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cs-CZ" sz="1800" b="1" dirty="0">
                <a:solidFill>
                  <a:schemeClr val="tx2"/>
                </a:solidFill>
                <a:cs typeface="Times New Roman" pitchFamily="18" charset="0"/>
              </a:rPr>
              <a:t>skutečný,  zvětšený,  převrácený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800" b="1" dirty="0">
                <a:solidFill>
                  <a:schemeClr val="tx1"/>
                </a:solidFill>
                <a:cs typeface="Times New Roman" pitchFamily="18" charset="0"/>
              </a:rPr>
              <a:t>	za dvojnásobnou ohniskovou vzdáleností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cs-CZ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cs-CZ" sz="1800" b="1" dirty="0">
                <a:solidFill>
                  <a:schemeClr val="tx1"/>
                </a:solidFill>
                <a:cs typeface="Times New Roman" pitchFamily="18" charset="0"/>
              </a:rPr>
              <a:t>tento obraz pozorujeme okulárem jako lupou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800" b="1" dirty="0">
                <a:solidFill>
                  <a:schemeClr val="tx1"/>
                </a:solidFill>
                <a:cs typeface="Times New Roman" pitchFamily="18" charset="0"/>
              </a:rPr>
              <a:t>	(obraz musí být mezi čočkou okuláru a jejím ohniskem)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800" b="1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cs-CZ" sz="1800" b="1" dirty="0" smtClean="0">
                <a:solidFill>
                  <a:schemeClr val="tx1"/>
                </a:solidFill>
                <a:cs typeface="Times New Roman" pitchFamily="18" charset="0"/>
              </a:rPr>
              <a:t>obraz  </a:t>
            </a:r>
            <a:r>
              <a:rPr lang="cs-CZ" sz="1800" b="1" dirty="0">
                <a:solidFill>
                  <a:schemeClr val="tx2"/>
                </a:solidFill>
                <a:cs typeface="Times New Roman" pitchFamily="18" charset="0"/>
              </a:rPr>
              <a:t>neskutečný,  zvětšený,  přímý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cs-CZ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361950" indent="-3619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q"/>
              <a:defRPr/>
            </a:pPr>
            <a:r>
              <a:rPr lang="cs-CZ" sz="1800" b="1" dirty="0" smtClean="0">
                <a:solidFill>
                  <a:schemeClr val="tx1"/>
                </a:solidFill>
                <a:cs typeface="Times New Roman" pitchFamily="18" charset="0"/>
              </a:rPr>
              <a:t>konečný </a:t>
            </a:r>
            <a:r>
              <a:rPr lang="cs-CZ" sz="1800" b="1" dirty="0">
                <a:solidFill>
                  <a:schemeClr val="tx1"/>
                </a:solidFill>
                <a:cs typeface="Times New Roman" pitchFamily="18" charset="0"/>
              </a:rPr>
              <a:t>obraz pozorovaný v mikroskopu je </a:t>
            </a:r>
            <a:r>
              <a:rPr lang="cs-CZ" sz="1800" b="1" dirty="0" smtClean="0">
                <a:solidFill>
                  <a:schemeClr val="tx1"/>
                </a:solidFill>
                <a:cs typeface="Times New Roman" pitchFamily="18" charset="0"/>
              </a:rPr>
              <a:t>vzhledem k </a:t>
            </a:r>
            <a:r>
              <a:rPr lang="cs-CZ" sz="1800" b="1" dirty="0">
                <a:solidFill>
                  <a:schemeClr val="tx1"/>
                </a:solidFill>
                <a:cs typeface="Times New Roman" pitchFamily="18" charset="0"/>
              </a:rPr>
              <a:t>předmětu </a:t>
            </a:r>
            <a:r>
              <a:rPr lang="cs-CZ" sz="1800" b="1" u="sng" dirty="0">
                <a:solidFill>
                  <a:schemeClr val="tx2"/>
                </a:solidFill>
                <a:cs typeface="Times New Roman" pitchFamily="18" charset="0"/>
              </a:rPr>
              <a:t>neskutečný,  zvětšený </a:t>
            </a:r>
            <a:r>
              <a:rPr lang="cs-CZ" sz="1800" b="1" u="sng" dirty="0" smtClean="0">
                <a:solidFill>
                  <a:schemeClr val="tx2"/>
                </a:solidFill>
                <a:cs typeface="Times New Roman" pitchFamily="18" charset="0"/>
              </a:rPr>
              <a:t>a převrácený</a:t>
            </a:r>
            <a:endParaRPr lang="cs-CZ" sz="1800" b="1" u="sng" dirty="0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cs-CZ" sz="1800" b="1" u="sng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cs-CZ" sz="18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800" b="1" dirty="0">
                <a:solidFill>
                  <a:schemeClr val="tx1"/>
                </a:solidFill>
                <a:cs typeface="Times New Roman" pitchFamily="18" charset="0"/>
              </a:rPr>
              <a:t>	</a:t>
            </a:r>
          </a:p>
        </p:txBody>
      </p:sp>
      <p:pic>
        <p:nvPicPr>
          <p:cNvPr id="26627" name="Picture 2" descr="konstrukce obrazu_P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2673"/>
            <a:ext cx="4103687" cy="514826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1052513" y="5740400"/>
            <a:ext cx="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887413" y="5378450"/>
            <a:ext cx="4270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cs-CZ" altLang="cs-CZ" sz="2000" b="1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cs-CZ" altLang="cs-CZ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912813" y="6224588"/>
            <a:ext cx="3413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tx2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1419225" y="5721350"/>
            <a:ext cx="163036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Times New Roman" pitchFamily="18" charset="0"/>
              </a:rPr>
              <a:t>Optický interval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Times New Roman" pitchFamily="18" charset="0"/>
              </a:rPr>
              <a:t>mikroskopu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07633" y="375455"/>
            <a:ext cx="19287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Objektiv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51520" y="692695"/>
            <a:ext cx="7704856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8FF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Objektiv je označen dvěma čísly:</a:t>
            </a:r>
          </a:p>
          <a:p>
            <a:pPr>
              <a:lnSpc>
                <a:spcPts val="3200"/>
              </a:lnSpc>
              <a:spcBef>
                <a:spcPts val="0"/>
              </a:spcBef>
              <a:buFontTx/>
              <a:buNone/>
              <a:tabLst>
                <a:tab pos="541338" algn="l"/>
              </a:tabLst>
            </a:pPr>
            <a:r>
              <a:rPr lang="cs-CZ" alt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	zvětšení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kolikrát je objekt zvětšen v objektivu</a:t>
            </a:r>
          </a:p>
          <a:p>
            <a:pPr>
              <a:lnSpc>
                <a:spcPts val="3200"/>
              </a:lnSpc>
              <a:spcBef>
                <a:spcPts val="0"/>
              </a:spcBef>
              <a:buFontTx/>
              <a:buNone/>
              <a:tabLst>
                <a:tab pos="541338" algn="l"/>
              </a:tabLst>
            </a:pPr>
            <a:r>
              <a:rPr lang="cs-CZ" alt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	numerická apertura (NA)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udává rozlišovací 	schopnost mikroskopu</a:t>
            </a:r>
          </a:p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-36512" y="3542718"/>
            <a:ext cx="7200800" cy="2838610"/>
            <a:chOff x="-180528" y="893483"/>
            <a:chExt cx="7200800" cy="2838610"/>
          </a:xfrm>
        </p:grpSpPr>
        <p:pic>
          <p:nvPicPr>
            <p:cNvPr id="12" name="Picture 5" descr="objekti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8" b="6056"/>
            <a:stretch>
              <a:fillRect/>
            </a:stretch>
          </p:blipFill>
          <p:spPr bwMode="auto">
            <a:xfrm>
              <a:off x="3419872" y="893483"/>
              <a:ext cx="3600400" cy="28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2699792" y="1988840"/>
              <a:ext cx="895572" cy="144016"/>
            </a:xfrm>
            <a:prstGeom prst="rightArrow">
              <a:avLst>
                <a:gd name="adj1" fmla="val 50000"/>
                <a:gd name="adj2" fmla="val 182388"/>
              </a:avLst>
            </a:prstGeom>
            <a:solidFill>
              <a:srgbClr val="FF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"/>
                <a:defRPr sz="2300">
                  <a:solidFill>
                    <a:srgbClr val="6C6C6C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rgbClr val="6C6C6C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400">
                <a:latin typeface="Arial" charset="0"/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rot="19834217">
              <a:off x="2636880" y="2514688"/>
              <a:ext cx="1615582" cy="168212"/>
            </a:xfrm>
            <a:prstGeom prst="rightArrow">
              <a:avLst>
                <a:gd name="adj1" fmla="val 50000"/>
                <a:gd name="adj2" fmla="val 156427"/>
              </a:avLst>
            </a:prstGeom>
            <a:solidFill>
              <a:srgbClr val="FF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sz="26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"/>
                <a:defRPr sz="2300">
                  <a:solidFill>
                    <a:srgbClr val="6C6C6C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rgbClr val="6C6C6C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400">
                <a:latin typeface="Arial" charset="0"/>
              </a:endParaRP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899592" y="1772816"/>
              <a:ext cx="2088232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8FF9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fontAlgn="base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F9B639"/>
                </a:buClr>
                <a:buSzPct val="80000"/>
                <a:buFont typeface="Wingdings 2" pitchFamily="18" charset="2"/>
                <a:buChar char=""/>
                <a:defRPr sz="2300" kern="1200">
                  <a:solidFill>
                    <a:srgbClr val="6C6C6C"/>
                  </a:solidFill>
                  <a:latin typeface="+mn-lt"/>
                  <a:ea typeface="+mn-ea"/>
                  <a:cs typeface="+mn-cs"/>
                </a:defRPr>
              </a:lvl2pPr>
              <a:lvl3pPr marL="758825" indent="-228600" algn="l" rtl="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4888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9B639"/>
                </a:buClr>
                <a:buSzPct val="80000"/>
                <a:buFont typeface="Wingdings 2" pitchFamily="18" charset="2"/>
                <a:buChar char=""/>
                <a:defRPr sz="2000" kern="1200">
                  <a:solidFill>
                    <a:srgbClr val="6C6C6C"/>
                  </a:solidFill>
                  <a:latin typeface="+mn-lt"/>
                  <a:ea typeface="+mn-ea"/>
                  <a:cs typeface="+mn-cs"/>
                </a:defRPr>
              </a:lvl4pPr>
              <a:lvl5pPr marL="1279525" indent="-228600" algn="l" rtl="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72184" indent="-182880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>
                      <a:tint val="8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6733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80000"/>
                <a:buFont typeface="Wingdings 2"/>
                <a:buChar char="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47088" indent="-182880" algn="l" rtl="0" eaLnBrk="1" latinLnBrk="0" hangingPunct="1">
                <a:spcBef>
                  <a:spcPts val="300"/>
                </a:spcBef>
                <a:buClr>
                  <a:schemeClr val="accent4"/>
                </a:buClr>
                <a:buSzPct val="100000"/>
                <a:buChar char="•"/>
                <a:defRPr kumimoji="0" sz="1600" kern="1200" baseline="0">
                  <a:solidFill>
                    <a:schemeClr val="tx1">
                      <a:tint val="8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0574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Wingdings"/>
                <a:buChar char="§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>
                <a:lnSpc>
                  <a:spcPts val="3200"/>
                </a:lnSpc>
                <a:spcBef>
                  <a:spcPts val="0"/>
                </a:spcBef>
                <a:buFontTx/>
                <a:buNone/>
                <a:tabLst>
                  <a:tab pos="541338" algn="l"/>
                </a:tabLst>
              </a:pPr>
              <a:r>
                <a:rPr lang="cs-CZ" altLang="cs-CZ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zvětšení</a:t>
              </a:r>
            </a:p>
          </p:txBody>
        </p:sp>
        <p:sp>
          <p:nvSpPr>
            <p:cNvPr id="17" name="Rectangle 2"/>
            <p:cNvSpPr txBox="1">
              <a:spLocks noChangeArrowheads="1"/>
            </p:cNvSpPr>
            <p:nvPr/>
          </p:nvSpPr>
          <p:spPr bwMode="auto">
            <a:xfrm>
              <a:off x="-180528" y="2996952"/>
              <a:ext cx="3744416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8FF9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fontAlgn="base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00" indent="-228600" algn="l" rtl="0" fontAlgn="base">
                <a:spcBef>
                  <a:spcPts val="500"/>
                </a:spcBef>
                <a:spcAft>
                  <a:spcPct val="0"/>
                </a:spcAft>
                <a:buClr>
                  <a:srgbClr val="F9B639"/>
                </a:buClr>
                <a:buSzPct val="80000"/>
                <a:buFont typeface="Wingdings 2" pitchFamily="18" charset="2"/>
                <a:buChar char=""/>
                <a:defRPr sz="2300" kern="1200">
                  <a:solidFill>
                    <a:srgbClr val="6C6C6C"/>
                  </a:solidFill>
                  <a:latin typeface="+mn-lt"/>
                  <a:ea typeface="+mn-ea"/>
                  <a:cs typeface="+mn-cs"/>
                </a:defRPr>
              </a:lvl2pPr>
              <a:lvl3pPr marL="758825" indent="-228600" algn="l" rtl="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4888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9B639"/>
                </a:buClr>
                <a:buSzPct val="80000"/>
                <a:buFont typeface="Wingdings 2" pitchFamily="18" charset="2"/>
                <a:buChar char=""/>
                <a:defRPr sz="2000" kern="1200">
                  <a:solidFill>
                    <a:srgbClr val="6C6C6C"/>
                  </a:solidFill>
                  <a:latin typeface="+mn-lt"/>
                  <a:ea typeface="+mn-ea"/>
                  <a:cs typeface="+mn-cs"/>
                </a:defRPr>
              </a:lvl4pPr>
              <a:lvl5pPr marL="1279525" indent="-228600" algn="l" rtl="0" fontAlgn="base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72184" indent="-182880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>
                      <a:tint val="8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6733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80000"/>
                <a:buFont typeface="Wingdings 2"/>
                <a:buChar char="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47088" indent="-182880" algn="l" rtl="0" eaLnBrk="1" latinLnBrk="0" hangingPunct="1">
                <a:spcBef>
                  <a:spcPts val="300"/>
                </a:spcBef>
                <a:buClr>
                  <a:schemeClr val="accent4"/>
                </a:buClr>
                <a:buSzPct val="100000"/>
                <a:buChar char="•"/>
                <a:defRPr kumimoji="0" sz="1600" kern="1200" baseline="0">
                  <a:solidFill>
                    <a:schemeClr val="tx1">
                      <a:tint val="8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0574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Wingdings"/>
                <a:buChar char="§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>
                <a:lnSpc>
                  <a:spcPts val="3200"/>
                </a:lnSpc>
                <a:spcBef>
                  <a:spcPts val="0"/>
                </a:spcBef>
                <a:buFontTx/>
                <a:buNone/>
                <a:tabLst>
                  <a:tab pos="541338" algn="l"/>
                </a:tabLst>
              </a:pPr>
              <a:r>
                <a:rPr lang="cs-CZ" altLang="cs-CZ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numerická apertura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1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124744"/>
            <a:ext cx="4559424" cy="4419600"/>
          </a:xfrm>
          <a:extLst>
            <a:ext uri="{909E8E84-426E-40DD-AFC4-6F175D3DCCD1}">
              <a14:hiddenFill xmlns:a14="http://schemas.microsoft.com/office/drawing/2010/main">
                <a:solidFill>
                  <a:srgbClr val="C1FFE0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274320" indent="-274320" fontAlgn="auto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cs-CZ" alt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= n . sin α/2</a:t>
            </a:r>
          </a:p>
          <a:p>
            <a:pPr marL="906463" lvl="1" indent="-449263">
              <a:lnSpc>
                <a:spcPts val="3200"/>
              </a:lnSpc>
              <a:spcBef>
                <a:spcPts val="0"/>
              </a:spcBef>
              <a:buFontTx/>
              <a:buNone/>
              <a:defRPr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 – index lomu prostředí před objektivem</a:t>
            </a:r>
          </a:p>
          <a:p>
            <a:pPr marL="731520" lvl="1" indent="-27432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α – otvorový úhel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cs-C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Otvorový 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úhel </a:t>
            </a:r>
            <a:endParaRPr lang="cs-CZ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úhel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(α), který svírají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dva protilehlé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krajní paprsky,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jež vstupují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do objektivu a vycházejí z bodu ležícího na optické ose v zaostřeném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objektu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95536" y="5085184"/>
            <a:ext cx="8136904" cy="1556792"/>
          </a:xfrm>
          <a:extLst>
            <a:ext uri="{909E8E84-426E-40DD-AFC4-6F175D3DCCD1}">
              <a14:hiddenFill xmlns:a14="http://schemas.microsoft.com/office/drawing/2010/main">
                <a:solidFill>
                  <a:srgbClr val="C1FFE0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521208" lvl="1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Čím větší otvorový úhel, tím větší rozlišovací schopnost objektivu, a tím i rozlišovací schopnost  mikroskopu.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5" descr="otvorový úhel_NA_P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26" y="1984751"/>
            <a:ext cx="3067999" cy="288849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6905860" y="4434529"/>
            <a:ext cx="990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Times New Roman" pitchFamily="18" charset="0"/>
              </a:rPr>
              <a:t>objekt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6257788" y="1488873"/>
            <a:ext cx="1219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Times New Roman" pitchFamily="18" charset="0"/>
              </a:rPr>
              <a:t>objektiv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2038" y="369530"/>
            <a:ext cx="53399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Numerická apertura (NA)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915107"/>
            <a:ext cx="7992888" cy="5688632"/>
          </a:xfrm>
          <a:extLst>
            <a:ext uri="{909E8E84-426E-40DD-AFC4-6F175D3DCCD1}">
              <a14:hiddenFill xmlns:a14="http://schemas.microsoft.com/office/drawing/2010/main">
                <a:solidFill>
                  <a:srgbClr val="C1FFE0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0" indent="0" eaLnBrk="1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cs-CZ" altLang="cs-C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vzdálenost dvou bodů, které mikroskop zobrazí jako dva samostatné body</a:t>
            </a:r>
          </a:p>
          <a:p>
            <a:pPr marL="0" indent="0" eaLnBrk="1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schopnost 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objektivu rozlišit 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dva 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blízko sebe ležící body a zobrazit je jako 2 body a ne jako jeden 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 je určena vlnovou délkou použitého 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světla a 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numerickou aperturou</a:t>
            </a: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Rozlišovací schopnost objektivu </a:t>
            </a:r>
            <a:r>
              <a:rPr lang="cs-CZ" altLang="cs-CZ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B13F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alt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 -------------------------                 </a:t>
            </a:r>
          </a:p>
          <a:p>
            <a:pPr algn="just"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B13F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cs-CZ" altLang="cs-CZ" sz="2000" b="1" dirty="0">
                <a:solidFill>
                  <a:srgbClr val="B13F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altLang="cs-CZ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algn="just" eaLnBrk="1" hangingPunct="1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Rozlišovací 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mikroskopu </a:t>
            </a:r>
            <a:r>
              <a:rPr lang="cs-CZ" altLang="cs-CZ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Rayleyho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cs-CZ" alt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cs-CZ" alt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0,61 </a:t>
            </a:r>
            <a:r>
              <a:rPr lang="cs-CZ" alt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85468" y="188640"/>
            <a:ext cx="69730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Rozlišovací schopnost mikroskopu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04326" y="375942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cs-CZ" b="1" dirty="0">
                <a:solidFill>
                  <a:srgbClr val="C00000"/>
                </a:solidFill>
                <a:cs typeface="Times New Roman" panose="02020603050405020304" pitchFamily="18" charset="0"/>
              </a:rPr>
              <a:t>λ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601360" y="4222442"/>
            <a:ext cx="2566728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cs-CZ" altLang="cs-CZ" b="1" dirty="0">
                <a:solidFill>
                  <a:srgbClr val="C00000"/>
                </a:solidFill>
                <a:cs typeface="Times New Roman" panose="02020603050405020304" pitchFamily="18" charset="0"/>
              </a:rPr>
              <a:t>n  .  sin a/2 </a:t>
            </a:r>
            <a:r>
              <a:rPr lang="cs-CZ" altLang="cs-CZ" b="1" dirty="0">
                <a:solidFill>
                  <a:schemeClr val="tx1"/>
                </a:solidFill>
                <a:cs typeface="Times New Roman" panose="02020603050405020304" pitchFamily="18" charset="0"/>
              </a:rPr>
              <a:t>(= NA)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884724" y="5472806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cs-CZ" b="1" dirty="0">
                <a:solidFill>
                  <a:srgbClr val="C00000"/>
                </a:solidFill>
                <a:cs typeface="Times New Roman" panose="02020603050405020304" pitchFamily="18" charset="0"/>
              </a:rPr>
              <a:t>λ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13181" y="5954210"/>
            <a:ext cx="966931" cy="472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cs-CZ" altLang="cs-CZ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NA</a:t>
            </a:r>
            <a:r>
              <a:rPr lang="cs-CZ" altLang="cs-CZ" b="1" baseline="-25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obj</a:t>
            </a:r>
            <a:r>
              <a:rPr lang="cs-CZ" altLang="cs-CZ" b="1" baseline="-25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  <a:endParaRPr lang="cs-CZ" altLang="cs-CZ" b="1" baseline="-25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836"/>
            <a:ext cx="4767263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3"/>
          <p:cNvSpPr txBox="1">
            <a:spLocks noChangeArrowheads="1"/>
          </p:cNvSpPr>
          <p:nvPr/>
        </p:nvSpPr>
        <p:spPr bwMode="auto">
          <a:xfrm>
            <a:off x="6475686" y="5445224"/>
            <a:ext cx="1495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Times New Roman" pitchFamily="18" charset="0"/>
              </a:rPr>
              <a:t>délka  1,2 m</a:t>
            </a:r>
          </a:p>
        </p:txBody>
      </p:sp>
      <p:pic>
        <p:nvPicPr>
          <p:cNvPr id="10245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18" y="2246436"/>
            <a:ext cx="22415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54238" y="1196752"/>
            <a:ext cx="55723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  <a:cs typeface="Times New Roman" pitchFamily="18" charset="0"/>
              </a:rPr>
              <a:t>Johann a </a:t>
            </a:r>
            <a:r>
              <a:rPr lang="cs-CZ" b="1" dirty="0" err="1">
                <a:solidFill>
                  <a:schemeClr val="tx1"/>
                </a:solidFill>
                <a:cs typeface="Times New Roman" pitchFamily="18" charset="0"/>
              </a:rPr>
              <a:t>Zacharias</a:t>
            </a:r>
            <a:r>
              <a:rPr lang="cs-CZ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cs typeface="Times New Roman" pitchFamily="18" charset="0"/>
              </a:rPr>
              <a:t>Jansenové</a:t>
            </a:r>
            <a:r>
              <a:rPr lang="cs-CZ" b="1" dirty="0">
                <a:solidFill>
                  <a:schemeClr val="tx1"/>
                </a:solidFill>
                <a:cs typeface="Times New Roman" pitchFamily="18" charset="0"/>
              </a:rPr>
              <a:t> (16. stol.) 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0247" name="TextovéPole 2"/>
          <p:cNvSpPr txBox="1">
            <a:spLocks noChangeArrowheads="1"/>
          </p:cNvSpPr>
          <p:nvPr/>
        </p:nvSpPr>
        <p:spPr bwMode="auto">
          <a:xfrm>
            <a:off x="4687271" y="2051050"/>
            <a:ext cx="2664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C00000"/>
                </a:solidFill>
                <a:latin typeface="Times New Roman" pitchFamily="18" charset="0"/>
              </a:rPr>
              <a:t>Systém dvou </a:t>
            </a:r>
            <a:r>
              <a:rPr lang="cs-CZ" altLang="cs-CZ" sz="2400" b="1" dirty="0" smtClean="0">
                <a:solidFill>
                  <a:srgbClr val="C00000"/>
                </a:solidFill>
                <a:latin typeface="Times New Roman" pitchFamily="18" charset="0"/>
              </a:rPr>
              <a:t>čoček</a:t>
            </a:r>
            <a:endParaRPr lang="cs-CZ" altLang="cs-CZ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76375" y="404664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Typy  světelných  mikroskopů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 descr="vliv vlnové délky_Paz_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03" y="1196752"/>
            <a:ext cx="5469993" cy="338437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401613" y="4812248"/>
            <a:ext cx="741074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FF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cs-CZ" altLang="cs-CZ" sz="2200" b="1" dirty="0">
                <a:latin typeface="Times New Roman" pitchFamily="18" charset="0"/>
              </a:rPr>
              <a:t>Při </a:t>
            </a:r>
            <a:r>
              <a:rPr lang="cs-CZ" altLang="cs-CZ" sz="2200" b="1" dirty="0" smtClean="0">
                <a:latin typeface="Times New Roman" pitchFamily="18" charset="0"/>
              </a:rPr>
              <a:t>NA </a:t>
            </a:r>
            <a:r>
              <a:rPr lang="cs-CZ" altLang="cs-CZ" sz="2200" b="1" dirty="0" err="1">
                <a:latin typeface="Times New Roman" pitchFamily="18" charset="0"/>
              </a:rPr>
              <a:t>obj</a:t>
            </a:r>
            <a:r>
              <a:rPr lang="cs-CZ" altLang="cs-CZ" sz="2200" b="1" dirty="0">
                <a:latin typeface="Times New Roman" pitchFamily="18" charset="0"/>
              </a:rPr>
              <a:t>. = 1,4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 b="1" dirty="0">
                <a:latin typeface="Times New Roman" pitchFamily="18" charset="0"/>
              </a:rPr>
              <a:t>	</a:t>
            </a:r>
            <a:r>
              <a:rPr lang="cs-CZ" altLang="cs-CZ" sz="2200" b="1" dirty="0">
                <a:solidFill>
                  <a:schemeClr val="tx2"/>
                </a:solidFill>
                <a:latin typeface="Times New Roman" pitchFamily="18" charset="0"/>
              </a:rPr>
              <a:t>d</a:t>
            </a:r>
            <a:r>
              <a:rPr lang="cs-CZ" altLang="cs-CZ" sz="2200" b="1" dirty="0">
                <a:latin typeface="Times New Roman" pitchFamily="18" charset="0"/>
              </a:rPr>
              <a:t> pro modré světlo   (380 </a:t>
            </a:r>
            <a:r>
              <a:rPr lang="cs-CZ" altLang="cs-CZ" sz="2200" b="1" dirty="0" err="1">
                <a:latin typeface="Times New Roman" pitchFamily="18" charset="0"/>
              </a:rPr>
              <a:t>nm</a:t>
            </a:r>
            <a:r>
              <a:rPr lang="cs-CZ" altLang="cs-CZ" sz="2200" b="1" dirty="0">
                <a:latin typeface="Times New Roman" pitchFamily="18" charset="0"/>
              </a:rPr>
              <a:t>) = 170 </a:t>
            </a:r>
            <a:r>
              <a:rPr lang="cs-CZ" altLang="cs-CZ" sz="2200" b="1" dirty="0" err="1">
                <a:latin typeface="Times New Roman" pitchFamily="18" charset="0"/>
              </a:rPr>
              <a:t>nm</a:t>
            </a:r>
            <a:endParaRPr lang="cs-CZ" altLang="cs-CZ" sz="2200" b="1" dirty="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cs-CZ" altLang="cs-CZ" sz="2200" b="1" dirty="0">
                <a:latin typeface="Times New Roman" pitchFamily="18" charset="0"/>
              </a:rPr>
              <a:t>	</a:t>
            </a:r>
            <a:r>
              <a:rPr lang="cs-CZ" altLang="cs-CZ" sz="2200" b="1" dirty="0">
                <a:solidFill>
                  <a:schemeClr val="tx2"/>
                </a:solidFill>
                <a:latin typeface="Times New Roman" pitchFamily="18" charset="0"/>
              </a:rPr>
              <a:t>d</a:t>
            </a:r>
            <a:r>
              <a:rPr lang="cs-CZ" altLang="cs-CZ" sz="2200" b="1" dirty="0">
                <a:latin typeface="Times New Roman" pitchFamily="18" charset="0"/>
              </a:rPr>
              <a:t> pro červené světlo (780 </a:t>
            </a:r>
            <a:r>
              <a:rPr lang="cs-CZ" altLang="cs-CZ" sz="2200" b="1" dirty="0" err="1">
                <a:latin typeface="Times New Roman" pitchFamily="18" charset="0"/>
              </a:rPr>
              <a:t>nm</a:t>
            </a:r>
            <a:r>
              <a:rPr lang="cs-CZ" altLang="cs-CZ" sz="2200" b="1" dirty="0">
                <a:latin typeface="Times New Roman" pitchFamily="18" charset="0"/>
              </a:rPr>
              <a:t>) = 340 </a:t>
            </a:r>
            <a:r>
              <a:rPr lang="cs-CZ" altLang="cs-CZ" sz="2200" b="1" dirty="0" err="1">
                <a:latin typeface="Times New Roman" pitchFamily="18" charset="0"/>
              </a:rPr>
              <a:t>nm</a:t>
            </a:r>
            <a:endParaRPr lang="cs-CZ" altLang="cs-CZ" sz="2200" b="1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 b="1" dirty="0" smtClean="0">
                <a:solidFill>
                  <a:schemeClr val="tx2"/>
                </a:solidFill>
                <a:latin typeface="Times New Roman" pitchFamily="18" charset="0"/>
              </a:rPr>
              <a:t>d</a:t>
            </a:r>
            <a:r>
              <a:rPr lang="cs-CZ" altLang="cs-CZ" sz="2200" b="1" dirty="0" smtClean="0">
                <a:latin typeface="Times New Roman" pitchFamily="18" charset="0"/>
              </a:rPr>
              <a:t> </a:t>
            </a:r>
            <a:r>
              <a:rPr lang="cs-CZ" altLang="cs-CZ" sz="2200" b="1" dirty="0">
                <a:latin typeface="Times New Roman" pitchFamily="18" charset="0"/>
              </a:rPr>
              <a:t>pro běžně používané bílé světlo (cca 550 </a:t>
            </a:r>
            <a:r>
              <a:rPr lang="cs-CZ" altLang="cs-CZ" sz="2200" b="1" dirty="0" err="1">
                <a:latin typeface="Times New Roman" pitchFamily="18" charset="0"/>
              </a:rPr>
              <a:t>nm</a:t>
            </a:r>
            <a:r>
              <a:rPr lang="cs-CZ" altLang="cs-CZ" sz="2200" b="1" dirty="0">
                <a:latin typeface="Times New Roman" pitchFamily="18" charset="0"/>
              </a:rPr>
              <a:t>) = cca 240 </a:t>
            </a:r>
            <a:r>
              <a:rPr lang="cs-CZ" altLang="cs-CZ" sz="2200" b="1" dirty="0" err="1">
                <a:latin typeface="Times New Roman" pitchFamily="18" charset="0"/>
              </a:rPr>
              <a:t>nm</a:t>
            </a:r>
            <a:endParaRPr lang="cs-CZ" altLang="cs-CZ" sz="2200" b="1" dirty="0"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8919" y="367918"/>
            <a:ext cx="79861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Vliv vlnové délky na rozlišení struktury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87824" y="46365"/>
            <a:ext cx="25827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Imerzní olej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051720" y="964129"/>
            <a:ext cx="4680520" cy="5633223"/>
            <a:chOff x="2051720" y="964129"/>
            <a:chExt cx="4680520" cy="5633223"/>
          </a:xfrm>
        </p:grpSpPr>
        <p:grpSp>
          <p:nvGrpSpPr>
            <p:cNvPr id="3" name="Skupina 2"/>
            <p:cNvGrpSpPr/>
            <p:nvPr/>
          </p:nvGrpSpPr>
          <p:grpSpPr>
            <a:xfrm>
              <a:off x="2051720" y="964129"/>
              <a:ext cx="4607718" cy="5633223"/>
              <a:chOff x="2268538" y="892121"/>
              <a:chExt cx="4607718" cy="5633223"/>
            </a:xfrm>
          </p:grpSpPr>
          <p:pic>
            <p:nvPicPr>
              <p:cNvPr id="12294" name="Picture 6" descr="immer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54" t="5342" r="7324" b="6132"/>
              <a:stretch/>
            </p:blipFill>
            <p:spPr bwMode="auto">
              <a:xfrm>
                <a:off x="2268538" y="1096805"/>
                <a:ext cx="4607718" cy="5428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16" name="Picture 10" descr="immer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54" t="5342" r="7324" b="50082"/>
              <a:stretch>
                <a:fillRect/>
              </a:stretch>
            </p:blipFill>
            <p:spPr bwMode="auto">
              <a:xfrm>
                <a:off x="2268538" y="892121"/>
                <a:ext cx="4607718" cy="2730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Obdélník 3"/>
            <p:cNvSpPr/>
            <p:nvPr/>
          </p:nvSpPr>
          <p:spPr>
            <a:xfrm>
              <a:off x="2123728" y="3573016"/>
              <a:ext cx="460851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935112"/>
            <a:ext cx="850741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8FF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zvětšení mikroskopu </a:t>
            </a:r>
            <a:r>
              <a:rPr lang="cs-CZ" altLang="cs-C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r>
              <a:rPr lang="cs-CZ" alt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altLang="cs-CZ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altLang="cs-C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cs-CZ" altLang="cs-CZ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b="1" baseline="-30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</a:t>
            </a:r>
            <a:r>
              <a:rPr lang="cs-CZ" altLang="cs-CZ" b="1" baseline="-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M</a:t>
            </a:r>
            <a:r>
              <a:rPr lang="cs-CZ" altLang="cs-CZ" b="1" baseline="-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cs-CZ" altLang="cs-C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  </a:t>
            </a:r>
            <a:r>
              <a:rPr lang="cs-CZ" altLang="cs-CZ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altLang="cs-CZ" b="1" baseline="-30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cs-CZ" b="1" baseline="-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>
              <a:buFontTx/>
              <a:buNone/>
            </a:pPr>
            <a:r>
              <a:rPr lang="cs-CZ" alt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cs-CZ" altLang="cs-CZ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altLang="cs-CZ" sz="1800" b="1" baseline="-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cs-CZ" sz="18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18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zvětšovací faktor tubusu (u školního mikroskopu = 1)</a:t>
            </a:r>
            <a:endParaRPr lang="cs-CZ" altLang="cs-CZ" sz="1800" b="1" baseline="-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cs-CZ" altLang="cs-CZ" sz="2400" b="1" baseline="-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cs-CZ" altLang="cs-CZ" sz="2400" b="1" baseline="-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cs-CZ" altLang="cs-CZ" sz="2400" b="1" baseline="-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cs-CZ" altLang="cs-CZ" sz="2400" b="1" baseline="-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cs-CZ" altLang="cs-CZ" sz="2400" b="1" baseline="-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cs-CZ" altLang="cs-CZ" sz="2400" b="1" baseline="-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cs-CZ" altLang="cs-CZ" sz="2400" b="1" baseline="-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cs-CZ" altLang="cs-CZ" sz="2400" b="1" baseline="-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cs-CZ" altLang="cs-CZ" sz="2400" b="1" baseline="-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536" y="2700203"/>
            <a:ext cx="813690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FF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3200"/>
              </a:lnSpc>
              <a:spcAft>
                <a:spcPts val="1200"/>
              </a:spcAft>
              <a:defRPr/>
            </a:pPr>
            <a:r>
              <a:rPr lang="cs-CZ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Užitečné zvětšení mikroskopu </a:t>
            </a:r>
            <a:r>
              <a:rPr lang="cs-CZ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(Z)</a:t>
            </a:r>
            <a:r>
              <a:rPr lang="cs-CZ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ts val="3200"/>
              </a:lnSpc>
              <a:spcAft>
                <a:spcPts val="1800"/>
              </a:spcAft>
              <a:defRPr/>
            </a:pPr>
            <a:r>
              <a:rPr lang="cs-CZ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 každého objektivu můžeme stupňovat zvětšení mikroskopu použitím silných okulárů jen po určitou mez. Toto užitečné zvětšení souvisí s rozlišovací schopností lidského oka </a:t>
            </a:r>
            <a:br>
              <a:rPr lang="cs-CZ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cs-CZ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(tj. d = 0,15 mm) a odvozuje se od hodnoty numerické apertury objektivu.</a:t>
            </a:r>
          </a:p>
          <a:p>
            <a:pPr eaLnBrk="1" hangingPunct="1">
              <a:lnSpc>
                <a:spcPts val="3200"/>
              </a:lnSpc>
              <a:spcAft>
                <a:spcPts val="1800"/>
              </a:spcAft>
              <a:defRPr/>
            </a:pPr>
            <a:r>
              <a:rPr lang="cs-CZ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 užitečné zvětšení mikroskopu platí:   	</a:t>
            </a:r>
          </a:p>
          <a:p>
            <a:pPr eaLnBrk="1" hangingPunct="1">
              <a:lnSpc>
                <a:spcPts val="3200"/>
              </a:lnSpc>
              <a:defRPr/>
            </a:pPr>
            <a:r>
              <a:rPr lang="cs-CZ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cs-CZ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    </a:t>
            </a:r>
            <a:r>
              <a:rPr lang="cs-CZ" sz="2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Z = 500 . NA   až   1000 . NA </a:t>
            </a:r>
          </a:p>
          <a:p>
            <a:pPr eaLnBrk="1" hangingPunct="1">
              <a:lnSpc>
                <a:spcPts val="3200"/>
              </a:lnSpc>
              <a:defRPr/>
            </a:pPr>
            <a:endParaRPr lang="cs-CZ" sz="22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99929" y="204745"/>
            <a:ext cx="43441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Zvětšení mikroskopu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ltDnDiag">
          <a:fgClr>
            <a:schemeClr val="bg1">
              <a:lumMod val="6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2348880"/>
            <a:ext cx="5184576" cy="144016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pipetování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automatická pipet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2940"/>
            <a:ext cx="3842792" cy="38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ultikanálová pipet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25" b="96750" l="2375" r="9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515544" cy="35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abekart.com/image/cache/data/eppendorf/6610-compressed-500x50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76" b="97624" l="100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0" y="3513187"/>
            <a:ext cx="3052192" cy="30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74795" y="476672"/>
            <a:ext cx="5160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Popis automatické pipety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42" b="28982"/>
          <a:stretch/>
        </p:blipFill>
        <p:spPr>
          <a:xfrm>
            <a:off x="1004513" y="2885427"/>
            <a:ext cx="6970616" cy="2267636"/>
          </a:xfrm>
        </p:spPr>
      </p:pic>
      <p:sp>
        <p:nvSpPr>
          <p:cNvPr id="8" name="TextovéPole 7"/>
          <p:cNvSpPr txBox="1"/>
          <p:nvPr/>
        </p:nvSpPr>
        <p:spPr>
          <a:xfrm>
            <a:off x="651270" y="2214218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Násadka na špičky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35354" y="2202279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Číselný display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96921" y="5506778"/>
            <a:ext cx="164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Rozsah pipety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669489" y="2214218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Píst s otočnou čepičkou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46007" y="5445223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</a:rPr>
              <a:t>Odhazovač</a:t>
            </a:r>
            <a:r>
              <a:rPr lang="cs-CZ" sz="2000" dirty="0" smtClean="0">
                <a:solidFill>
                  <a:srgbClr val="FF0000"/>
                </a:solidFill>
              </a:rPr>
              <a:t> špiček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41797" y="1484782"/>
            <a:ext cx="622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Barevné rozlišení pro identifikaci objemu pipety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1704604" y="2663944"/>
            <a:ext cx="0" cy="1413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427984" y="2637454"/>
            <a:ext cx="576064" cy="13504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6974494" y="2637454"/>
            <a:ext cx="333810" cy="11515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3995936" y="4221088"/>
            <a:ext cx="324436" cy="13930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2" idx="0"/>
          </p:cNvCxnSpPr>
          <p:nvPr/>
        </p:nvCxnSpPr>
        <p:spPr>
          <a:xfrm flipH="1" flipV="1">
            <a:off x="6547292" y="4642681"/>
            <a:ext cx="427202" cy="8025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8180" r="7288" b="14255"/>
          <a:stretch/>
        </p:blipFill>
        <p:spPr>
          <a:xfrm rot="5400000">
            <a:off x="2292111" y="2218014"/>
            <a:ext cx="4559778" cy="3237334"/>
          </a:xfr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74795" y="476672"/>
            <a:ext cx="5160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Popis automatické pipety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3933056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Zámek pro nastavení</a:t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>objemu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12745" y="357911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Píst s otočnou čepičkou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44321" y="4880081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err="1" smtClean="0">
                <a:solidFill>
                  <a:srgbClr val="FF0000"/>
                </a:solidFill>
              </a:rPr>
              <a:t>Odhazovač</a:t>
            </a:r>
            <a:r>
              <a:rPr lang="cs-CZ" sz="2000" dirty="0" smtClean="0">
                <a:solidFill>
                  <a:srgbClr val="FF0000"/>
                </a:solidFill>
              </a:rPr>
              <a:t> špiček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43608" y="2564904"/>
            <a:ext cx="164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Rozsah pipety</a:t>
            </a:r>
            <a:endParaRPr lang="cs-CZ" sz="2000" dirty="0">
              <a:solidFill>
                <a:srgbClr val="FF0000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687007" y="2809870"/>
            <a:ext cx="1596961" cy="4751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843732" y="4221088"/>
            <a:ext cx="1073727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5292080" y="4005064"/>
            <a:ext cx="1512168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4714664" y="4674346"/>
            <a:ext cx="1798081" cy="4057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45051" y="476672"/>
            <a:ext cx="7019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Automatické pipety a příslušenství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484783"/>
            <a:ext cx="6578806" cy="4934105"/>
          </a:xfrm>
        </p:spPr>
      </p:pic>
      <p:sp>
        <p:nvSpPr>
          <p:cNvPr id="7" name="TextovéPole 6"/>
          <p:cNvSpPr txBox="1"/>
          <p:nvPr/>
        </p:nvSpPr>
        <p:spPr>
          <a:xfrm>
            <a:off x="4355976" y="206541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100 – 1000 </a:t>
            </a:r>
            <a:r>
              <a:rPr lang="cs-CZ" sz="2000" b="1" dirty="0">
                <a:solidFill>
                  <a:srgbClr val="FF0000"/>
                </a:solidFill>
              </a:rPr>
              <a:t>µl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55976" y="322746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10  – 100 </a:t>
            </a:r>
            <a:r>
              <a:rPr lang="cs-CZ" sz="2000" b="1" dirty="0">
                <a:solidFill>
                  <a:srgbClr val="FF0000"/>
                </a:solidFill>
              </a:rPr>
              <a:t>µl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355976" y="443711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0,5 – 10 </a:t>
            </a:r>
            <a:r>
              <a:rPr lang="cs-CZ" sz="2000" b="1" dirty="0">
                <a:solidFill>
                  <a:srgbClr val="FF0000"/>
                </a:solidFill>
              </a:rPr>
              <a:t>µl</a:t>
            </a:r>
          </a:p>
        </p:txBody>
      </p:sp>
    </p:spTree>
    <p:extLst>
      <p:ext uri="{BB962C8B-B14F-4D97-AF65-F5344CB8AC3E}">
        <p14:creationId xmlns:p14="http://schemas.microsoft.com/office/powerpoint/2010/main" val="29281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Image result for správné pipetován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3928" r="3025" b="4210"/>
          <a:stretch/>
        </p:blipFill>
        <p:spPr bwMode="auto">
          <a:xfrm>
            <a:off x="639331" y="1340768"/>
            <a:ext cx="7888207" cy="49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35223" y="476672"/>
            <a:ext cx="38395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Princip pipetování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85911" y="6507787"/>
            <a:ext cx="65117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Zdroj: http://docplayer.cz/10116-Kreditni-kurz-preanalyticka-a-postanalyticka-cast-laboratorniho-vysetreni.html</a:t>
            </a:r>
          </a:p>
        </p:txBody>
      </p:sp>
    </p:spTree>
    <p:extLst>
      <p:ext uri="{BB962C8B-B14F-4D97-AF65-F5344CB8AC3E}">
        <p14:creationId xmlns:p14="http://schemas.microsoft.com/office/powerpoint/2010/main" val="1619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41556" r="4787" b="17936"/>
          <a:stretch/>
        </p:blipFill>
        <p:spPr>
          <a:xfrm rot="5400000">
            <a:off x="-93227" y="2909653"/>
            <a:ext cx="4824538" cy="168677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44419" r="4980" b="12874"/>
          <a:stretch/>
        </p:blipFill>
        <p:spPr>
          <a:xfrm rot="5400000">
            <a:off x="2171646" y="2841952"/>
            <a:ext cx="4824536" cy="18221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43114" r="8205" b="15784"/>
          <a:stretch/>
        </p:blipFill>
        <p:spPr>
          <a:xfrm rot="5400000">
            <a:off x="4524722" y="2828208"/>
            <a:ext cx="4824538" cy="1849662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2756" y="476672"/>
            <a:ext cx="69044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Princip pipetování a držení pipety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6165308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Klidová poloha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17201" y="616530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1. pozice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82192" y="6168001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2. pozice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62" y="2564904"/>
            <a:ext cx="1820862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1463638" y="380751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Typy  světelných  mikroskopů</a:t>
            </a:r>
          </a:p>
        </p:txBody>
      </p:sp>
      <p:pic>
        <p:nvPicPr>
          <p:cNvPr id="11268" name="Picture 7" descr="leeuwenhoek_micro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311" y="2132856"/>
            <a:ext cx="4394200" cy="2289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1" descr="Leewenhoek s mikroskope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256" y="1022101"/>
            <a:ext cx="1622425" cy="1981200"/>
          </a:xfr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8" descr="_barevně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"/>
          <a:stretch/>
        </p:blipFill>
        <p:spPr>
          <a:xfrm>
            <a:off x="1463638" y="4293096"/>
            <a:ext cx="1873950" cy="2197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2" name="TextovéPole 2"/>
          <p:cNvSpPr txBox="1">
            <a:spLocks noChangeArrowheads="1"/>
          </p:cNvSpPr>
          <p:nvPr/>
        </p:nvSpPr>
        <p:spPr bwMode="auto">
          <a:xfrm>
            <a:off x="2128833" y="1724605"/>
            <a:ext cx="4721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 err="1">
                <a:latin typeface="Times New Roman" pitchFamily="18" charset="0"/>
              </a:rPr>
              <a:t>Jednočočkový</a:t>
            </a:r>
            <a:r>
              <a:rPr lang="cs-CZ" altLang="cs-CZ" sz="2400" dirty="0">
                <a:latin typeface="Times New Roman" pitchFamily="18" charset="0"/>
              </a:rPr>
              <a:t> </a:t>
            </a:r>
            <a:r>
              <a:rPr lang="cs-CZ" altLang="cs-CZ" sz="2400" dirty="0" smtClean="0">
                <a:latin typeface="Times New Roman" pitchFamily="18" charset="0"/>
              </a:rPr>
              <a:t>mikroskop (cca 1671)</a:t>
            </a:r>
            <a:endParaRPr lang="cs-CZ" altLang="cs-CZ" sz="2400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latin typeface="Times New Roman" pitchFamily="18" charset="0"/>
            </a:endParaRPr>
          </a:p>
        </p:txBody>
      </p:sp>
      <p:sp>
        <p:nvSpPr>
          <p:cNvPr id="9" name="TextovéPole 9"/>
          <p:cNvSpPr txBox="1">
            <a:spLocks noChangeArrowheads="1"/>
          </p:cNvSpPr>
          <p:nvPr/>
        </p:nvSpPr>
        <p:spPr bwMode="auto">
          <a:xfrm>
            <a:off x="611560" y="1052736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imes New Roman" pitchFamily="18" charset="0"/>
              </a:rPr>
              <a:t>17. stol.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23728" y="1053033"/>
            <a:ext cx="38916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b="1" dirty="0" err="1" smtClean="0">
                <a:solidFill>
                  <a:srgbClr val="C00000"/>
                </a:solidFill>
              </a:rPr>
              <a:t>Leeuwenhoekův</a:t>
            </a:r>
            <a:r>
              <a:rPr lang="cs-CZ" altLang="cs-CZ" b="1" dirty="0" smtClean="0">
                <a:solidFill>
                  <a:srgbClr val="C00000"/>
                </a:solidFill>
              </a:rPr>
              <a:t> </a:t>
            </a:r>
            <a:r>
              <a:rPr lang="cs-CZ" altLang="cs-CZ" b="1" dirty="0" smtClean="0">
                <a:solidFill>
                  <a:srgbClr val="C00000"/>
                </a:solidFill>
              </a:rPr>
              <a:t>mikroskop </a:t>
            </a:r>
          </a:p>
          <a:p>
            <a:pPr algn="ctr"/>
            <a:r>
              <a:rPr lang="cs-CZ" altLang="cs-CZ" b="1" dirty="0" smtClean="0">
                <a:solidFill>
                  <a:srgbClr val="C00000"/>
                </a:solidFill>
              </a:rPr>
              <a:t>(zvětšení až 266x)</a:t>
            </a:r>
            <a:endParaRPr lang="cs-CZ" alt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31988"/>
            <a:ext cx="294005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28" y="1693863"/>
            <a:ext cx="25447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5147990" y="6021388"/>
            <a:ext cx="207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Arial" charset="0"/>
              </a:rPr>
              <a:t>Anglický původ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403078" y="6056313"/>
            <a:ext cx="180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Arial" charset="0"/>
              </a:rPr>
              <a:t>Italský původ</a:t>
            </a: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1546225" y="411386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Typy  světelných  mikroskopů</a:t>
            </a:r>
          </a:p>
        </p:txBody>
      </p:sp>
      <p:sp>
        <p:nvSpPr>
          <p:cNvPr id="12295" name="TextovéPole 9"/>
          <p:cNvSpPr txBox="1">
            <a:spLocks noChangeArrowheads="1"/>
          </p:cNvSpPr>
          <p:nvPr/>
        </p:nvSpPr>
        <p:spPr bwMode="auto">
          <a:xfrm>
            <a:off x="611560" y="1052736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imes New Roman" pitchFamily="18" charset="0"/>
              </a:rPr>
              <a:t>17. stol.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159241" y="1071834"/>
            <a:ext cx="3617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Hookův</a:t>
            </a:r>
            <a:r>
              <a:rPr lang="cs-CZ" altLang="cs-CZ" sz="2400" b="1" dirty="0" smtClean="0">
                <a:solidFill>
                  <a:srgbClr val="C00000"/>
                </a:solidFill>
                <a:latin typeface="Times New Roman" pitchFamily="18" charset="0"/>
              </a:rPr>
              <a:t> mikroskop (1670</a:t>
            </a:r>
            <a:r>
              <a:rPr lang="cs-CZ" altLang="cs-CZ" sz="2400" b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3315" name="Picture 6" descr="Hookův mikroskop_LL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92" y="1844824"/>
            <a:ext cx="4851816" cy="364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795835" y="5842527"/>
            <a:ext cx="5444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imes New Roman" pitchFamily="18" charset="0"/>
              </a:rPr>
              <a:t>V</a:t>
            </a:r>
            <a:r>
              <a:rPr lang="cs-CZ" altLang="cs-CZ" sz="2400" b="1" dirty="0" smtClean="0">
                <a:latin typeface="Times New Roman" pitchFamily="18" charset="0"/>
              </a:rPr>
              <a:t>ylepšení </a:t>
            </a:r>
            <a:r>
              <a:rPr lang="cs-CZ" altLang="cs-CZ" sz="2400" b="1" dirty="0">
                <a:latin typeface="Times New Roman" pitchFamily="18" charset="0"/>
              </a:rPr>
              <a:t>osvětlení, použití irisové clony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46225" y="372021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Typy  světelných  mikroskopů</a:t>
            </a:r>
          </a:p>
        </p:txBody>
      </p:sp>
      <p:sp>
        <p:nvSpPr>
          <p:cNvPr id="7" name="TextovéPole 9"/>
          <p:cNvSpPr txBox="1">
            <a:spLocks noChangeArrowheads="1"/>
          </p:cNvSpPr>
          <p:nvPr/>
        </p:nvSpPr>
        <p:spPr bwMode="auto">
          <a:xfrm>
            <a:off x="611560" y="1052736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imes New Roman" pitchFamily="18" charset="0"/>
              </a:rPr>
              <a:t>17. stol.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3" y="1744612"/>
            <a:ext cx="3171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62645"/>
            <a:ext cx="281532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79961"/>
            <a:ext cx="3385912" cy="288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2915816" y="5948562"/>
            <a:ext cx="193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>
                <a:solidFill>
                  <a:srgbClr val="C00000"/>
                </a:solidFill>
                <a:latin typeface="Times New Roman" pitchFamily="18" charset="0"/>
              </a:rPr>
              <a:t>Provis</a:t>
            </a:r>
            <a:r>
              <a:rPr lang="cs-CZ" altLang="cs-CZ" sz="2400" b="1" dirty="0">
                <a:solidFill>
                  <a:srgbClr val="C00000"/>
                </a:solidFill>
                <a:latin typeface="Times New Roman" pitchFamily="18" charset="0"/>
              </a:rPr>
              <a:t> AX-70</a:t>
            </a:r>
          </a:p>
        </p:txBody>
      </p:sp>
      <p:sp>
        <p:nvSpPr>
          <p:cNvPr id="14342" name="TextovéPole 9"/>
          <p:cNvSpPr txBox="1">
            <a:spLocks noChangeArrowheads="1"/>
          </p:cNvSpPr>
          <p:nvPr/>
        </p:nvSpPr>
        <p:spPr bwMode="auto">
          <a:xfrm>
            <a:off x="1187624" y="1153218"/>
            <a:ext cx="118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imes New Roman" pitchFamily="18" charset="0"/>
              </a:rPr>
              <a:t>19. stol.</a:t>
            </a:r>
          </a:p>
        </p:txBody>
      </p:sp>
      <p:sp>
        <p:nvSpPr>
          <p:cNvPr id="14343" name="TextovéPole 10"/>
          <p:cNvSpPr txBox="1">
            <a:spLocks noChangeArrowheads="1"/>
          </p:cNvSpPr>
          <p:nvPr/>
        </p:nvSpPr>
        <p:spPr bwMode="auto">
          <a:xfrm>
            <a:off x="3391545" y="3626941"/>
            <a:ext cx="118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imes New Roman" pitchFamily="18" charset="0"/>
              </a:rPr>
              <a:t>20. stol.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76375" y="260648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Typy  světelných  mikroskopů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7701787" cy="792311"/>
          </a:xfrm>
          <a:extLst>
            <a:ext uri="{909E8E84-426E-40DD-AFC4-6F175D3DCCD1}">
              <a14:hiddenFill xmlns:a14="http://schemas.microsoft.com/office/drawing/2010/main">
                <a:solidFill>
                  <a:srgbClr val="C1FFE0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část  rozsáhlé oblasti elektromagnetického záření, kterou vnímáme zrakem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203325" y="217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822325" y="2632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414" name="Text Box 17"/>
          <p:cNvSpPr txBox="1">
            <a:spLocks noChangeArrowheads="1"/>
          </p:cNvSpPr>
          <p:nvPr/>
        </p:nvSpPr>
        <p:spPr bwMode="auto">
          <a:xfrm>
            <a:off x="973899" y="2174875"/>
            <a:ext cx="7196201" cy="255454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imes New Roman" pitchFamily="18" charset="0"/>
              </a:rPr>
              <a:t>Rozhlasové a rádiové vlny 		 250 km – 1 mm</a:t>
            </a:r>
          </a:p>
          <a:p>
            <a:pPr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imes New Roman" pitchFamily="18" charset="0"/>
              </a:rPr>
              <a:t>Infračervené záření 			 0,5 mm – 0,8 </a:t>
            </a:r>
            <a:r>
              <a:rPr lang="cs-CZ" altLang="cs-CZ" sz="2400" b="1" dirty="0" err="1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altLang="cs-CZ" sz="2400" b="1" dirty="0" err="1">
                <a:latin typeface="Times New Roman" pitchFamily="18" charset="0"/>
              </a:rPr>
              <a:t>m</a:t>
            </a:r>
            <a:endParaRPr lang="cs-CZ" altLang="cs-CZ" sz="2400" b="1" dirty="0">
              <a:latin typeface="Times New Roman" pitchFamily="18" charset="0"/>
            </a:endParaRPr>
          </a:p>
          <a:p>
            <a:pPr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itchFamily="18" charset="0"/>
              </a:rPr>
              <a:t>Světlo (viditelné záření)		 0,8 </a:t>
            </a:r>
            <a:r>
              <a:rPr lang="el-GR" altLang="cs-CZ" sz="2400" b="1" dirty="0">
                <a:solidFill>
                  <a:srgbClr val="FF0000"/>
                </a:solidFill>
                <a:latin typeface="Times New Roman" pitchFamily="18" charset="0"/>
              </a:rPr>
              <a:t>μ</a:t>
            </a:r>
            <a:r>
              <a:rPr lang="cs-CZ" altLang="cs-CZ" sz="2400" b="1" dirty="0">
                <a:solidFill>
                  <a:srgbClr val="FF0000"/>
                </a:solidFill>
                <a:latin typeface="Times New Roman" pitchFamily="18" charset="0"/>
              </a:rPr>
              <a:t>m – 0,4</a:t>
            </a:r>
            <a:r>
              <a:rPr lang="el-GR" altLang="cs-CZ" sz="2400" b="1" dirty="0">
                <a:solidFill>
                  <a:srgbClr val="FF0000"/>
                </a:solidFill>
                <a:latin typeface="Times New Roman" pitchFamily="18" charset="0"/>
              </a:rPr>
              <a:t>μ</a:t>
            </a:r>
            <a:r>
              <a:rPr lang="cs-CZ" altLang="cs-CZ" sz="24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  <a:p>
            <a:pPr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imes New Roman" pitchFamily="18" charset="0"/>
              </a:rPr>
              <a:t>Ultrafialové záření 			 0,4 </a:t>
            </a:r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cs-CZ" altLang="cs-CZ" sz="2400" b="1" dirty="0">
                <a:latin typeface="Times New Roman" pitchFamily="18" charset="0"/>
              </a:rPr>
              <a:t>m – 0,1 </a:t>
            </a:r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cs-CZ" altLang="cs-CZ" sz="2400" b="1" dirty="0">
                <a:latin typeface="Times New Roman" pitchFamily="18" charset="0"/>
              </a:rPr>
              <a:t>m</a:t>
            </a:r>
          </a:p>
          <a:p>
            <a:pPr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>
                <a:latin typeface="Times New Roman" pitchFamily="18" charset="0"/>
              </a:rPr>
              <a:t>R</a:t>
            </a:r>
            <a:r>
              <a:rPr lang="cs-CZ" altLang="cs-CZ" sz="2400" b="1" dirty="0" err="1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cs-CZ" altLang="cs-CZ" sz="2400" b="1" dirty="0" err="1">
                <a:latin typeface="Times New Roman" pitchFamily="18" charset="0"/>
              </a:rPr>
              <a:t>ntgenovo</a:t>
            </a:r>
            <a:r>
              <a:rPr lang="cs-CZ" altLang="cs-CZ" sz="2400" b="1" dirty="0">
                <a:latin typeface="Times New Roman" pitchFamily="18" charset="0"/>
              </a:rPr>
              <a:t> záření (X-paprsky) 	 15 </a:t>
            </a:r>
            <a:r>
              <a:rPr lang="cs-CZ" altLang="cs-CZ" sz="2400" b="1" dirty="0" err="1">
                <a:latin typeface="Times New Roman" pitchFamily="18" charset="0"/>
              </a:rPr>
              <a:t>nm</a:t>
            </a:r>
            <a:r>
              <a:rPr lang="cs-CZ" altLang="cs-CZ" sz="2400" b="1" dirty="0">
                <a:latin typeface="Times New Roman" pitchFamily="18" charset="0"/>
              </a:rPr>
              <a:t> – 0,005 </a:t>
            </a:r>
            <a:r>
              <a:rPr lang="cs-CZ" altLang="cs-CZ" sz="2400" b="1" dirty="0" err="1">
                <a:latin typeface="Times New Roman" pitchFamily="18" charset="0"/>
              </a:rPr>
              <a:t>nm</a:t>
            </a:r>
            <a:endParaRPr lang="cs-CZ" altLang="cs-CZ" sz="2400" b="1" dirty="0">
              <a:latin typeface="Times New Roman" pitchFamily="18" charset="0"/>
            </a:endParaRPr>
          </a:p>
          <a:p>
            <a:pPr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cs-CZ" altLang="cs-CZ" sz="2400" b="1" dirty="0">
                <a:latin typeface="Times New Roman" pitchFamily="18" charset="0"/>
              </a:rPr>
              <a:t>-záření 				 pod 0,0001 </a:t>
            </a:r>
            <a:r>
              <a:rPr lang="cs-CZ" altLang="cs-CZ" sz="2400" b="1" dirty="0" err="1" smtClean="0">
                <a:latin typeface="Times New Roman" pitchFamily="18" charset="0"/>
              </a:rPr>
              <a:t>nm</a:t>
            </a:r>
            <a:endParaRPr lang="cs-CZ" altLang="cs-CZ" sz="2400" b="1" dirty="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76938" y="366190"/>
            <a:ext cx="13901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Světlo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67544" y="5081375"/>
            <a:ext cx="5587620" cy="1323439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C00000"/>
                </a:solidFill>
                <a:latin typeface="Times New Roman" pitchFamily="18" charset="0"/>
              </a:rPr>
              <a:t>Vlnový model </a:t>
            </a:r>
            <a:r>
              <a:rPr lang="cs-CZ" altLang="cs-CZ" sz="2400" b="1" dirty="0" smtClean="0">
                <a:latin typeface="Times New Roman" pitchFamily="18" charset="0"/>
              </a:rPr>
              <a:t>(elektromagnetické vlnění)</a:t>
            </a:r>
          </a:p>
          <a:p>
            <a:pPr>
              <a:lnSpc>
                <a:spcPts val="32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 smtClean="0">
                <a:solidFill>
                  <a:srgbClr val="C00000"/>
                </a:solidFill>
                <a:latin typeface="Times New Roman" pitchFamily="18" charset="0"/>
              </a:rPr>
              <a:t>Kvantový model </a:t>
            </a:r>
            <a:r>
              <a:rPr lang="cs-CZ" altLang="cs-CZ" sz="2400" b="1" dirty="0" smtClean="0">
                <a:latin typeface="Times New Roman" pitchFamily="18" charset="0"/>
              </a:rPr>
              <a:t>(proud fotonů)</a:t>
            </a:r>
            <a:endParaRPr lang="cs-CZ" altLang="cs-CZ" sz="2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ts val="32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 smtClean="0">
                <a:solidFill>
                  <a:srgbClr val="C00000"/>
                </a:solidFill>
                <a:latin typeface="Times New Roman" pitchFamily="18" charset="0"/>
              </a:rPr>
              <a:t>Geometrický model </a:t>
            </a:r>
            <a:r>
              <a:rPr lang="cs-CZ" altLang="cs-CZ" sz="2400" b="1" dirty="0" smtClean="0">
                <a:latin typeface="Times New Roman" pitchFamily="18" charset="0"/>
              </a:rPr>
              <a:t>(světelný paprsek)</a:t>
            </a:r>
            <a:endParaRPr lang="cs-CZ" altLang="cs-CZ" sz="24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29948" y="212695"/>
            <a:ext cx="13901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Světlo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 descr="vlndelka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54" y="859026"/>
            <a:ext cx="5687492" cy="444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vlndelk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25" y="5419989"/>
            <a:ext cx="6772349" cy="131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7776864" cy="2664643"/>
          </a:xfrm>
          <a:extLst>
            <a:ext uri="{909E8E84-426E-40DD-AFC4-6F175D3DCCD1}">
              <a14:hiddenFill xmlns:a14="http://schemas.microsoft.com/office/drawing/2010/main">
                <a:solidFill>
                  <a:srgbClr val="C1FFE0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342900" indent="-342900" fontAlgn="auto">
              <a:lnSpc>
                <a:spcPts val="32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imes New Roman" panose="02020603050405020304" pitchFamily="18" charset="0"/>
                <a:cs typeface="Times New Roman" pitchFamily="18" charset="0"/>
              </a:rPr>
              <a:t>Z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itchFamily="18" charset="0"/>
              </a:rPr>
              <a:t>aloženy na odrazu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lomu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světelných paprsků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 prostředích různé hustoty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Důležitá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prostředí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indent="-274320" algn="ctr" fontAlgn="auto">
              <a:lnSpc>
                <a:spcPts val="3200"/>
              </a:lnSpc>
              <a:spcAft>
                <a:spcPts val="0"/>
              </a:spcAft>
              <a:buFontTx/>
              <a:buNone/>
              <a:defRPr/>
            </a:pPr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</a:t>
            </a: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lomu </a:t>
            </a:r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(= optická hustota prostředí</a:t>
            </a:r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59345" y="4365104"/>
            <a:ext cx="7225309" cy="19050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c	</a:t>
            </a:r>
            <a:r>
              <a:rPr lang="cs-CZ" altLang="cs-CZ" sz="2400" b="1" dirty="0">
                <a:latin typeface="Times New Roman" pitchFamily="18" charset="0"/>
              </a:rPr>
              <a:t> </a:t>
            </a: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rychlost </a:t>
            </a:r>
            <a:r>
              <a:rPr lang="cs-CZ" altLang="cs-CZ" sz="1800" b="1" dirty="0">
                <a:latin typeface="Times New Roman" pitchFamily="18" charset="0"/>
                <a:cs typeface="Times New Roman" pitchFamily="18" charset="0"/>
              </a:rPr>
              <a:t>světla ve vakuu </a:t>
            </a: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1800" b="1" dirty="0">
                <a:latin typeface="Times New Roman" pitchFamily="18" charset="0"/>
                <a:cs typeface="Times New Roman" pitchFamily="18" charset="0"/>
              </a:rPr>
              <a:t>stejná pro všechny </a:t>
            </a:r>
            <a:r>
              <a:rPr lang="cs-CZ" altLang="cs-CZ" sz="1800" b="1" dirty="0">
                <a:latin typeface="Symbol" pitchFamily="18" charset="2"/>
                <a:cs typeface="Times New Roman" pitchFamily="18" charset="0"/>
              </a:rPr>
              <a:t>l ) </a:t>
            </a:r>
            <a:endParaRPr lang="cs-CZ" altLang="cs-CZ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cs-CZ" altLang="cs-CZ" sz="2400" b="1" dirty="0">
                <a:latin typeface="Times New Roman" pitchFamily="18" charset="0"/>
              </a:rPr>
              <a:t> </a:t>
            </a:r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altLang="cs-CZ" sz="2400" b="1" dirty="0">
                <a:latin typeface="Times New Roman" pitchFamily="18" charset="0"/>
              </a:rPr>
              <a:t> ------</a:t>
            </a:r>
            <a:r>
              <a:rPr lang="cs-CZ" altLang="cs-CZ" sz="1800" b="1" dirty="0">
                <a:latin typeface="Times New Roman" pitchFamily="18" charset="0"/>
              </a:rPr>
              <a:t>  =   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  <a:endParaRPr lang="cs-CZ" altLang="cs-CZ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   v </a:t>
            </a:r>
            <a:r>
              <a:rPr lang="cs-CZ" altLang="cs-CZ" sz="18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          rychlost </a:t>
            </a:r>
            <a:r>
              <a:rPr lang="cs-CZ" altLang="cs-CZ" sz="1800" b="1" dirty="0">
                <a:latin typeface="Times New Roman" pitchFamily="18" charset="0"/>
                <a:cs typeface="Times New Roman" pitchFamily="18" charset="0"/>
              </a:rPr>
              <a:t>světla určité vlnové délky</a:t>
            </a:r>
            <a:endParaRPr lang="cs-CZ" altLang="cs-CZ" sz="1800" b="1" dirty="0">
              <a:latin typeface="Times New Roman" pitchFamily="18" charset="0"/>
            </a:endParaRP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Times New Roman" pitchFamily="18" charset="0"/>
              </a:rPr>
              <a:t>		          </a:t>
            </a:r>
            <a:r>
              <a:rPr lang="cs-CZ" altLang="cs-CZ" sz="1800" b="1" dirty="0" smtClean="0">
                <a:latin typeface="Times New Roman" pitchFamily="18" charset="0"/>
              </a:rPr>
              <a:t>            ve</a:t>
            </a: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800" b="1" dirty="0">
                <a:latin typeface="Times New Roman" pitchFamily="18" charset="0"/>
                <a:cs typeface="Times New Roman" pitchFamily="18" charset="0"/>
              </a:rPr>
              <a:t>zkoumané látce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 dirty="0"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71800" y="366190"/>
            <a:ext cx="3531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Optické principy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3675</TotalTime>
  <Words>631</Words>
  <Application>Microsoft Office PowerPoint</Application>
  <PresentationFormat>Předvádění na obrazovce (4:3)</PresentationFormat>
  <Paragraphs>206</Paragraphs>
  <Slides>28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Základní</vt:lpstr>
      <vt:lpstr>Světelná mikroskopie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pipetování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PřF 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Světelná a elektronová mikroskopie</dc:title>
  <dc:creator>Pavla Válová</dc:creator>
  <cp:lastModifiedBy>Mgr. Ondřej Ženata</cp:lastModifiedBy>
  <cp:revision>259</cp:revision>
  <cp:lastPrinted>2011-10-04T17:08:56Z</cp:lastPrinted>
  <dcterms:created xsi:type="dcterms:W3CDTF">2004-01-07T14:37:17Z</dcterms:created>
  <dcterms:modified xsi:type="dcterms:W3CDTF">2017-10-04T13:55:31Z</dcterms:modified>
</cp:coreProperties>
</file>