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08" r:id="rId2"/>
    <p:sldId id="483" r:id="rId3"/>
    <p:sldId id="500" r:id="rId4"/>
    <p:sldId id="501" r:id="rId5"/>
    <p:sldId id="513" r:id="rId6"/>
    <p:sldId id="515" r:id="rId7"/>
    <p:sldId id="514" r:id="rId8"/>
    <p:sldId id="502" r:id="rId9"/>
    <p:sldId id="503" r:id="rId10"/>
    <p:sldId id="504" r:id="rId11"/>
    <p:sldId id="516" r:id="rId12"/>
    <p:sldId id="505" r:id="rId13"/>
    <p:sldId id="512" r:id="rId14"/>
    <p:sldId id="511" r:id="rId15"/>
    <p:sldId id="506" r:id="rId16"/>
    <p:sldId id="508" r:id="rId17"/>
  </p:sldIdLst>
  <p:sldSz cx="9144000" cy="6858000" type="screen4x3"/>
  <p:notesSz cx="6888163" cy="10020300"/>
  <p:custShowLst>
    <p:custShow name="Vlastní prezentace 1" id="0">
      <p:sldLst>
        <p:sld r:id="rId5"/>
      </p:sldLst>
    </p:custShow>
  </p:custShowLst>
  <p:defaultTextStyle>
    <a:defPPr>
      <a:defRPr lang="cs-CZ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chemeClr val="bg1"/>
        </a:solidFill>
        <a:effectDag name="">
          <a:cont type="tree" name="">
            <a:effect ref="fillLine"/>
            <a:outerShdw dist="38100" dir="13500000" algn="br">
              <a:schemeClr val="bg1">
                <a:lumMod val="200000"/>
                <a:satMod val="200000"/>
              </a:schemeClr>
            </a:outerShdw>
          </a:cont>
          <a:cont type="tree" name="">
            <a:effect ref="fillLine"/>
            <a:outerShdw dist="38100" dir="2700000" algn="tl">
              <a:schemeClr val="bg1">
                <a:lumMod val="60000"/>
                <a:satMod val="60000"/>
              </a:schemeClr>
            </a:outerShdw>
          </a:cont>
          <a:effect ref="fillLine"/>
        </a:effectDag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E00"/>
    <a:srgbClr val="00FF00"/>
    <a:srgbClr val="00CC00"/>
    <a:srgbClr val="FFFF99"/>
    <a:srgbClr val="FF99FF"/>
    <a:srgbClr val="FFFFFF"/>
    <a:srgbClr val="FFFF00"/>
    <a:srgbClr val="00462A"/>
    <a:srgbClr val="1F5F3F"/>
    <a:srgbClr val="2369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7861" autoAdjust="0"/>
    <p:restoredTop sz="94628" autoAdjust="0"/>
  </p:normalViewPr>
  <p:slideViewPr>
    <p:cSldViewPr showGuides="1">
      <p:cViewPr>
        <p:scale>
          <a:sx n="110" d="100"/>
          <a:sy n="110" d="100"/>
        </p:scale>
        <p:origin x="-1560" y="-48"/>
      </p:cViewPr>
      <p:guideLst>
        <p:guide orient="horz" pos="34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B55654EB-CE49-4B03-B11C-A1C45F00650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293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9800" y="750888"/>
            <a:ext cx="5010150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759325"/>
            <a:ext cx="5510213" cy="45100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>
              <a:lnSpc>
                <a:spcPct val="100000"/>
              </a:lnSpc>
              <a:spcBef>
                <a:spcPct val="0"/>
              </a:spcBef>
              <a:defRPr sz="1300" b="0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fld id="{79A01EF4-6712-484C-8D0A-2B89631D5BB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18543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3AD15-008F-4DFC-B9C2-63F8E0EEA52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181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27888-F69F-4BA2-9A62-1BC25D4CBBC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600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2559A-F556-4424-AA6F-E4DFC5FF2B6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002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89F73-EF9A-4E42-8E26-0367812D61C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8864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D64BE-38B6-4A7B-B713-93EF7C7A961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9686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41CF3-B406-438F-9774-35747197B4F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049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692F8-7007-47DE-9CFF-1FD98FEEB78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8295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1D103-B948-4A3D-81D6-AC12728A527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7668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8E489-D9F1-48F6-911E-1F350F24FA5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1494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8F056-5C3A-413C-BB64-668D48EF368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3735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1B60E-99E0-42B0-A93D-0AC7BD725C1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3736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2805F-AF42-4464-85E2-D8FA4DCA0AA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4741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F2B9F-4330-44AF-B94E-1D4A8D5BFD9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06962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40A67-0E53-4347-8685-7157FFF5A7E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539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5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 b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B84B5E88-658F-4114-86C2-17EA8A7B7FA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1366838"/>
            <a:ext cx="7772400" cy="3862387"/>
          </a:xfrm>
        </p:spPr>
        <p:txBody>
          <a:bodyPr/>
          <a:lstStyle/>
          <a:p>
            <a:r>
              <a:rPr lang="cs-CZ" altLang="cs-CZ" b="1" smtClean="0">
                <a:solidFill>
                  <a:srgbClr val="FFFF99"/>
                </a:solidFill>
                <a:latin typeface="Arial" charset="0"/>
                <a:cs typeface="Arial" charset="0"/>
              </a:rPr>
              <a:t/>
            </a:r>
            <a:br>
              <a:rPr lang="cs-CZ" altLang="cs-CZ" b="1" smtClean="0">
                <a:solidFill>
                  <a:srgbClr val="FFFF99"/>
                </a:solidFill>
                <a:latin typeface="Arial" charset="0"/>
                <a:cs typeface="Arial" charset="0"/>
              </a:rPr>
            </a:br>
            <a:r>
              <a:rPr lang="cs-CZ" altLang="cs-CZ" b="1" smtClean="0">
                <a:solidFill>
                  <a:srgbClr val="FFFF99"/>
                </a:solidFill>
                <a:latin typeface="Arial" charset="0"/>
                <a:cs typeface="Arial" charset="0"/>
              </a:rPr>
              <a:t>Ž i v o t n o s t</a:t>
            </a:r>
            <a:br>
              <a:rPr lang="cs-CZ" altLang="cs-CZ" b="1" smtClean="0">
                <a:solidFill>
                  <a:srgbClr val="FFFF99"/>
                </a:solidFill>
                <a:latin typeface="Arial" charset="0"/>
                <a:cs typeface="Arial" charset="0"/>
              </a:rPr>
            </a:br>
            <a:r>
              <a:rPr lang="cs-CZ" altLang="cs-CZ" b="1" smtClean="0">
                <a:solidFill>
                  <a:srgbClr val="FFFF99"/>
                </a:solidFill>
                <a:latin typeface="Arial" charset="0"/>
                <a:cs typeface="Arial" charset="0"/>
              </a:rPr>
              <a:t/>
            </a:r>
            <a:br>
              <a:rPr lang="cs-CZ" altLang="cs-CZ" b="1" smtClean="0">
                <a:solidFill>
                  <a:srgbClr val="FFFF99"/>
                </a:solidFill>
                <a:latin typeface="Arial" charset="0"/>
                <a:cs typeface="Arial" charset="0"/>
              </a:rPr>
            </a:br>
            <a:r>
              <a:rPr lang="cs-CZ" altLang="cs-CZ" b="1" smtClean="0">
                <a:solidFill>
                  <a:srgbClr val="FFFF99"/>
                </a:solidFill>
                <a:latin typeface="Arial" charset="0"/>
                <a:cs typeface="Arial" charset="0"/>
              </a:rPr>
              <a:t>(= životaschopnost = vitalita = viabilita)</a:t>
            </a:r>
            <a:br>
              <a:rPr lang="cs-CZ" altLang="cs-CZ" b="1" smtClean="0">
                <a:solidFill>
                  <a:srgbClr val="FFFF99"/>
                </a:solidFill>
                <a:latin typeface="Arial" charset="0"/>
                <a:cs typeface="Arial" charset="0"/>
              </a:rPr>
            </a:br>
            <a:r>
              <a:rPr lang="cs-CZ" altLang="cs-CZ" smtClean="0">
                <a:latin typeface="Arial" charset="0"/>
                <a:cs typeface="Arial" charset="0"/>
              </a:rPr>
              <a:t> </a:t>
            </a:r>
            <a:br>
              <a:rPr lang="cs-CZ" altLang="cs-CZ" smtClean="0">
                <a:latin typeface="Arial" charset="0"/>
                <a:cs typeface="Arial" charset="0"/>
              </a:rPr>
            </a:br>
            <a:r>
              <a:rPr lang="cs-CZ" altLang="cs-CZ" sz="3600" smtClean="0">
                <a:latin typeface="Arial" charset="0"/>
                <a:cs typeface="Arial" charset="0"/>
              </a:rPr>
              <a:t/>
            </a:r>
            <a:br>
              <a:rPr lang="cs-CZ" altLang="cs-CZ" sz="3600" smtClean="0">
                <a:latin typeface="Arial" charset="0"/>
                <a:cs typeface="Arial" charset="0"/>
              </a:rPr>
            </a:br>
            <a:r>
              <a:rPr lang="cs-CZ" altLang="cs-CZ"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počet živých buněk . 100 </a:t>
            </a:r>
            <a:br>
              <a:rPr lang="cs-CZ" altLang="cs-CZ" sz="24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cs-CZ" altLang="cs-CZ"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=   ---------------------------------------- [%]</a:t>
            </a:r>
            <a:br>
              <a:rPr lang="cs-CZ" altLang="cs-CZ" sz="2400" b="1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cs-CZ" altLang="cs-CZ" sz="2400" b="1" smtClean="0">
                <a:solidFill>
                  <a:schemeClr val="bg1"/>
                </a:solidFill>
                <a:latin typeface="Arial" charset="0"/>
                <a:cs typeface="Arial" charset="0"/>
              </a:rPr>
              <a:t>  počet všech buněk</a:t>
            </a:r>
            <a:r>
              <a:rPr lang="cs-CZ" altLang="cs-CZ" sz="2400" smtClean="0">
                <a:solidFill>
                  <a:schemeClr val="bg1"/>
                </a:solidFill>
                <a:latin typeface="Arial" charset="0"/>
                <a:cs typeface="Arial" charset="0"/>
              </a:rPr>
              <a:t/>
            </a:r>
            <a:br>
              <a:rPr lang="cs-CZ" altLang="cs-CZ" sz="2400" smtClean="0">
                <a:solidFill>
                  <a:schemeClr val="bg1"/>
                </a:solidFill>
                <a:latin typeface="Arial" charset="0"/>
                <a:cs typeface="Arial" charset="0"/>
              </a:rPr>
            </a:br>
            <a:r>
              <a:rPr lang="cs-CZ" altLang="cs-CZ" sz="2400" smtClean="0">
                <a:latin typeface="Arial" charset="0"/>
                <a:cs typeface="Arial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331913" y="2565400"/>
            <a:ext cx="6262687" cy="4114800"/>
          </a:xfrm>
        </p:spPr>
        <p:txBody>
          <a:bodyPr/>
          <a:lstStyle/>
          <a:p>
            <a:pPr algn="ctr"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při kultivaci buněk pro různé účely 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FontTx/>
              <a:buNone/>
              <a:defRPr/>
            </a:pP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hodnocení cytotoxického účinku, </a:t>
            </a:r>
            <a:endParaRPr lang="cs-CZ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vliv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určitého faktoru na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buňku …)</a:t>
            </a:r>
          </a:p>
          <a:p>
            <a:pPr marL="0" indent="0" algn="ctr">
              <a:buFontTx/>
              <a:buNone/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kontrola životnosti po zamražení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b="1" u="sng" smtClean="0">
                <a:solidFill>
                  <a:srgbClr val="FFFF99"/>
                </a:solidFill>
                <a:latin typeface="Arial" charset="0"/>
                <a:cs typeface="Arial" charset="0"/>
              </a:rPr>
              <a:t>V y u ž i t í :</a:t>
            </a:r>
            <a:endParaRPr lang="cs-CZ" altLang="cs-CZ" smtClean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84213" y="1268413"/>
            <a:ext cx="7772400" cy="4114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cs-CZ" sz="2400" b="1" dirty="0"/>
              <a:t> 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množení živých buněk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(počítání vzniklých kolonií)</a:t>
            </a:r>
          </a:p>
          <a:p>
            <a:pPr marL="0" indent="0">
              <a:buFontTx/>
              <a:buNone/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zvýraznění živých nebo mrtvých buněk </a:t>
            </a:r>
            <a:r>
              <a:rPr lang="cs-CZ" sz="2400" b="1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barvením</a:t>
            </a:r>
            <a:endParaRPr lang="cs-CZ" sz="2400" dirty="0">
              <a:solidFill>
                <a:srgbClr val="FF99FF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	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b="1" dirty="0" smtClean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cs-CZ" sz="2400" b="1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zachování membránové a funkční integrity </a:t>
            </a:r>
            <a:r>
              <a:rPr lang="cs-CZ" sz="24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	buňky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99" name="Nadpis 2"/>
          <p:cNvSpPr>
            <a:spLocks noGrp="1"/>
          </p:cNvSpPr>
          <p:nvPr>
            <p:ph type="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r>
              <a:rPr lang="cs-CZ" altLang="cs-CZ" sz="3200" b="1" u="sng" smtClean="0">
                <a:solidFill>
                  <a:srgbClr val="FFFF99"/>
                </a:solidFill>
                <a:latin typeface="Arial" charset="0"/>
                <a:cs typeface="Arial" charset="0"/>
              </a:rPr>
              <a:t>Metody pro stanovení životnosti:</a:t>
            </a:r>
            <a:endParaRPr lang="cs-CZ" altLang="cs-CZ" sz="3200" smtClean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Zástupný symbol pro obsah 1"/>
          <p:cNvSpPr txBox="1">
            <a:spLocks/>
          </p:cNvSpPr>
          <p:nvPr/>
        </p:nvSpPr>
        <p:spPr bwMode="auto">
          <a:xfrm>
            <a:off x="1619250" y="4149725"/>
            <a:ext cx="63373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cs-CZ" sz="2400" dirty="0" smtClean="0"/>
              <a:t> </a:t>
            </a:r>
            <a:endParaRPr lang="cs-CZ" sz="2400" dirty="0" smtClean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klasická barviva 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457200" lvl="1" indent="0">
              <a:buFontTx/>
              <a:buNone/>
              <a:defRPr/>
            </a:pPr>
            <a:r>
              <a:rPr lang="cs-C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0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(metylénová modř, </a:t>
            </a:r>
            <a:r>
              <a:rPr lang="cs-CZ" sz="2000" b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Evansova</a:t>
            </a:r>
            <a:r>
              <a:rPr lang="cs-CZ" sz="20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modř, </a:t>
            </a:r>
          </a:p>
          <a:p>
            <a:pPr marL="457200" lvl="1" indent="0">
              <a:buFontTx/>
              <a:buNone/>
              <a:defRPr/>
            </a:pPr>
            <a:r>
              <a:rPr lang="cs-CZ" sz="2000" b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0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Janusova zeleň B, </a:t>
            </a:r>
            <a:r>
              <a:rPr lang="cs-CZ" sz="2000" b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trypanová</a:t>
            </a:r>
            <a:r>
              <a:rPr lang="cs-CZ" sz="20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modř, </a:t>
            </a:r>
            <a:r>
              <a:rPr lang="cs-CZ" sz="2000" b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eosin</a:t>
            </a:r>
            <a:r>
              <a:rPr lang="cs-CZ" sz="20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…) </a:t>
            </a:r>
          </a:p>
          <a:p>
            <a:pPr>
              <a:defRPr/>
            </a:pPr>
            <a:r>
              <a:rPr lang="cs-CZ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fluorescenční barviva   </a:t>
            </a:r>
          </a:p>
          <a:p>
            <a:pPr marL="0" indent="0">
              <a:buFontTx/>
              <a:buNone/>
              <a:defRPr/>
            </a:pP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0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cs-CZ" sz="2000" b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propidium</a:t>
            </a:r>
            <a:r>
              <a:rPr lang="cs-CZ" sz="20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jodid – PI)</a:t>
            </a:r>
            <a:endParaRPr lang="cs-CZ" sz="2000" b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11188" y="476250"/>
            <a:ext cx="8064500" cy="29527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cs-CZ" sz="24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b="1" dirty="0" smtClean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cs-CZ" sz="2400" b="1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detekce funkčního metabolismu buňky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 marL="0" indent="0">
              <a:buFontTx/>
              <a:buNone/>
              <a:defRPr/>
            </a:pPr>
            <a:r>
              <a:rPr lang="cs-CZ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fluorescenční barviva:</a:t>
            </a:r>
            <a:r>
              <a:rPr lang="cs-CZ" sz="24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>
              <a:buFontTx/>
              <a:buNone/>
              <a:defRPr/>
            </a:pP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- fluorescein </a:t>
            </a:r>
            <a:r>
              <a:rPr lang="cs-CZ" sz="24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diacetát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endParaRPr lang="cs-CZ" sz="2400" dirty="0" smtClean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FDA – </a:t>
            </a:r>
            <a:r>
              <a:rPr lang="cs-CZ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exitace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495 </a:t>
            </a:r>
            <a:r>
              <a:rPr lang="cs-CZ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nm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emise 520 </a:t>
            </a:r>
            <a:r>
              <a:rPr lang="cs-CZ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nm</a:t>
            </a:r>
            <a:r>
              <a:rPr lang="cs-C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	kostka 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WB</a:t>
            </a:r>
            <a:r>
              <a:rPr lang="cs-C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cs-CZ" sz="24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Calcein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AM 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(pro živočišné buňky)</a:t>
            </a:r>
          </a:p>
          <a:p>
            <a:pPr marL="0" indent="0">
              <a:buFontTx/>
              <a:buNone/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Obrázek 2" descr="0,5mg_Ag_np_DCF_3_C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440113"/>
            <a:ext cx="2447925" cy="2509837"/>
          </a:xfrm>
          <a:prstGeom prst="rect">
            <a:avLst/>
          </a:prstGeom>
          <a:noFill/>
          <a:ln w="25400">
            <a:solidFill>
              <a:schemeClr val="bg1">
                <a:alpha val="94901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 descr="0,5mg_Ag_np_DCF_3_C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457575"/>
            <a:ext cx="2500312" cy="2474913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ástupný symbol pro obsah 1"/>
          <p:cNvSpPr txBox="1">
            <a:spLocks/>
          </p:cNvSpPr>
          <p:nvPr/>
        </p:nvSpPr>
        <p:spPr bwMode="auto">
          <a:xfrm>
            <a:off x="1260475" y="6010275"/>
            <a:ext cx="705643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buFontTx/>
              <a:buNone/>
            </a:pPr>
            <a:r>
              <a:rPr lang="cs-CZ" altLang="cs-CZ" sz="1800">
                <a:solidFill>
                  <a:srgbClr val="FFC000"/>
                </a:solidFill>
                <a:effectLst/>
              </a:rPr>
              <a:t>Životnost klíčících pylových zrn u okurky (</a:t>
            </a:r>
            <a:r>
              <a:rPr lang="cs-CZ" altLang="cs-CZ" sz="1800" i="1">
                <a:solidFill>
                  <a:srgbClr val="FFC000"/>
                </a:solidFill>
                <a:effectLst/>
              </a:rPr>
              <a:t>Cucumis sativus</a:t>
            </a:r>
            <a:r>
              <a:rPr lang="cs-CZ" altLang="cs-CZ" sz="1800">
                <a:solidFill>
                  <a:srgbClr val="FFC000"/>
                </a:solidFill>
                <a:effectLst/>
              </a:rPr>
              <a:t>) </a:t>
            </a:r>
          </a:p>
          <a:p>
            <a:pPr algn="ctr">
              <a:buFontTx/>
              <a:buNone/>
            </a:pPr>
            <a:r>
              <a:rPr lang="cs-CZ" altLang="cs-CZ" sz="1800">
                <a:solidFill>
                  <a:srgbClr val="FFC000"/>
                </a:solidFill>
                <a:effectLst/>
              </a:rPr>
              <a:t>      	pomocí FDA</a:t>
            </a:r>
            <a:r>
              <a:rPr lang="cs-CZ" altLang="cs-CZ" sz="1800" b="0">
                <a:solidFill>
                  <a:srgbClr val="FFC000"/>
                </a:solidFill>
                <a:effectLst/>
              </a:rPr>
              <a:t>.  Foto Tereza Válová.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ástupný symbol pro obsah 1"/>
          <p:cNvSpPr>
            <a:spLocks noGrp="1"/>
          </p:cNvSpPr>
          <p:nvPr>
            <p:ph idx="1"/>
          </p:nvPr>
        </p:nvSpPr>
        <p:spPr>
          <a:xfrm>
            <a:off x="684213" y="692150"/>
            <a:ext cx="7772400" cy="4114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cs-CZ" altLang="cs-CZ" sz="2400" smtClean="0">
                <a:solidFill>
                  <a:srgbClr val="FFFF99"/>
                </a:solidFill>
                <a:latin typeface="Arial" charset="0"/>
                <a:cs typeface="Arial" charset="0"/>
              </a:rPr>
              <a:t>Schéma kvasinky</a:t>
            </a:r>
          </a:p>
          <a:p>
            <a:pPr marL="0" indent="0" algn="ctr">
              <a:buFontTx/>
              <a:buNone/>
            </a:pPr>
            <a:r>
              <a:rPr lang="cs-CZ" altLang="cs-CZ" sz="1800" smtClean="0">
                <a:solidFill>
                  <a:srgbClr val="FFFF99"/>
                </a:solidFill>
                <a:latin typeface="Arial" charset="0"/>
                <a:cs typeface="Arial" charset="0"/>
              </a:rPr>
              <a:t>(důležitý modelový eukaryotní organismus)</a:t>
            </a:r>
          </a:p>
          <a:p>
            <a:pPr marL="0" indent="0">
              <a:buFontTx/>
              <a:buNone/>
            </a:pPr>
            <a:endParaRPr lang="cs-CZ" altLang="cs-CZ" sz="240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6147" name="Picture 2" descr="C:\Users\valova\Documents\Dokumenty_2_ od 2009\#C V I Č E N Í_2009_2010_2011\_BUNĚČNÁ BIOLOGIE_2010\BUNĚČNÁ BIOLOGIE\_Pavla_CVIČENÍ_Buněčná biologie\Schéma kvasink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113" y="1916113"/>
            <a:ext cx="5570537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403350" y="2492375"/>
            <a:ext cx="7489825" cy="4114800"/>
          </a:xfrm>
        </p:spPr>
        <p:txBody>
          <a:bodyPr/>
          <a:lstStyle/>
          <a:p>
            <a:pPr>
              <a:defRPr/>
            </a:pPr>
            <a:r>
              <a:rPr lang="cs-CZ" altLang="cs-CZ" sz="24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houby vřeckovýtrusné</a:t>
            </a:r>
          </a:p>
          <a:p>
            <a:pPr>
              <a:defRPr/>
            </a:pPr>
            <a:endParaRPr lang="cs-CZ" altLang="cs-CZ" sz="2400" b="1" dirty="0" smtClean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cs-CZ" altLang="cs-CZ" sz="24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buněčná stěna: 	</a:t>
            </a:r>
            <a:r>
              <a:rPr lang="cs-CZ" altLang="cs-CZ" sz="2400" b="1" dirty="0" err="1" smtClean="0">
                <a:solidFill>
                  <a:srgbClr val="FFFF99"/>
                </a:solidFill>
                <a:latin typeface="Arial" charset="0"/>
                <a:cs typeface="Arial" charset="0"/>
              </a:rPr>
              <a:t>glukan</a:t>
            </a:r>
            <a:r>
              <a:rPr lang="cs-CZ" altLang="cs-CZ" sz="24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, </a:t>
            </a:r>
            <a:r>
              <a:rPr lang="cs-CZ" altLang="cs-CZ" sz="2400" b="1" dirty="0" err="1" smtClean="0">
                <a:solidFill>
                  <a:srgbClr val="FFFF99"/>
                </a:solidFill>
                <a:latin typeface="Arial" charset="0"/>
                <a:cs typeface="Arial" charset="0"/>
              </a:rPr>
              <a:t>manan</a:t>
            </a:r>
            <a:r>
              <a:rPr lang="cs-CZ" altLang="cs-CZ" sz="24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, 					proteiny </a:t>
            </a:r>
          </a:p>
          <a:p>
            <a:pPr marL="0" indent="0">
              <a:buFontTx/>
              <a:buNone/>
              <a:defRPr/>
            </a:pPr>
            <a:r>
              <a:rPr lang="cs-CZ" altLang="cs-CZ" sz="2400" b="1" dirty="0">
                <a:solidFill>
                  <a:srgbClr val="FFFF99"/>
                </a:solidFill>
                <a:latin typeface="Arial" charset="0"/>
                <a:cs typeface="Arial" charset="0"/>
              </a:rPr>
              <a:t>	</a:t>
            </a:r>
            <a:r>
              <a:rPr lang="cs-CZ" altLang="cs-CZ" sz="24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		(i chitin a celulóza)</a:t>
            </a:r>
          </a:p>
          <a:p>
            <a:pPr>
              <a:defRPr/>
            </a:pPr>
            <a:endParaRPr lang="cs-CZ" altLang="cs-CZ" sz="2400" b="1" dirty="0" smtClean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cs-CZ" altLang="cs-CZ" sz="24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kvasinky r. </a:t>
            </a:r>
            <a:r>
              <a:rPr lang="cs-CZ" altLang="cs-CZ" sz="2400" b="1" i="1" dirty="0" err="1" smtClean="0">
                <a:solidFill>
                  <a:srgbClr val="FFFF99"/>
                </a:solidFill>
                <a:latin typeface="Arial" charset="0"/>
                <a:cs typeface="Arial" charset="0"/>
              </a:rPr>
              <a:t>Candida</a:t>
            </a:r>
            <a:r>
              <a:rPr lang="cs-CZ" altLang="cs-CZ" sz="24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 – u člověka různá onemocnění (kandidóza) kůže, sliznic, plic</a:t>
            </a:r>
            <a:endParaRPr lang="cs-CZ" altLang="cs-CZ" sz="2400" dirty="0" smtClean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  <p:sp>
        <p:nvSpPr>
          <p:cNvPr id="7171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2800" b="1" smtClean="0">
                <a:solidFill>
                  <a:srgbClr val="FF99FF"/>
                </a:solidFill>
                <a:latin typeface="Arial" charset="0"/>
                <a:cs typeface="Arial" charset="0"/>
              </a:rPr>
              <a:t>Kvasinka pivní </a:t>
            </a:r>
            <a:r>
              <a:rPr lang="cs-CZ" altLang="cs-CZ" sz="2800" smtClean="0">
                <a:solidFill>
                  <a:srgbClr val="FF99FF"/>
                </a:solidFill>
                <a:latin typeface="Arial" charset="0"/>
                <a:cs typeface="Arial" charset="0"/>
              </a:rPr>
              <a:t>(</a:t>
            </a:r>
            <a:r>
              <a:rPr lang="cs-CZ" altLang="cs-CZ" sz="2800" i="1" smtClean="0">
                <a:solidFill>
                  <a:srgbClr val="FF99FF"/>
                </a:solidFill>
                <a:latin typeface="Arial" charset="0"/>
                <a:cs typeface="Arial" charset="0"/>
              </a:rPr>
              <a:t>Saccharomyces cerevisiae</a:t>
            </a:r>
            <a:r>
              <a:rPr lang="cs-CZ" altLang="cs-CZ" sz="2800" smtClean="0">
                <a:solidFill>
                  <a:srgbClr val="FF99FF"/>
                </a:solidFill>
                <a:latin typeface="Arial" charset="0"/>
                <a:cs typeface="Arial" charset="0"/>
              </a:rPr>
              <a:t>)</a:t>
            </a:r>
            <a:br>
              <a:rPr lang="cs-CZ" altLang="cs-CZ" sz="2800" smtClean="0">
                <a:solidFill>
                  <a:srgbClr val="FF99FF"/>
                </a:solidFill>
                <a:latin typeface="Arial" charset="0"/>
                <a:cs typeface="Arial" charset="0"/>
              </a:rPr>
            </a:br>
            <a:r>
              <a:rPr lang="cs-CZ" altLang="cs-CZ" sz="2800" u="sng" smtClean="0">
                <a:solidFill>
                  <a:srgbClr val="FFFF99"/>
                </a:solidFill>
                <a:latin typeface="Arial" charset="0"/>
                <a:cs typeface="Arial" charset="0"/>
              </a:rPr>
              <a:t/>
            </a:r>
            <a:br>
              <a:rPr lang="cs-CZ" altLang="cs-CZ" sz="2800" u="sng" smtClean="0">
                <a:solidFill>
                  <a:srgbClr val="FFFF99"/>
                </a:solidFill>
                <a:latin typeface="Arial" charset="0"/>
                <a:cs typeface="Arial" charset="0"/>
              </a:rPr>
            </a:br>
            <a:r>
              <a:rPr lang="cs-CZ" altLang="cs-CZ" sz="2800" b="1" u="sng" smtClean="0">
                <a:solidFill>
                  <a:srgbClr val="FFFF99"/>
                </a:solidFill>
                <a:latin typeface="Arial" charset="0"/>
                <a:cs typeface="Arial" charset="0"/>
              </a:rPr>
              <a:t>Systematické zařazení kvasinek</a:t>
            </a:r>
            <a:endParaRPr lang="cs-CZ" altLang="cs-CZ" sz="2800" smtClean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827088" y="331788"/>
            <a:ext cx="7772400" cy="649287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Barvení metylénovou modří:</a:t>
            </a:r>
          </a:p>
          <a:p>
            <a:pPr>
              <a:defRPr/>
            </a:pP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ástupný symbol pro obsah 1"/>
          <p:cNvSpPr txBox="1">
            <a:spLocks/>
          </p:cNvSpPr>
          <p:nvPr/>
        </p:nvSpPr>
        <p:spPr bwMode="auto">
          <a:xfrm>
            <a:off x="1908175" y="6210300"/>
            <a:ext cx="61912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cs-CZ" sz="1800" dirty="0">
                <a:solidFill>
                  <a:srgbClr val="FFC000"/>
                </a:solidFill>
                <a:effectLst/>
              </a:rPr>
              <a:t>Kvasinková suspenze barvená metylenovou modří. </a:t>
            </a:r>
          </a:p>
          <a:p>
            <a:pPr marL="0" indent="0" algn="ctr">
              <a:buFontTx/>
              <a:buNone/>
              <a:defRPr/>
            </a:pPr>
            <a:r>
              <a:rPr lang="cs-CZ" sz="1800" dirty="0">
                <a:solidFill>
                  <a:srgbClr val="FFC000"/>
                </a:solidFill>
                <a:effectLst/>
              </a:rPr>
              <a:t>Z: 1 000x (imerze). </a:t>
            </a:r>
            <a:r>
              <a:rPr lang="cs-CZ" sz="1800" b="0" dirty="0">
                <a:solidFill>
                  <a:srgbClr val="FFC000"/>
                </a:solidFill>
                <a:effectLst/>
              </a:rPr>
              <a:t>Foto Pavla Válová.</a:t>
            </a:r>
          </a:p>
          <a:p>
            <a:pPr>
              <a:defRPr/>
            </a:pP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6" name="Picture 2" descr="C:\Users\valova\Documents\Dokumenty_2_ od 2009\#C V I Č E N Í_2009_2010_2011\_BUNĚČNÁ BIOLOGIE_2010\BUNĚČNÁ BIOLOGIE\_Pavla_CVIČENÍ_Buněčná biologie\Pavla_foto_BBC_od_ 2007\Životnost\kontrolní suspen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981075"/>
            <a:ext cx="6913562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5300662"/>
          </a:xfrm>
        </p:spPr>
        <p:txBody>
          <a:bodyPr/>
          <a:lstStyle/>
          <a:p>
            <a:pPr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Teploty blízké bodu mrazu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→ </a:t>
            </a:r>
            <a:r>
              <a:rPr lang="cs-CZ" sz="2400" b="1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chladový </a:t>
            </a:r>
            <a:r>
              <a:rPr lang="cs-CZ" sz="2400" b="1" dirty="0" smtClean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šok</a:t>
            </a:r>
          </a:p>
          <a:p>
            <a:pPr marL="0" indent="0">
              <a:buFontTx/>
              <a:buNone/>
              <a:defRPr/>
            </a:pPr>
            <a:endParaRPr lang="cs-CZ" sz="2400" b="1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Reverzibilní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nebo </a:t>
            </a:r>
            <a:r>
              <a:rPr lang="cs-CZ" sz="24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irreverzibilní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(nevratné) poškození buněk (stres) </a:t>
            </a:r>
          </a:p>
          <a:p>
            <a:pPr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Biomembrána - za běžné teploty  tekutá, při nízké teplotě rigidní struktura </a:t>
            </a:r>
            <a:endParaRPr lang="cs-CZ" sz="2400" dirty="0" smtClean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Rostlinné buňky obecně odolnější </a:t>
            </a: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vůči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nízké teplotě </a:t>
            </a: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než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živočišné </a:t>
            </a:r>
          </a:p>
          <a:p>
            <a:pPr marL="0" indent="0">
              <a:buFontTx/>
              <a:buNone/>
              <a:defRPr/>
            </a:pP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 buněk teplokrevných živočichů už při teplotě </a:t>
            </a:r>
            <a:r>
              <a:rPr lang="cs-C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cs-CZ" sz="2000" baseline="30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cs-CZ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depolymerace </a:t>
            </a:r>
            <a:r>
              <a:rPr lang="cs-CZ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mikrotubulů)</a:t>
            </a:r>
          </a:p>
          <a:p>
            <a:pPr marL="0" indent="0">
              <a:buNone/>
              <a:defRPr/>
            </a:pPr>
            <a:endParaRPr lang="cs-CZ" sz="2000" dirty="0">
              <a:solidFill>
                <a:srgbClr val="FFFF99"/>
              </a:solidFill>
            </a:endParaRPr>
          </a:p>
        </p:txBody>
      </p:sp>
      <p:sp>
        <p:nvSpPr>
          <p:cNvPr id="9219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200" b="1" smtClean="0">
                <a:solidFill>
                  <a:srgbClr val="FFFF99"/>
                </a:solidFill>
                <a:latin typeface="Arial" charset="0"/>
                <a:cs typeface="Arial" charset="0"/>
              </a:rPr>
              <a:t>Vliv nízkých teplot na buňku</a:t>
            </a:r>
            <a:r>
              <a:rPr lang="cs-CZ" altLang="cs-CZ" b="1" smtClean="0">
                <a:solidFill>
                  <a:srgbClr val="FFFF99"/>
                </a:solidFill>
                <a:latin typeface="Arial" charset="0"/>
                <a:cs typeface="Arial" charset="0"/>
              </a:rPr>
              <a:t/>
            </a:r>
            <a:br>
              <a:rPr lang="cs-CZ" altLang="cs-CZ" b="1" smtClean="0">
                <a:solidFill>
                  <a:srgbClr val="FFFF99"/>
                </a:solidFill>
                <a:latin typeface="Arial" charset="0"/>
                <a:cs typeface="Arial" charset="0"/>
              </a:rPr>
            </a:br>
            <a:endParaRPr lang="cs-CZ" altLang="cs-CZ" smtClean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Zástupný symbol pro obsah 1"/>
          <p:cNvSpPr>
            <a:spLocks noGrp="1"/>
          </p:cNvSpPr>
          <p:nvPr>
            <p:ph idx="1"/>
          </p:nvPr>
        </p:nvSpPr>
        <p:spPr>
          <a:xfrm>
            <a:off x="611188" y="549275"/>
            <a:ext cx="7772400" cy="5759450"/>
          </a:xfrm>
        </p:spPr>
        <p:txBody>
          <a:bodyPr/>
          <a:lstStyle/>
          <a:p>
            <a:pPr>
              <a:defRPr/>
            </a:pPr>
            <a:endParaRPr lang="cs-CZ" sz="2400" dirty="0" smtClean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cs-CZ" sz="2400" b="1" dirty="0" smtClean="0">
                <a:solidFill>
                  <a:srgbClr val="FF99FF"/>
                </a:solidFill>
                <a:latin typeface="Arial" charset="0"/>
                <a:cs typeface="Arial" charset="0"/>
              </a:rPr>
              <a:t>Kryobiologie</a:t>
            </a:r>
            <a:r>
              <a:rPr lang="cs-CZ" sz="24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 = </a:t>
            </a:r>
            <a:r>
              <a:rPr lang="cs-CZ" sz="2400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vědní obor, který se zabývá studiem 	působení teplot pod bodem mrazu na buňky</a:t>
            </a:r>
          </a:p>
          <a:p>
            <a:pPr marL="0" indent="0">
              <a:buFontTx/>
              <a:buNone/>
              <a:defRPr/>
            </a:pPr>
            <a:endParaRPr lang="cs-CZ" sz="2400" dirty="0" smtClean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 marL="0" indent="0">
              <a:buFontTx/>
              <a:buNone/>
              <a:defRPr/>
            </a:pPr>
            <a:endParaRPr lang="cs-CZ" sz="2400" dirty="0" smtClean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 marL="0" indent="0">
              <a:buFontTx/>
              <a:buNone/>
              <a:defRPr/>
            </a:pPr>
            <a:r>
              <a:rPr lang="cs-CZ" dirty="0" smtClean="0">
                <a:solidFill>
                  <a:srgbClr val="FFC000"/>
                </a:solidFill>
                <a:latin typeface="Arial" charset="0"/>
                <a:cs typeface="Arial" charset="0"/>
              </a:rPr>
              <a:t>Důležité! </a:t>
            </a:r>
          </a:p>
          <a:p>
            <a:pPr>
              <a:defRPr/>
            </a:pPr>
            <a:r>
              <a:rPr lang="cs-CZ" sz="24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obsah vody v buňkách</a:t>
            </a:r>
            <a:r>
              <a:rPr lang="cs-CZ" sz="2400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 (čím méně vody, tím je 	mrazová rezistence větší) </a:t>
            </a:r>
            <a:r>
              <a:rPr lang="cs-CZ" sz="24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→ </a:t>
            </a:r>
            <a:r>
              <a:rPr lang="cs-CZ" sz="2400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 </a:t>
            </a:r>
            <a:r>
              <a:rPr lang="cs-CZ" sz="2400" dirty="0" err="1" smtClean="0">
                <a:solidFill>
                  <a:srgbClr val="FFFF99"/>
                </a:solidFill>
                <a:latin typeface="Arial" charset="0"/>
                <a:cs typeface="Arial" charset="0"/>
              </a:rPr>
              <a:t>spóry</a:t>
            </a:r>
            <a:r>
              <a:rPr lang="cs-CZ" sz="2400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 a semena 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charset="0"/>
                <a:cs typeface="Arial" charset="0"/>
              </a:rPr>
              <a:t>	</a:t>
            </a:r>
            <a:r>
              <a:rPr lang="cs-CZ" sz="2400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s nízkým obsahem vody poměrně odolné</a:t>
            </a:r>
          </a:p>
          <a:p>
            <a:pPr>
              <a:defRPr/>
            </a:pPr>
            <a:r>
              <a:rPr lang="cs-CZ" sz="24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rychlost odvodu tepla</a:t>
            </a:r>
            <a:r>
              <a:rPr lang="cs-CZ" sz="2400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 </a:t>
            </a:r>
            <a:r>
              <a:rPr lang="cs-CZ" sz="24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při zmrazení</a:t>
            </a:r>
            <a:endParaRPr lang="cs-CZ" sz="2400" dirty="0" smtClean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cs-CZ" sz="24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rychlost odvodu tepla při rozmrazení </a:t>
            </a:r>
          </a:p>
          <a:p>
            <a:pPr>
              <a:defRPr/>
            </a:pPr>
            <a:endParaRPr lang="cs-CZ" sz="2400" b="1" dirty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 marL="0" indent="0">
              <a:buFontTx/>
              <a:buNone/>
              <a:defRPr/>
            </a:pPr>
            <a:endParaRPr lang="cs-CZ" sz="2400" dirty="0" smtClean="0">
              <a:solidFill>
                <a:srgbClr val="FFFF99"/>
              </a:solidFill>
            </a:endParaRPr>
          </a:p>
        </p:txBody>
      </p:sp>
      <p:sp>
        <p:nvSpPr>
          <p:cNvPr id="3" name="Pravá složená závorka 2"/>
          <p:cNvSpPr/>
          <p:nvPr/>
        </p:nvSpPr>
        <p:spPr bwMode="auto">
          <a:xfrm>
            <a:off x="6659563" y="4652963"/>
            <a:ext cx="215900" cy="576262"/>
          </a:xfrm>
          <a:prstGeom prst="rightBrace">
            <a:avLst/>
          </a:prstGeom>
          <a:noFill/>
          <a:ln w="38100" cap="flat" cmpd="sng" algn="ctr">
            <a:solidFill>
              <a:srgbClr val="FF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defRPr/>
            </a:pPr>
            <a:endParaRPr lang="cs-CZ"/>
          </a:p>
        </p:txBody>
      </p:sp>
      <p:sp>
        <p:nvSpPr>
          <p:cNvPr id="4" name="TextovéPole 3"/>
          <p:cNvSpPr txBox="1"/>
          <p:nvPr/>
        </p:nvSpPr>
        <p:spPr>
          <a:xfrm>
            <a:off x="6875463" y="4795838"/>
            <a:ext cx="1760537" cy="288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1600" dirty="0">
                <a:solidFill>
                  <a:srgbClr val="FFFF99"/>
                </a:solidFill>
                <a:cs typeface="Arial" charset="0"/>
              </a:rPr>
              <a:t>účinky se sčítají</a:t>
            </a:r>
            <a:endParaRPr lang="cs-CZ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11188" y="1628775"/>
            <a:ext cx="8137525" cy="4114800"/>
          </a:xfrm>
        </p:spPr>
        <p:txBody>
          <a:bodyPr/>
          <a:lstStyle/>
          <a:p>
            <a:pPr>
              <a:defRPr/>
            </a:pPr>
            <a:r>
              <a:rPr lang="cs-CZ" sz="2400" b="1" dirty="0" err="1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Kryoprezervace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=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pomalé řízené zchlazování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vyžaduje výkonný,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počítačem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řízený chladicí agregát, dochází k postupné dehydrataci buněk, kdy se led tvoří jen v extracelulárním prostoru 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defRPr/>
            </a:pPr>
            <a:r>
              <a:rPr lang="cs-CZ" sz="2400" b="1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Hluboké zmrazení </a:t>
            </a:r>
            <a:r>
              <a:rPr lang="cs-CZ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buňky </a:t>
            </a:r>
            <a:r>
              <a:rPr lang="cs-CZ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rychle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vložíme do tekutého dusíku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(-196 </a:t>
            </a:r>
            <a:r>
              <a:rPr lang="cs-CZ" sz="2400" baseline="30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cs-CZ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nebo hélia (-269 </a:t>
            </a:r>
            <a:r>
              <a:rPr lang="cs-CZ" sz="2400" baseline="30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cs-CZ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cs-CZ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→</a:t>
            </a: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vitrifikace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buněčné vody </a:t>
            </a:r>
            <a:endParaRPr lang="cs-CZ" sz="2400" dirty="0" smtClean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vzniklé ledové krystaly velké jen několik </a:t>
            </a:r>
            <a:r>
              <a:rPr lang="cs-CZ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nm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	nepoškozují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obsah buňky,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hlavně biomembrány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</a:p>
          <a:p>
            <a:pPr>
              <a:defRPr/>
            </a:pPr>
            <a:endParaRPr lang="cs-CZ" sz="2400" dirty="0">
              <a:solidFill>
                <a:srgbClr val="FFFF99"/>
              </a:solidFill>
            </a:endParaRPr>
          </a:p>
        </p:txBody>
      </p:sp>
      <p:sp>
        <p:nvSpPr>
          <p:cNvPr id="11267" name="Nadpis 2"/>
          <p:cNvSpPr>
            <a:spLocks noGrp="1"/>
          </p:cNvSpPr>
          <p:nvPr>
            <p:ph type="title"/>
          </p:nvPr>
        </p:nvSpPr>
        <p:spPr>
          <a:xfrm>
            <a:off x="611188" y="404813"/>
            <a:ext cx="7772400" cy="1143000"/>
          </a:xfrm>
        </p:spPr>
        <p:txBody>
          <a:bodyPr/>
          <a:lstStyle/>
          <a:p>
            <a:r>
              <a:rPr lang="cs-CZ" altLang="cs-CZ" sz="3600" b="1" smtClean="0">
                <a:solidFill>
                  <a:srgbClr val="FFFF99"/>
                </a:solidFill>
                <a:latin typeface="Arial" charset="0"/>
                <a:cs typeface="Arial" charset="0"/>
              </a:rPr>
              <a:t>Mrazící metody:</a:t>
            </a:r>
            <a:br>
              <a:rPr lang="cs-CZ" altLang="cs-CZ" sz="3600" b="1" smtClean="0">
                <a:solidFill>
                  <a:srgbClr val="FFFF99"/>
                </a:solidFill>
                <a:latin typeface="Arial" charset="0"/>
                <a:cs typeface="Arial" charset="0"/>
              </a:rPr>
            </a:br>
            <a:endParaRPr lang="cs-CZ" altLang="cs-CZ" sz="3600" b="1" smtClean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11188" y="1628775"/>
            <a:ext cx="8353425" cy="4114800"/>
          </a:xfrm>
        </p:spPr>
        <p:txBody>
          <a:bodyPr/>
          <a:lstStyle/>
          <a:p>
            <a:pPr>
              <a:defRPr/>
            </a:pPr>
            <a:r>
              <a:rPr lang="cs-CZ" sz="2400" b="1" dirty="0" smtClean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Hluboké zmrazení</a:t>
            </a:r>
          </a:p>
          <a:p>
            <a:pPr>
              <a:defRPr/>
            </a:pPr>
            <a:endParaRPr lang="cs-CZ" sz="2400" b="1" dirty="0" smtClean="0">
              <a:solidFill>
                <a:srgbClr val="FF99FF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U tekutého dusíku  </a:t>
            </a:r>
            <a:r>
              <a:rPr lang="cs-CZ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 O Z O R !</a:t>
            </a:r>
          </a:p>
          <a:p>
            <a:pPr>
              <a:defRPr/>
            </a:pPr>
            <a:endParaRPr lang="cs-CZ" sz="2400" b="1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cs-CZ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teplota tání dusíku:  </a:t>
            </a:r>
            <a:r>
              <a:rPr lang="cs-C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-196 °C</a:t>
            </a:r>
          </a:p>
          <a:p>
            <a:pPr marL="0" indent="0">
              <a:buFontTx/>
              <a:buNone/>
              <a:defRPr/>
            </a:pPr>
            <a:r>
              <a:rPr lang="cs-CZ" sz="24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- teplota bodu varu tekutého dusíku:  </a:t>
            </a:r>
            <a:r>
              <a:rPr lang="cs-CZ" b="1" dirty="0" smtClean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-195,8 °C</a:t>
            </a:r>
          </a:p>
          <a:p>
            <a:pPr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3600" b="1" dirty="0">
                <a:solidFill>
                  <a:srgbClr val="FF99FF"/>
                </a:solidFill>
                <a:latin typeface="Arial" charset="0"/>
                <a:cs typeface="Arial" charset="0"/>
              </a:rPr>
              <a:t> → </a:t>
            </a:r>
            <a:r>
              <a:rPr lang="cs-CZ" sz="2400" dirty="0" smtClean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Vznik par, které obalí objekt </a:t>
            </a:r>
            <a:r>
              <a:rPr lang="cs-CZ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→</a:t>
            </a:r>
            <a:r>
              <a:rPr lang="cs-CZ" sz="2400" dirty="0" smtClean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 důsledku 	prodlevy zmrznutí objektu mohou vzniklé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ledové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krystaly poškodit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obsah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buňky </a:t>
            </a: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cs-CZ" sz="2400" dirty="0">
              <a:solidFill>
                <a:srgbClr val="FFFF99"/>
              </a:solidFill>
            </a:endParaRPr>
          </a:p>
        </p:txBody>
      </p:sp>
      <p:sp>
        <p:nvSpPr>
          <p:cNvPr id="12291" name="Nadpis 2"/>
          <p:cNvSpPr>
            <a:spLocks noGrp="1"/>
          </p:cNvSpPr>
          <p:nvPr>
            <p:ph type="title"/>
          </p:nvPr>
        </p:nvSpPr>
        <p:spPr>
          <a:xfrm>
            <a:off x="611188" y="404813"/>
            <a:ext cx="7772400" cy="1143000"/>
          </a:xfrm>
        </p:spPr>
        <p:txBody>
          <a:bodyPr/>
          <a:lstStyle/>
          <a:p>
            <a:r>
              <a:rPr lang="cs-CZ" altLang="cs-CZ" sz="3600" b="1" smtClean="0">
                <a:solidFill>
                  <a:srgbClr val="FFFF99"/>
                </a:solidFill>
                <a:latin typeface="Arial" charset="0"/>
                <a:cs typeface="Arial" charset="0"/>
              </a:rPr>
              <a:t>Mrazící metody:</a:t>
            </a:r>
            <a:br>
              <a:rPr lang="cs-CZ" altLang="cs-CZ" sz="3600" b="1" smtClean="0">
                <a:solidFill>
                  <a:srgbClr val="FFFF99"/>
                </a:solidFill>
                <a:latin typeface="Arial" charset="0"/>
                <a:cs typeface="Arial" charset="0"/>
              </a:rPr>
            </a:br>
            <a:endParaRPr lang="cs-CZ" altLang="cs-CZ" sz="3600" b="1" smtClean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84213" y="404813"/>
            <a:ext cx="8783637" cy="4114800"/>
          </a:xfrm>
        </p:spPr>
        <p:txBody>
          <a:bodyPr/>
          <a:lstStyle/>
          <a:p>
            <a:pPr>
              <a:defRPr/>
            </a:pPr>
            <a:r>
              <a:rPr lang="cs-CZ" sz="2400" b="1" dirty="0" err="1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Kryoprotektiva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(ochranná média) </a:t>
            </a:r>
            <a:endParaRPr lang="cs-CZ" sz="2400" dirty="0" smtClean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 náhradě části buněčné vody ke snížení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mrazového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poškození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buněk</a:t>
            </a:r>
          </a:p>
          <a:p>
            <a:pPr marL="0" indent="0">
              <a:buFontTx/>
              <a:buNone/>
              <a:defRPr/>
            </a:pPr>
            <a:r>
              <a:rPr lang="cs-CZ" sz="24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- u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živočichů např. glycerol, </a:t>
            </a:r>
            <a:r>
              <a:rPr lang="cs-CZ" sz="2400" dirty="0" err="1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dimetylsulfoxid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(DMSO)</a:t>
            </a:r>
          </a:p>
          <a:p>
            <a:pPr marL="0" indent="0">
              <a:buFontTx/>
              <a:buNone/>
              <a:defRPr/>
            </a:pP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- u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rostlin </a:t>
            </a:r>
            <a:r>
              <a:rPr lang="cs-CZ" sz="2400" dirty="0" err="1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manitol</a:t>
            </a: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, sorbitol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nebo vysoká </a:t>
            </a:r>
            <a:r>
              <a:rPr lang="cs-CZ" sz="2400" u="sng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sacharózy</a:t>
            </a: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cs-CZ" sz="2400" b="1" dirty="0" err="1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Lyofilizace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(= mrazová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sublimace)</a:t>
            </a:r>
          </a:p>
          <a:p>
            <a:pPr marL="0" indent="0">
              <a:buFontTx/>
              <a:buNone/>
              <a:defRPr/>
            </a:pP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 zmrazení částečná dehydratace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cs-CZ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odsublimováním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vody ve vakuu </a:t>
            </a:r>
          </a:p>
          <a:p>
            <a:pPr marL="0" indent="0">
              <a:buFontTx/>
              <a:buNone/>
              <a:defRPr/>
            </a:pP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-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uchovávání v životaschopném stavu po řadu let </a:t>
            </a: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sbírkové kultury; jen u </a:t>
            </a:r>
            <a:r>
              <a:rPr lang="cs-CZ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prokaryota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defRPr/>
            </a:pPr>
            <a:endParaRPr lang="cs-CZ" sz="240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Kryonika</a:t>
            </a:r>
            <a:r>
              <a:rPr lang="cs-CZ" sz="24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zmrazování celých těl</a:t>
            </a:r>
          </a:p>
          <a:p>
            <a:pPr>
              <a:defRPr/>
            </a:pPr>
            <a:endParaRPr lang="cs-CZ" sz="2400" dirty="0">
              <a:solidFill>
                <a:srgbClr val="FFFF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Zástupný symbol pro obsah 1"/>
          <p:cNvSpPr>
            <a:spLocks noGrp="1"/>
          </p:cNvSpPr>
          <p:nvPr>
            <p:ph idx="1"/>
          </p:nvPr>
        </p:nvSpPr>
        <p:spPr>
          <a:xfrm>
            <a:off x="6016625" y="5013325"/>
            <a:ext cx="2947988" cy="8001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cs-CZ" altLang="cs-CZ" sz="1800" b="1" smtClean="0">
                <a:solidFill>
                  <a:srgbClr val="FFFF99"/>
                </a:solidFill>
                <a:latin typeface="Arial" charset="0"/>
                <a:cs typeface="Arial" charset="0"/>
              </a:rPr>
              <a:t>Schematické znázornění vlivu rychlosti mrazicího procesu na zachování buněčné ultrastruktury</a:t>
            </a:r>
          </a:p>
          <a:p>
            <a:pPr marL="0" indent="0">
              <a:buFontTx/>
              <a:buNone/>
            </a:pPr>
            <a:r>
              <a:rPr lang="cs-CZ" altLang="cs-CZ" sz="1800" b="1" smtClean="0">
                <a:solidFill>
                  <a:srgbClr val="FFFF99"/>
                </a:solidFill>
                <a:latin typeface="Arial" charset="0"/>
                <a:cs typeface="Arial" charset="0"/>
              </a:rPr>
              <a:t>a typu krystalů</a:t>
            </a:r>
            <a:endParaRPr lang="cs-CZ" altLang="cs-CZ" sz="1800" smtClean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 marL="0" indent="0">
              <a:buFontTx/>
              <a:buNone/>
            </a:pPr>
            <a:endParaRPr lang="cs-CZ" altLang="cs-CZ" smtClean="0"/>
          </a:p>
        </p:txBody>
      </p:sp>
      <p:pic>
        <p:nvPicPr>
          <p:cNvPr id="14339" name="Picture 2" descr="3_rychlost chlazen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04813"/>
            <a:ext cx="5256213" cy="609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4356100" y="2992438"/>
            <a:ext cx="360363" cy="4365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4508500" y="3144838"/>
            <a:ext cx="360363" cy="4365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4481513" y="5732463"/>
            <a:ext cx="358775" cy="4381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symbol pro obsah 1"/>
          <p:cNvSpPr>
            <a:spLocks noGrp="1"/>
          </p:cNvSpPr>
          <p:nvPr>
            <p:ph idx="1"/>
          </p:nvPr>
        </p:nvSpPr>
        <p:spPr>
          <a:xfrm>
            <a:off x="611188" y="6021388"/>
            <a:ext cx="7772400" cy="7921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cs-CZ" altLang="cs-CZ" sz="1800" b="1" u="sng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Schematické znázornění teplotních intervalů,</a:t>
            </a:r>
            <a:endParaRPr lang="cs-CZ" altLang="cs-CZ" sz="1800" u="sng" dirty="0" smtClean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 marL="0" indent="0">
              <a:buFontTx/>
              <a:buNone/>
            </a:pPr>
            <a:r>
              <a:rPr lang="cs-CZ" altLang="cs-CZ" sz="1800" b="1" u="sng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ve kterých mohou růst krystaly</a:t>
            </a:r>
            <a:endParaRPr lang="cs-CZ" altLang="cs-CZ" sz="1800" u="sng" dirty="0" smtClean="0">
              <a:solidFill>
                <a:srgbClr val="FFFF99"/>
              </a:solidFill>
              <a:latin typeface="Arial" charset="0"/>
              <a:cs typeface="Arial" charset="0"/>
            </a:endParaRPr>
          </a:p>
          <a:p>
            <a:pPr marL="0" indent="0">
              <a:buFontTx/>
              <a:buNone/>
            </a:pPr>
            <a:r>
              <a:rPr lang="cs-CZ" altLang="cs-CZ" sz="18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 </a:t>
            </a:r>
            <a:endParaRPr lang="cs-CZ" altLang="cs-CZ" sz="1800" dirty="0" smtClean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Zástupný symbol pro obsah 1"/>
          <p:cNvSpPr txBox="1">
            <a:spLocks/>
          </p:cNvSpPr>
          <p:nvPr/>
        </p:nvSpPr>
        <p:spPr bwMode="auto">
          <a:xfrm>
            <a:off x="5219700" y="2052638"/>
            <a:ext cx="3455988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cs-CZ" sz="1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>
              <a:buFontTx/>
              <a:buNone/>
              <a:defRPr/>
            </a:pPr>
            <a:r>
              <a:rPr lang="cs-CZ" sz="18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cs-CZ" sz="1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– při mrazení čisté 	vody</a:t>
            </a:r>
          </a:p>
          <a:p>
            <a:pPr marL="0" indent="0">
              <a:buFontTx/>
              <a:buNone/>
              <a:defRPr/>
            </a:pPr>
            <a:endParaRPr lang="cs-CZ" sz="1800" dirty="0" smtClean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1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2 – při mrazení vody 	v živých buňkách</a:t>
            </a:r>
          </a:p>
          <a:p>
            <a:pPr marL="0" indent="0">
              <a:buFontTx/>
              <a:buNone/>
              <a:defRPr/>
            </a:pPr>
            <a:endParaRPr lang="cs-CZ" sz="1800" dirty="0" smtClean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18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3 – při mrazení vody 	v živých buňkách 	ošetřených 	</a:t>
            </a:r>
            <a:r>
              <a:rPr lang="cs-CZ" sz="1800" dirty="0" err="1" smtClean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kryoprotektivem</a:t>
            </a:r>
            <a:endParaRPr lang="cs-CZ" sz="1800" dirty="0" smtClean="0">
              <a:solidFill>
                <a:srgbClr val="FF99FF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endParaRPr lang="cs-CZ" sz="1800" dirty="0" smtClean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cs-CZ" sz="18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M = bod tání</a:t>
            </a:r>
          </a:p>
          <a:p>
            <a:pPr marL="0" indent="0">
              <a:buFontTx/>
              <a:buNone/>
              <a:defRPr/>
            </a:pPr>
            <a:r>
              <a:rPr lang="cs-CZ" sz="18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S = podchlazení</a:t>
            </a:r>
          </a:p>
          <a:p>
            <a:pPr marL="0" indent="0">
              <a:buFontTx/>
              <a:buNone/>
              <a:defRPr/>
            </a:pPr>
            <a:r>
              <a:rPr lang="cs-CZ" sz="1800" b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R = rekrystalizační bod</a:t>
            </a:r>
          </a:p>
          <a:p>
            <a:pPr>
              <a:defRPr/>
            </a:pPr>
            <a:endParaRPr lang="cs-CZ" sz="1800" b="0" dirty="0">
              <a:solidFill>
                <a:srgbClr val="FFFF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4" name="Picture 2" descr="1_teplotní interva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2534" r="16476"/>
          <a:stretch>
            <a:fillRect/>
          </a:stretch>
        </p:blipFill>
        <p:spPr bwMode="auto">
          <a:xfrm>
            <a:off x="765175" y="103188"/>
            <a:ext cx="4022725" cy="582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1962150" y="5486400"/>
            <a:ext cx="431800" cy="4381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2519363" y="5486400"/>
            <a:ext cx="431800" cy="4381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3059113" y="5494338"/>
            <a:ext cx="433387" cy="4381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5076825" y="2276475"/>
            <a:ext cx="431800" cy="43815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5054600" y="2990850"/>
            <a:ext cx="433388" cy="4365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5076825" y="3816350"/>
            <a:ext cx="431800" cy="4365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cs-CZ" dirty="0">
                <a:solidFill>
                  <a:schemeClr val="accent2"/>
                </a:solidFill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6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Využití zmrazovacích postupů:</a:t>
            </a:r>
            <a:endParaRPr lang="cs-CZ" altLang="cs-CZ" sz="3600" dirty="0" smtClean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sz="2400" b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zmrazování spermií, vajíček a celých embryí</a:t>
            </a:r>
            <a:r>
              <a:rPr lang="cs-CZ" sz="2400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tzv. genofondové banky pro umělé inseminace a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oplodnění </a:t>
            </a:r>
            <a:r>
              <a:rPr lang="cs-CZ" sz="2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cs-CZ" sz="2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vitro –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 lidí tzv. </a:t>
            </a:r>
            <a:r>
              <a:rPr lang="cs-CZ" sz="2400" i="1" dirty="0" smtClean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asistovaná 	reprodukce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  <a:defRPr/>
            </a:pPr>
            <a:endParaRPr lang="cs-CZ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tkáňové banky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(zmrazené transplantáty kostních, chrupavkovitých, epiteliálních </a:t>
            </a:r>
            <a:r>
              <a:rPr lang="cs-CZ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tkání; vajíčka, embrya)</a:t>
            </a:r>
          </a:p>
          <a:p>
            <a:pPr marL="0" indent="0">
              <a:buFontTx/>
              <a:buNone/>
              <a:defRPr/>
            </a:pP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defRPr/>
            </a:pPr>
            <a:r>
              <a:rPr lang="cs-CZ" sz="2400" b="1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uchovávání genofondu</a:t>
            </a:r>
            <a:r>
              <a:rPr lang="cs-CZ" sz="24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ohrožených a vzácných organismů a modelových organismů</a:t>
            </a:r>
          </a:p>
          <a:p>
            <a:pPr marL="0" indent="0">
              <a:buFontTx/>
              <a:buNone/>
              <a:defRPr/>
            </a:pPr>
            <a:endParaRPr lang="cs-CZ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6" t="13818" r="5435" b="9629"/>
          <a:stretch/>
        </p:blipFill>
        <p:spPr>
          <a:xfrm>
            <a:off x="408511" y="1085590"/>
            <a:ext cx="2875608" cy="1983370"/>
          </a:xfrm>
          <a:prstGeom prst="rect">
            <a:avLst/>
          </a:prstGeom>
        </p:spPr>
      </p:pic>
      <p:grpSp>
        <p:nvGrpSpPr>
          <p:cNvPr id="46" name="Skupina 45"/>
          <p:cNvGrpSpPr/>
          <p:nvPr/>
        </p:nvGrpSpPr>
        <p:grpSpPr>
          <a:xfrm>
            <a:off x="5436096" y="836714"/>
            <a:ext cx="2304256" cy="2577752"/>
            <a:chOff x="2483768" y="3912616"/>
            <a:chExt cx="2304256" cy="2577752"/>
          </a:xfrm>
        </p:grpSpPr>
        <p:pic>
          <p:nvPicPr>
            <p:cNvPr id="8" name="Obrázek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63" t="55972" r="29363" b="896"/>
            <a:stretch/>
          </p:blipFill>
          <p:spPr>
            <a:xfrm>
              <a:off x="2483768" y="3912616"/>
              <a:ext cx="2304256" cy="2577752"/>
            </a:xfrm>
            <a:prstGeom prst="rect">
              <a:avLst/>
            </a:prstGeom>
          </p:spPr>
        </p:pic>
        <p:sp>
          <p:nvSpPr>
            <p:cNvPr id="9" name="Ovál 8"/>
            <p:cNvSpPr>
              <a:spLocks noChangeAspect="1"/>
            </p:cNvSpPr>
            <p:nvPr/>
          </p:nvSpPr>
          <p:spPr bwMode="auto">
            <a:xfrm>
              <a:off x="3157538" y="4457731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0" name="Ovál 19"/>
            <p:cNvSpPr>
              <a:spLocks noChangeAspect="1"/>
            </p:cNvSpPr>
            <p:nvPr/>
          </p:nvSpPr>
          <p:spPr bwMode="auto">
            <a:xfrm>
              <a:off x="3763068" y="4102770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1" name="Ovál 20"/>
            <p:cNvSpPr>
              <a:spLocks noChangeAspect="1"/>
            </p:cNvSpPr>
            <p:nvPr/>
          </p:nvSpPr>
          <p:spPr bwMode="auto">
            <a:xfrm>
              <a:off x="2915816" y="4974711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2" name="Ovál 21"/>
            <p:cNvSpPr>
              <a:spLocks noChangeAspect="1"/>
            </p:cNvSpPr>
            <p:nvPr/>
          </p:nvSpPr>
          <p:spPr bwMode="auto">
            <a:xfrm>
              <a:off x="3377229" y="4954809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3" name="Ovál 22"/>
            <p:cNvSpPr>
              <a:spLocks noChangeAspect="1"/>
            </p:cNvSpPr>
            <p:nvPr/>
          </p:nvSpPr>
          <p:spPr bwMode="auto">
            <a:xfrm>
              <a:off x="3880738" y="4725144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4" name="Ovál 23"/>
            <p:cNvSpPr>
              <a:spLocks noChangeAspect="1"/>
            </p:cNvSpPr>
            <p:nvPr/>
          </p:nvSpPr>
          <p:spPr bwMode="auto">
            <a:xfrm>
              <a:off x="3774648" y="5127112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5" name="Ovál 24"/>
            <p:cNvSpPr>
              <a:spLocks noChangeAspect="1"/>
            </p:cNvSpPr>
            <p:nvPr/>
          </p:nvSpPr>
          <p:spPr bwMode="auto">
            <a:xfrm>
              <a:off x="3203848" y="5584311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6" name="Ovál 25"/>
            <p:cNvSpPr>
              <a:spLocks noChangeAspect="1"/>
            </p:cNvSpPr>
            <p:nvPr/>
          </p:nvSpPr>
          <p:spPr bwMode="auto">
            <a:xfrm>
              <a:off x="2699792" y="5339293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7" name="Ovál 26"/>
            <p:cNvSpPr>
              <a:spLocks noChangeAspect="1"/>
            </p:cNvSpPr>
            <p:nvPr/>
          </p:nvSpPr>
          <p:spPr bwMode="auto">
            <a:xfrm>
              <a:off x="3872182" y="5736711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8" name="Ovál 27"/>
            <p:cNvSpPr>
              <a:spLocks noChangeAspect="1"/>
            </p:cNvSpPr>
            <p:nvPr/>
          </p:nvSpPr>
          <p:spPr bwMode="auto">
            <a:xfrm>
              <a:off x="2792411" y="4195389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29" name="Ovál 28"/>
            <p:cNvSpPr>
              <a:spLocks noChangeAspect="1"/>
            </p:cNvSpPr>
            <p:nvPr/>
          </p:nvSpPr>
          <p:spPr bwMode="auto">
            <a:xfrm>
              <a:off x="4283968" y="5431912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0" name="Ovál 29"/>
            <p:cNvSpPr>
              <a:spLocks noChangeAspect="1"/>
            </p:cNvSpPr>
            <p:nvPr/>
          </p:nvSpPr>
          <p:spPr bwMode="auto">
            <a:xfrm>
              <a:off x="4209005" y="4457731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1" name="Ovál 30"/>
            <p:cNvSpPr>
              <a:spLocks noChangeAspect="1"/>
            </p:cNvSpPr>
            <p:nvPr/>
          </p:nvSpPr>
          <p:spPr bwMode="auto">
            <a:xfrm>
              <a:off x="2653482" y="4632525"/>
              <a:ext cx="92619" cy="92619"/>
            </a:xfrm>
            <a:prstGeom prst="ellipse">
              <a:avLst/>
            </a:prstGeom>
            <a:solidFill>
              <a:srgbClr val="00EE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2" name="Ovál 31"/>
            <p:cNvSpPr>
              <a:spLocks noChangeAspect="1"/>
            </p:cNvSpPr>
            <p:nvPr/>
          </p:nvSpPr>
          <p:spPr bwMode="auto">
            <a:xfrm>
              <a:off x="2607172" y="5038740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3" name="Ovál 32"/>
            <p:cNvSpPr>
              <a:spLocks noChangeAspect="1"/>
            </p:cNvSpPr>
            <p:nvPr/>
          </p:nvSpPr>
          <p:spPr bwMode="auto">
            <a:xfrm>
              <a:off x="2514553" y="4195389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4" name="Ovál 33"/>
            <p:cNvSpPr>
              <a:spLocks noChangeAspect="1"/>
            </p:cNvSpPr>
            <p:nvPr/>
          </p:nvSpPr>
          <p:spPr bwMode="auto">
            <a:xfrm>
              <a:off x="3064919" y="5842802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5" name="Ovál 34"/>
            <p:cNvSpPr>
              <a:spLocks noChangeAspect="1"/>
            </p:cNvSpPr>
            <p:nvPr/>
          </p:nvSpPr>
          <p:spPr bwMode="auto">
            <a:xfrm>
              <a:off x="4433070" y="5889111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6" name="Ovál 35"/>
            <p:cNvSpPr>
              <a:spLocks noChangeAspect="1"/>
            </p:cNvSpPr>
            <p:nvPr/>
          </p:nvSpPr>
          <p:spPr bwMode="auto">
            <a:xfrm>
              <a:off x="2560863" y="5736712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7" name="Ovál 36"/>
            <p:cNvSpPr>
              <a:spLocks noChangeAspect="1"/>
            </p:cNvSpPr>
            <p:nvPr/>
          </p:nvSpPr>
          <p:spPr bwMode="auto">
            <a:xfrm>
              <a:off x="2677571" y="3933056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8" name="Ovál 37"/>
            <p:cNvSpPr>
              <a:spLocks noChangeAspect="1"/>
            </p:cNvSpPr>
            <p:nvPr/>
          </p:nvSpPr>
          <p:spPr bwMode="auto">
            <a:xfrm>
              <a:off x="3249611" y="4010151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39" name="Ovál 38"/>
            <p:cNvSpPr>
              <a:spLocks noChangeAspect="1"/>
            </p:cNvSpPr>
            <p:nvPr/>
          </p:nvSpPr>
          <p:spPr bwMode="auto">
            <a:xfrm>
              <a:off x="2653482" y="6031611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40" name="Ovál 39"/>
            <p:cNvSpPr>
              <a:spLocks noChangeAspect="1"/>
            </p:cNvSpPr>
            <p:nvPr/>
          </p:nvSpPr>
          <p:spPr bwMode="auto">
            <a:xfrm>
              <a:off x="4274380" y="4010150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41" name="Ovál 40"/>
            <p:cNvSpPr>
              <a:spLocks noChangeAspect="1"/>
            </p:cNvSpPr>
            <p:nvPr/>
          </p:nvSpPr>
          <p:spPr bwMode="auto">
            <a:xfrm>
              <a:off x="3543277" y="5950253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42" name="Ovál 41"/>
            <p:cNvSpPr>
              <a:spLocks noChangeAspect="1"/>
            </p:cNvSpPr>
            <p:nvPr/>
          </p:nvSpPr>
          <p:spPr bwMode="auto">
            <a:xfrm>
              <a:off x="4618309" y="5639772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43" name="Ovál 42"/>
            <p:cNvSpPr>
              <a:spLocks noChangeAspect="1"/>
            </p:cNvSpPr>
            <p:nvPr/>
          </p:nvSpPr>
          <p:spPr bwMode="auto">
            <a:xfrm>
              <a:off x="4525690" y="4365112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44" name="Ovál 43"/>
            <p:cNvSpPr>
              <a:spLocks noChangeAspect="1"/>
            </p:cNvSpPr>
            <p:nvPr/>
          </p:nvSpPr>
          <p:spPr bwMode="auto">
            <a:xfrm>
              <a:off x="4433071" y="4882092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  <p:sp>
          <p:nvSpPr>
            <p:cNvPr id="45" name="Ovál 44"/>
            <p:cNvSpPr>
              <a:spLocks noChangeAspect="1"/>
            </p:cNvSpPr>
            <p:nvPr/>
          </p:nvSpPr>
          <p:spPr bwMode="auto">
            <a:xfrm>
              <a:off x="4089665" y="6060545"/>
              <a:ext cx="92619" cy="926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</p:grpSp>
      <p:grpSp>
        <p:nvGrpSpPr>
          <p:cNvPr id="3" name="Skupina 2"/>
          <p:cNvGrpSpPr/>
          <p:nvPr/>
        </p:nvGrpSpPr>
        <p:grpSpPr>
          <a:xfrm>
            <a:off x="408511" y="3374961"/>
            <a:ext cx="2875608" cy="3078375"/>
            <a:chOff x="650182" y="3245992"/>
            <a:chExt cx="2875608" cy="3078375"/>
          </a:xfrm>
        </p:grpSpPr>
        <p:pic>
          <p:nvPicPr>
            <p:cNvPr id="4" name="Obrázek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182" y="3245992"/>
              <a:ext cx="2875608" cy="3078375"/>
            </a:xfrm>
            <a:prstGeom prst="rect">
              <a:avLst/>
            </a:prstGeom>
          </p:spPr>
        </p:pic>
        <p:sp>
          <p:nvSpPr>
            <p:cNvPr id="47" name="Obdélník 46"/>
            <p:cNvSpPr/>
            <p:nvPr/>
          </p:nvSpPr>
          <p:spPr bwMode="auto">
            <a:xfrm>
              <a:off x="1547664" y="5013176"/>
              <a:ext cx="1080120" cy="1080120"/>
            </a:xfrm>
            <a:prstGeom prst="rect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ase" latinLnBrk="0" hangingPunct="1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2800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chemeClr val="bg1">
                        <a:lumMod val="200000"/>
                        <a:satMod val="200000"/>
                      </a:schemeClr>
                    </a:outerShdw>
                  </a:cont>
                  <a:cont type="tree" name="">
                    <a:effect ref="fillLine"/>
                    <a:outerShdw dist="38100" dir="2700000" algn="tl">
                      <a:schemeClr val="bg1">
                        <a:lumMod val="60000"/>
                        <a:satMod val="60000"/>
                      </a:schemeClr>
                    </a:outerShdw>
                  </a:cont>
                  <a:effect ref="fillLine"/>
                </a:effectDag>
                <a:latin typeface="Arial" charset="0"/>
              </a:endParaRPr>
            </a:p>
          </p:txBody>
        </p:sp>
      </p:grpSp>
      <p:sp>
        <p:nvSpPr>
          <p:cNvPr id="2" name="Obdélník 1"/>
          <p:cNvSpPr/>
          <p:nvPr/>
        </p:nvSpPr>
        <p:spPr>
          <a:xfrm>
            <a:off x="3870174" y="3573016"/>
            <a:ext cx="5166321" cy="316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>
                <a:effectLst/>
              </a:rPr>
              <a:t>P = (</a:t>
            </a:r>
            <a:r>
              <a:rPr lang="cs-CZ" sz="2400" dirty="0" err="1">
                <a:effectLst/>
              </a:rPr>
              <a:t>p.v.h.z</a:t>
            </a:r>
            <a:r>
              <a:rPr lang="cs-CZ" sz="2400" dirty="0">
                <a:effectLst/>
              </a:rPr>
              <a:t>)/y </a:t>
            </a:r>
          </a:p>
          <a:p>
            <a:pPr>
              <a:spcBef>
                <a:spcPts val="0"/>
              </a:spcBef>
            </a:pPr>
            <a:r>
              <a:rPr lang="cs-CZ" sz="1400" dirty="0">
                <a:effectLst/>
              </a:rPr>
              <a:t> </a:t>
            </a:r>
            <a:endParaRPr lang="cs-CZ" sz="80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b="0" dirty="0">
                <a:effectLst/>
              </a:rPr>
              <a:t>p = počet celkem spočítaných buněk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b="0" dirty="0">
                <a:effectLst/>
              </a:rPr>
              <a:t>v = převrácená hodnota plochy jednoho políčka, ve kterém jsou buňky počítány </a:t>
            </a:r>
            <a:r>
              <a:rPr lang="cs-CZ" sz="1600" b="0" dirty="0" smtClean="0">
                <a:effectLst/>
              </a:rPr>
              <a:t>(1 mm</a:t>
            </a:r>
            <a:r>
              <a:rPr lang="cs-CZ" sz="1600" b="0" baseline="30000" dirty="0" smtClean="0">
                <a:effectLst/>
              </a:rPr>
              <a:t>2</a:t>
            </a:r>
            <a:r>
              <a:rPr lang="cs-CZ" sz="1600" b="0" dirty="0" smtClean="0">
                <a:effectLst/>
              </a:rPr>
              <a:t>)</a:t>
            </a:r>
            <a:endParaRPr lang="cs-CZ" sz="1600" b="0" dirty="0">
              <a:effectLst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b="0" dirty="0">
                <a:effectLst/>
              </a:rPr>
              <a:t>h = převrácená hodnota hloubky komůrky (hloubka komůrky = 0,1 mm)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b="0" dirty="0">
                <a:effectLst/>
              </a:rPr>
              <a:t>z = ředění vzorku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b="0" dirty="0">
                <a:effectLst/>
              </a:rPr>
              <a:t>y = počet celkem počítaných políček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 dirty="0" smtClean="0">
                <a:effectLst/>
              </a:rPr>
              <a:t>P </a:t>
            </a:r>
            <a:r>
              <a:rPr lang="cs-CZ" sz="1600" dirty="0">
                <a:effectLst/>
              </a:rPr>
              <a:t>= celkový počet buněk je v 1 mm</a:t>
            </a:r>
            <a:r>
              <a:rPr lang="cs-CZ" sz="1600" baseline="30000" dirty="0">
                <a:effectLst/>
              </a:rPr>
              <a:t>3</a:t>
            </a:r>
            <a:r>
              <a:rPr lang="cs-CZ" sz="1600" dirty="0">
                <a:effectLst/>
              </a:rPr>
              <a:t> (násobíme jej pak 10</a:t>
            </a:r>
            <a:r>
              <a:rPr lang="cs-CZ" sz="1600" baseline="30000" dirty="0">
                <a:effectLst/>
              </a:rPr>
              <a:t>3</a:t>
            </a:r>
            <a:r>
              <a:rPr lang="cs-CZ" sz="1600" dirty="0">
                <a:effectLst/>
              </a:rPr>
              <a:t>, aby byl výsledek v 1 cm</a:t>
            </a:r>
            <a:r>
              <a:rPr lang="cs-CZ" sz="1600" baseline="30000" dirty="0">
                <a:effectLst/>
              </a:rPr>
              <a:t>3</a:t>
            </a:r>
            <a:r>
              <a:rPr lang="cs-CZ" sz="1600" dirty="0">
                <a:effectLst/>
              </a:rPr>
              <a:t> = 1 ml</a:t>
            </a:r>
            <a:r>
              <a:rPr lang="cs-CZ" sz="1600" dirty="0" smtClean="0">
                <a:effectLst/>
              </a:rPr>
              <a:t>)! </a:t>
            </a:r>
            <a:endParaRPr lang="cs-CZ" sz="1600" dirty="0"/>
          </a:p>
        </p:txBody>
      </p:sp>
      <p:sp>
        <p:nvSpPr>
          <p:cNvPr id="48" name="Nadpis 2"/>
          <p:cNvSpPr>
            <a:spLocks noGrp="1"/>
          </p:cNvSpPr>
          <p:nvPr>
            <p:ph type="title"/>
          </p:nvPr>
        </p:nvSpPr>
        <p:spPr>
          <a:xfrm>
            <a:off x="251520" y="-162272"/>
            <a:ext cx="8640960" cy="1143000"/>
          </a:xfrm>
        </p:spPr>
        <p:txBody>
          <a:bodyPr/>
          <a:lstStyle/>
          <a:p>
            <a:r>
              <a:rPr lang="cs-CZ" altLang="cs-CZ" sz="3600" b="1" dirty="0" smtClean="0">
                <a:solidFill>
                  <a:srgbClr val="FFFF99"/>
                </a:solidFill>
                <a:latin typeface="Arial" charset="0"/>
                <a:cs typeface="Arial" charset="0"/>
              </a:rPr>
              <a:t>Stanovení hustoty suspenzní kultury</a:t>
            </a:r>
            <a:endParaRPr lang="cs-CZ" altLang="cs-CZ" sz="3600" dirty="0" smtClean="0">
              <a:solidFill>
                <a:srgbClr val="FFFF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cs-CZ" sz="2800" b="1" i="0" u="none" strike="noStrike" cap="none" normalizeH="0" baseline="0" smtClean="0">
            <a:ln>
              <a:noFill/>
            </a:ln>
            <a:solidFill>
              <a:schemeClr val="bg1"/>
            </a:solidFill>
            <a:effectDag name="">
              <a:cont type="tree" name="">
                <a:effect ref="fillLine"/>
                <a:outerShdw dist="38100" dir="13500000" algn="br">
                  <a:schemeClr val="bg1">
                    <a:lumMod val="200000"/>
                    <a:satMod val="200000"/>
                  </a:schemeClr>
                </a:outerShdw>
              </a:cont>
              <a:cont type="tree" name="">
                <a:effect ref="fillLine"/>
                <a:outerShdw dist="38100" dir="2700000" algn="tl">
                  <a:schemeClr val="bg1">
                    <a:lumMod val="60000"/>
                    <a:satMod val="60000"/>
                  </a:schemeClr>
                </a:outerShdw>
              </a:cont>
              <a:effect ref="fillLine"/>
            </a:effectDag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cs-CZ" sz="2800" b="1" i="0" u="none" strike="noStrike" cap="none" normalizeH="0" baseline="0" smtClean="0">
            <a:ln>
              <a:noFill/>
            </a:ln>
            <a:solidFill>
              <a:schemeClr val="bg1"/>
            </a:solidFill>
            <a:effectDag name="">
              <a:cont type="tree" name="">
                <a:effect ref="fillLine"/>
                <a:outerShdw dist="38100" dir="13500000" algn="br">
                  <a:schemeClr val="bg1">
                    <a:lumMod val="200000"/>
                    <a:satMod val="200000"/>
                  </a:schemeClr>
                </a:outerShdw>
              </a:cont>
              <a:cont type="tree" name="">
                <a:effect ref="fillLine"/>
                <a:outerShdw dist="38100" dir="2700000" algn="tl">
                  <a:schemeClr val="bg1">
                    <a:lumMod val="60000"/>
                    <a:satMod val="60000"/>
                  </a:schemeClr>
                </a:outerShdw>
              </a:cont>
              <a:effect ref="fillLine"/>
            </a:effectDag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5052</TotalTime>
  <Words>225</Words>
  <Application>Microsoft Office PowerPoint</Application>
  <PresentationFormat>Předvádění na obrazovce (4:3)</PresentationFormat>
  <Paragraphs>124</Paragraphs>
  <Slides>16</Slides>
  <Notes>0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  <vt:variant>
        <vt:lpstr>Vlastní prezentace</vt:lpstr>
      </vt:variant>
      <vt:variant>
        <vt:i4>1</vt:i4>
      </vt:variant>
    </vt:vector>
  </HeadingPairs>
  <TitlesOfParts>
    <vt:vector size="18" baseType="lpstr">
      <vt:lpstr>Default Design</vt:lpstr>
      <vt:lpstr> Ž i v o t n o s t  (= životaschopnost = vitalita = viabilita)    počet živých buněk . 100  =   ---------------------------------------- [%]   počet všech buněk  </vt:lpstr>
      <vt:lpstr>V y u ž i t í :</vt:lpstr>
      <vt:lpstr>Metody pro stanovení životnosti:</vt:lpstr>
      <vt:lpstr>Prezentace aplikace PowerPoint</vt:lpstr>
      <vt:lpstr>Prezentace aplikace PowerPoint</vt:lpstr>
      <vt:lpstr>Kvasinka pivní (Saccharomyces cerevisiae)  Systematické zařazení kvasinek</vt:lpstr>
      <vt:lpstr>Prezentace aplikace PowerPoint</vt:lpstr>
      <vt:lpstr>Vliv nízkých teplot na buňku </vt:lpstr>
      <vt:lpstr>Prezentace aplikace PowerPoint</vt:lpstr>
      <vt:lpstr>Mrazící metody: </vt:lpstr>
      <vt:lpstr>Mrazící metody: </vt:lpstr>
      <vt:lpstr>Prezentace aplikace PowerPoint</vt:lpstr>
      <vt:lpstr>Prezentace aplikace PowerPoint</vt:lpstr>
      <vt:lpstr>Prezentace aplikace PowerPoint</vt:lpstr>
      <vt:lpstr>Využití zmrazovacích postupů:</vt:lpstr>
      <vt:lpstr>Stanovení hustoty suspenzní kultury</vt:lpstr>
      <vt:lpstr>Vlastní prezentace 1</vt:lpstr>
    </vt:vector>
  </TitlesOfParts>
  <Company>LF 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MIKROSKOPIE</dc:title>
  <dc:creator>R. Novotný</dc:creator>
  <cp:lastModifiedBy>RNDr. Peter Illés, Ph.D.</cp:lastModifiedBy>
  <cp:revision>226</cp:revision>
  <dcterms:created xsi:type="dcterms:W3CDTF">2004-05-10T12:08:32Z</dcterms:created>
  <dcterms:modified xsi:type="dcterms:W3CDTF">2018-11-15T09:22:33Z</dcterms:modified>
</cp:coreProperties>
</file>