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73" r:id="rId2"/>
    <p:sldId id="476" r:id="rId3"/>
    <p:sldId id="478" r:id="rId4"/>
    <p:sldId id="418" r:id="rId5"/>
    <p:sldId id="415" r:id="rId6"/>
    <p:sldId id="420" r:id="rId7"/>
    <p:sldId id="464" r:id="rId8"/>
    <p:sldId id="466" r:id="rId9"/>
    <p:sldId id="421" r:id="rId10"/>
    <p:sldId id="489" r:id="rId11"/>
    <p:sldId id="422" r:id="rId12"/>
    <p:sldId id="460" r:id="rId13"/>
    <p:sldId id="440" r:id="rId14"/>
    <p:sldId id="461" r:id="rId15"/>
    <p:sldId id="387" r:id="rId16"/>
    <p:sldId id="479" r:id="rId17"/>
    <p:sldId id="427" r:id="rId18"/>
    <p:sldId id="413" r:id="rId19"/>
    <p:sldId id="428" r:id="rId20"/>
    <p:sldId id="390" r:id="rId21"/>
    <p:sldId id="332" r:id="rId22"/>
    <p:sldId id="462" r:id="rId23"/>
    <p:sldId id="431" r:id="rId24"/>
    <p:sldId id="432" r:id="rId25"/>
    <p:sldId id="463" r:id="rId26"/>
    <p:sldId id="434" r:id="rId27"/>
    <p:sldId id="435" r:id="rId28"/>
    <p:sldId id="436" r:id="rId29"/>
    <p:sldId id="471" r:id="rId30"/>
    <p:sldId id="437" r:id="rId31"/>
    <p:sldId id="438" r:id="rId32"/>
    <p:sldId id="439" r:id="rId33"/>
    <p:sldId id="467" r:id="rId34"/>
    <p:sldId id="470" r:id="rId35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8B"/>
    <a:srgbClr val="FC786E"/>
    <a:srgbClr val="9933FF"/>
    <a:srgbClr val="7EFAB3"/>
    <a:srgbClr val="6EF49E"/>
    <a:srgbClr val="F2EA4A"/>
    <a:srgbClr val="2BEF71"/>
    <a:srgbClr val="FA68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726" autoAdjust="0"/>
    <p:restoredTop sz="94576" autoAdjust="0"/>
  </p:normalViewPr>
  <p:slideViewPr>
    <p:cSldViewPr showGuides="1">
      <p:cViewPr>
        <p:scale>
          <a:sx n="100" d="100"/>
          <a:sy n="100" d="100"/>
        </p:scale>
        <p:origin x="-1860" y="-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1D964B-B7B0-41FB-9C0E-2665D6E5527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1916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AA227-77B9-44BE-A04D-CD2EA408CF8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643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C1006-9B79-45B7-8CE2-EC572CD1D69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1914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064ED-AF69-4509-B62C-37B89E8BC3F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019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C3478-F8E5-43B7-A042-9A1BFD1701F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2823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4943C-A914-4E6C-93C4-73C8745E288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0810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63599-87BB-4DBD-A82C-6E76422D54B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235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025B1-6584-402C-9F97-39C4FAA5444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9404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6A6C5-111F-4A66-BFC9-E53C942A114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048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6717A-1AFB-46C2-B020-C69E68DBB71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1907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22505-FAFF-4DD1-ACD1-A709A841D8E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4704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71EFD-C1EA-40CC-B57C-DFF0FBE419A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381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C9B01A3F-1B9A-4DC4-8D35-E0197EC63B1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valova\Documents\Dokumenty_2_ od 2009\#M I K R O S K O P I E_od 2009\#C V M I K_c v i č e n í+Materiály k novým úlohám\cvičení 4_mikrotom+DAPI\foto_fluorit_2013\komprimované obr\fluorit_WU-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20938"/>
            <a:ext cx="7772400" cy="1066800"/>
          </a:xfrm>
        </p:spPr>
        <p:txBody>
          <a:bodyPr/>
          <a:lstStyle/>
          <a:p>
            <a:pPr eaLnBrk="1" hangingPunct="1"/>
            <a:r>
              <a:rPr lang="cs-CZ" altLang="cs-CZ" sz="4000" smtClean="0">
                <a:latin typeface="Arial" charset="0"/>
                <a:cs typeface="Arial" charset="0"/>
              </a:rPr>
              <a:t> </a:t>
            </a:r>
            <a:br>
              <a:rPr lang="cs-CZ" altLang="cs-CZ" sz="4000" smtClean="0">
                <a:latin typeface="Arial" charset="0"/>
                <a:cs typeface="Arial" charset="0"/>
              </a:rPr>
            </a:br>
            <a:r>
              <a:rPr lang="cs-CZ" altLang="cs-CZ" sz="4000" smtClean="0">
                <a:latin typeface="Arial" charset="0"/>
                <a:cs typeface="Arial" charset="0"/>
              </a:rPr>
              <a:t/>
            </a:r>
            <a:br>
              <a:rPr lang="cs-CZ" altLang="cs-CZ" sz="4000" smtClean="0">
                <a:latin typeface="Arial" charset="0"/>
                <a:cs typeface="Arial" charset="0"/>
              </a:rPr>
            </a:br>
            <a:r>
              <a:rPr lang="cs-CZ" altLang="cs-CZ" sz="4000" smtClean="0">
                <a:latin typeface="Arial" charset="0"/>
                <a:cs typeface="Arial" charset="0"/>
              </a:rPr>
              <a:t> </a:t>
            </a:r>
            <a:br>
              <a:rPr lang="cs-CZ" altLang="cs-CZ" sz="4000" smtClean="0">
                <a:latin typeface="Arial" charset="0"/>
                <a:cs typeface="Arial" charset="0"/>
              </a:rPr>
            </a:br>
            <a:r>
              <a:rPr lang="cs-CZ" altLang="cs-CZ" sz="4000" b="1" smtClean="0">
                <a:latin typeface="Arial" charset="0"/>
                <a:cs typeface="Arial" charset="0"/>
              </a:rPr>
              <a:t>F l u o r e s c e n c e</a:t>
            </a:r>
            <a:br>
              <a:rPr lang="cs-CZ" altLang="cs-CZ" sz="4000" b="1" smtClean="0">
                <a:latin typeface="Arial" charset="0"/>
                <a:cs typeface="Arial" charset="0"/>
              </a:rPr>
            </a:br>
            <a:r>
              <a:rPr lang="cs-CZ" altLang="cs-CZ" sz="4000" b="1" smtClean="0">
                <a:latin typeface="Arial" charset="0"/>
                <a:cs typeface="Arial" charset="0"/>
              </a:rPr>
              <a:t/>
            </a:r>
            <a:br>
              <a:rPr lang="cs-CZ" altLang="cs-CZ" sz="4000" b="1" smtClean="0">
                <a:latin typeface="Arial" charset="0"/>
                <a:cs typeface="Arial" charset="0"/>
              </a:rPr>
            </a:br>
            <a:r>
              <a:rPr lang="cs-CZ" altLang="cs-CZ" sz="4000" b="1" smtClean="0">
                <a:latin typeface="Arial" charset="0"/>
                <a:cs typeface="Arial" charset="0"/>
              </a:rPr>
              <a:t/>
            </a:r>
            <a:br>
              <a:rPr lang="cs-CZ" altLang="cs-CZ" sz="4000" b="1" smtClean="0">
                <a:latin typeface="Arial" charset="0"/>
                <a:cs typeface="Arial" charset="0"/>
              </a:rPr>
            </a:br>
            <a:endParaRPr lang="cs-CZ" altLang="cs-CZ" sz="2400" b="1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b="1" dirty="0" smtClean="0">
                <a:latin typeface="Arial" pitchFamily="34" charset="0"/>
                <a:cs typeface="Arial" pitchFamily="34" charset="0"/>
              </a:rPr>
              <a:t>Fluorescenční  mikroskopie</a:t>
            </a:r>
            <a:br>
              <a:rPr lang="cs-CZ" sz="3600" b="1" dirty="0" smtClean="0">
                <a:latin typeface="Arial" pitchFamily="34" charset="0"/>
                <a:cs typeface="Arial" pitchFamily="34" charset="0"/>
              </a:rPr>
            </a:br>
            <a:endParaRPr lang="cs-CZ" sz="3600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592138" y="1022350"/>
            <a:ext cx="7940675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solidFill>
                  <a:schemeClr val="hlink"/>
                </a:solidFill>
                <a:latin typeface="Arial" charset="0"/>
                <a:cs typeface="Arial" charset="0"/>
              </a:rPr>
              <a:t>Luminiscence </a:t>
            </a:r>
            <a:r>
              <a:rPr lang="cs-CZ" altLang="cs-CZ" sz="2400" b="1">
                <a:latin typeface="Arial" charset="0"/>
                <a:cs typeface="Arial" charset="0"/>
              </a:rPr>
              <a:t>– jev, kdy látka vysílá do prostoru světlo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 b="1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  <a:cs typeface="Arial" charset="0"/>
              </a:rPr>
              <a:t>	chemická reakce – </a:t>
            </a:r>
            <a:r>
              <a:rPr lang="cs-CZ" altLang="cs-CZ" sz="2400" b="1">
                <a:solidFill>
                  <a:srgbClr val="FFBBFF"/>
                </a:solidFill>
                <a:latin typeface="Arial" charset="0"/>
                <a:cs typeface="Arial" charset="0"/>
              </a:rPr>
              <a:t>chemiluminiscence</a:t>
            </a:r>
            <a:endParaRPr lang="cs-CZ" altLang="cs-CZ" sz="1800" b="1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  <a:cs typeface="Arial" charset="0"/>
              </a:rPr>
              <a:t>	světlo – </a:t>
            </a:r>
            <a:r>
              <a:rPr lang="cs-CZ" altLang="cs-CZ" sz="2400" b="1">
                <a:solidFill>
                  <a:srgbClr val="FFBBFF"/>
                </a:solidFill>
                <a:latin typeface="Arial" charset="0"/>
                <a:cs typeface="Arial" charset="0"/>
              </a:rPr>
              <a:t>fotoluminiscence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 b="1">
              <a:solidFill>
                <a:srgbClr val="FFBBFF"/>
              </a:solidFill>
              <a:latin typeface="Arial" charset="0"/>
              <a:cs typeface="Arial" charset="0"/>
            </a:endParaRPr>
          </a:p>
        </p:txBody>
      </p:sp>
      <p:sp>
        <p:nvSpPr>
          <p:cNvPr id="5124" name="Line 5"/>
          <p:cNvSpPr>
            <a:spLocks noChangeShapeType="1"/>
          </p:cNvSpPr>
          <p:nvPr/>
        </p:nvSpPr>
        <p:spPr bwMode="auto">
          <a:xfrm flipV="1">
            <a:off x="1019175" y="2420938"/>
            <a:ext cx="5048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125" name="Line 6"/>
          <p:cNvSpPr>
            <a:spLocks noChangeShapeType="1"/>
          </p:cNvSpPr>
          <p:nvPr/>
        </p:nvSpPr>
        <p:spPr bwMode="auto">
          <a:xfrm>
            <a:off x="1042988" y="2708275"/>
            <a:ext cx="481012" cy="26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078" name="Text Box 11"/>
          <p:cNvSpPr txBox="1">
            <a:spLocks noChangeArrowheads="1"/>
          </p:cNvSpPr>
          <p:nvPr/>
        </p:nvSpPr>
        <p:spPr bwMode="auto">
          <a:xfrm>
            <a:off x="685800" y="3135313"/>
            <a:ext cx="8458200" cy="166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  <a:cs typeface="Arial" charset="0"/>
              </a:rPr>
              <a:t>			</a:t>
            </a:r>
            <a:r>
              <a:rPr lang="cs-CZ" altLang="cs-CZ" sz="2400" b="1">
                <a:solidFill>
                  <a:schemeClr val="tx2"/>
                </a:solidFill>
                <a:latin typeface="Arial" charset="0"/>
                <a:cs typeface="Arial" charset="0"/>
              </a:rPr>
              <a:t>fluorescence</a:t>
            </a:r>
            <a:r>
              <a:rPr lang="cs-CZ" altLang="cs-CZ" sz="2400" b="1">
                <a:latin typeface="Arial" charset="0"/>
                <a:cs typeface="Arial" charset="0"/>
              </a:rPr>
              <a:t> </a:t>
            </a:r>
            <a:r>
              <a:rPr lang="cs-CZ" altLang="cs-CZ" sz="1800">
                <a:latin typeface="Arial" charset="0"/>
                <a:cs typeface="Arial" charset="0"/>
              </a:rPr>
              <a:t>(emisní záření jen krátkou 					dobu po skončení exitačního záření)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  <a:cs typeface="Arial" charset="0"/>
              </a:rPr>
              <a:t>			</a:t>
            </a:r>
            <a:r>
              <a:rPr lang="cs-CZ" altLang="cs-CZ" sz="2400" b="1">
                <a:solidFill>
                  <a:schemeClr val="tx2"/>
                </a:solidFill>
                <a:latin typeface="Arial" charset="0"/>
                <a:cs typeface="Arial" charset="0"/>
              </a:rPr>
              <a:t>fosforescence</a:t>
            </a:r>
            <a:r>
              <a:rPr lang="cs-CZ" altLang="cs-CZ" sz="2400" b="1">
                <a:latin typeface="Arial" charset="0"/>
                <a:cs typeface="Arial" charset="0"/>
              </a:rPr>
              <a:t> </a:t>
            </a:r>
            <a:r>
              <a:rPr lang="cs-CZ" altLang="cs-CZ" sz="1800">
                <a:latin typeface="Arial" charset="0"/>
                <a:cs typeface="Arial" charset="0"/>
              </a:rPr>
              <a:t>(přetrvává i po zhasnutí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charset="0"/>
                <a:cs typeface="Arial" charset="0"/>
              </a:rPr>
              <a:t>			 	exitačního záření)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>
              <a:latin typeface="Arial" charset="0"/>
              <a:cs typeface="Arial" charset="0"/>
            </a:endParaRPr>
          </a:p>
        </p:txBody>
      </p:sp>
      <p:grpSp>
        <p:nvGrpSpPr>
          <p:cNvPr id="3079" name="Group 12"/>
          <p:cNvGrpSpPr>
            <a:grpSpLocks/>
          </p:cNvGrpSpPr>
          <p:nvPr/>
        </p:nvGrpSpPr>
        <p:grpSpPr bwMode="auto">
          <a:xfrm>
            <a:off x="2700338" y="3430588"/>
            <a:ext cx="576262" cy="503237"/>
            <a:chOff x="1701" y="2024"/>
            <a:chExt cx="363" cy="317"/>
          </a:xfrm>
        </p:grpSpPr>
        <p:sp>
          <p:nvSpPr>
            <p:cNvPr id="5130" name="Line 13"/>
            <p:cNvSpPr>
              <a:spLocks noChangeShapeType="1"/>
            </p:cNvSpPr>
            <p:nvPr/>
          </p:nvSpPr>
          <p:spPr bwMode="auto">
            <a:xfrm flipV="1">
              <a:off x="1701" y="2024"/>
              <a:ext cx="363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1" name="Line 14"/>
            <p:cNvSpPr>
              <a:spLocks noChangeShapeType="1"/>
            </p:cNvSpPr>
            <p:nvPr/>
          </p:nvSpPr>
          <p:spPr bwMode="auto">
            <a:xfrm>
              <a:off x="1701" y="2205"/>
              <a:ext cx="318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93903" name="Rectangle 15"/>
          <p:cNvSpPr>
            <a:spLocks noChangeArrowheads="1"/>
          </p:cNvSpPr>
          <p:nvPr/>
        </p:nvSpPr>
        <p:spPr bwMode="auto">
          <a:xfrm>
            <a:off x="838200" y="4724400"/>
            <a:ext cx="7620000" cy="129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2400" b="1">
                <a:latin typeface="Arial" charset="0"/>
                <a:cs typeface="Arial" charset="0"/>
              </a:rPr>
              <a:t>Vyvolávající záření – </a:t>
            </a:r>
            <a:r>
              <a:rPr lang="cs-CZ" altLang="cs-CZ" sz="2400" b="1">
                <a:solidFill>
                  <a:srgbClr val="2BF782"/>
                </a:solidFill>
                <a:latin typeface="Arial" charset="0"/>
                <a:cs typeface="Arial" charset="0"/>
              </a:rPr>
              <a:t>exitační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2400" b="1">
                <a:latin typeface="Arial" charset="0"/>
                <a:cs typeface="Arial" charset="0"/>
              </a:rPr>
              <a:t>Záření vysílané látkou – </a:t>
            </a:r>
            <a:r>
              <a:rPr lang="cs-CZ" altLang="cs-CZ" sz="2400" b="1">
                <a:solidFill>
                  <a:srgbClr val="2BF782"/>
                </a:solidFill>
                <a:latin typeface="Arial" charset="0"/>
                <a:cs typeface="Arial" charset="0"/>
              </a:rPr>
              <a:t>emisní </a:t>
            </a:r>
            <a:r>
              <a:rPr lang="cs-CZ" altLang="cs-CZ" sz="2400" b="1">
                <a:latin typeface="Arial" charset="0"/>
                <a:cs typeface="Arial" charset="0"/>
              </a:rPr>
              <a:t> </a:t>
            </a:r>
            <a:r>
              <a:rPr lang="cs-CZ" altLang="cs-CZ" sz="1800" b="1">
                <a:latin typeface="Arial" charset="0"/>
                <a:cs typeface="Arial" charset="0"/>
              </a:rPr>
              <a:t>(vždy delší </a:t>
            </a:r>
            <a:r>
              <a:rPr lang="el-GR" altLang="cs-CZ" sz="1800" b="1">
                <a:latin typeface="Arial" charset="0"/>
                <a:cs typeface="Arial" charset="0"/>
              </a:rPr>
              <a:t>λ</a:t>
            </a:r>
            <a:r>
              <a:rPr lang="cs-CZ" altLang="cs-CZ" sz="1800" b="1">
                <a:latin typeface="Arial" charset="0"/>
                <a:cs typeface="Arial" charset="0"/>
              </a:rPr>
              <a:t>, barva 			posunutá  směrem k červenému konci spektra)</a:t>
            </a:r>
            <a:endParaRPr lang="el-GR" altLang="cs-CZ" sz="1800" b="1">
              <a:latin typeface="Arial" charset="0"/>
              <a:cs typeface="Arial" charset="0"/>
            </a:endParaRPr>
          </a:p>
        </p:txBody>
      </p:sp>
      <p:pic>
        <p:nvPicPr>
          <p:cNvPr id="512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5" b="-1485"/>
          <a:stretch>
            <a:fillRect/>
          </a:stretch>
        </p:blipFill>
        <p:spPr bwMode="auto">
          <a:xfrm>
            <a:off x="7308850" y="1628775"/>
            <a:ext cx="1512888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63538"/>
            <a:ext cx="7772400" cy="762000"/>
          </a:xfrm>
        </p:spPr>
        <p:txBody>
          <a:bodyPr/>
          <a:lstStyle/>
          <a:p>
            <a:pPr eaLnBrk="1" hangingPunct="1">
              <a:defRPr/>
            </a:pPr>
            <a:r>
              <a:rPr lang="cs-CZ" sz="3600" b="1" smtClean="0"/>
              <a:t>Fluorescenční</a:t>
            </a:r>
            <a:r>
              <a:rPr lang="cs-CZ" sz="3600" b="1" smtClean="0">
                <a:cs typeface="Times New Roman" pitchFamily="18" charset="0"/>
              </a:rPr>
              <a:t>  mikroskopie</a:t>
            </a:r>
            <a:br>
              <a:rPr lang="cs-CZ" sz="3600" b="1" smtClean="0">
                <a:cs typeface="Times New Roman" pitchFamily="18" charset="0"/>
              </a:rPr>
            </a:br>
            <a:endParaRPr lang="cs-CZ" sz="3600" b="1" smtClean="0"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138" y="1052513"/>
            <a:ext cx="7197725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b="1" smtClean="0">
                <a:latin typeface="Arial" charset="0"/>
                <a:cs typeface="Arial" charset="0"/>
              </a:rPr>
              <a:t> </a:t>
            </a:r>
          </a:p>
          <a:p>
            <a:pPr algn="just" eaLnBrk="1" hangingPunct="1">
              <a:lnSpc>
                <a:spcPct val="90000"/>
              </a:lnSpc>
              <a:buSzPct val="150000"/>
              <a:buFont typeface="Wingdings" pitchFamily="2" charset="2"/>
              <a:buChar char="§"/>
            </a:pPr>
            <a:r>
              <a:rPr lang="cs-CZ" altLang="cs-CZ" sz="2800" b="1" smtClean="0">
                <a:solidFill>
                  <a:srgbClr val="FFBBFF"/>
                </a:solidFill>
                <a:latin typeface="Arial" charset="0"/>
                <a:cs typeface="Arial" charset="0"/>
              </a:rPr>
              <a:t>Princip fluorescence: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cs-CZ" altLang="cs-CZ" sz="2400" b="1" smtClean="0">
                <a:latin typeface="Arial" charset="0"/>
                <a:cs typeface="Arial" charset="0"/>
              </a:rPr>
              <a:t>	Atomy nebo molekuly určitých látek absorbují kvanta vyšší energie (UV záření) a tuto energii opět vydávají v podobě světelného záření o větší vlnové délce </a:t>
            </a:r>
            <a:r>
              <a:rPr lang="cs-CZ" altLang="cs-CZ" sz="2400" smtClean="0">
                <a:latin typeface="Arial" charset="0"/>
                <a:cs typeface="Arial" charset="0"/>
              </a:rPr>
              <a:t>(látky fluoreskují)</a:t>
            </a:r>
          </a:p>
          <a:p>
            <a:pPr algn="just" eaLnBrk="1" hangingPunct="1">
              <a:buFontTx/>
              <a:buNone/>
            </a:pPr>
            <a:endParaRPr lang="cs-CZ" altLang="cs-CZ" sz="2400" b="1" smtClean="0">
              <a:latin typeface="Arial" charset="0"/>
              <a:cs typeface="Arial" charset="0"/>
            </a:endParaRPr>
          </a:p>
          <a:p>
            <a:pPr algn="just" eaLnBrk="1" hangingPunct="1">
              <a:buFontTx/>
              <a:buNone/>
            </a:pPr>
            <a:r>
              <a:rPr lang="cs-CZ" altLang="cs-CZ" sz="2400" b="1" smtClean="0">
                <a:latin typeface="Arial" charset="0"/>
                <a:cs typeface="Arial" charset="0"/>
              </a:rPr>
              <a:t>	</a:t>
            </a:r>
            <a:r>
              <a:rPr lang="cs-CZ" altLang="cs-CZ" sz="2400" smtClean="0">
                <a:latin typeface="Arial" charset="0"/>
                <a:cs typeface="Arial" charset="0"/>
              </a:rPr>
              <a:t>Záření je vysíláno </a:t>
            </a:r>
            <a:r>
              <a:rPr lang="cs-CZ" altLang="cs-CZ" sz="2400" b="1" smtClean="0">
                <a:latin typeface="Arial" charset="0"/>
                <a:cs typeface="Arial" charset="0"/>
              </a:rPr>
              <a:t>ihned</a:t>
            </a:r>
            <a:r>
              <a:rPr lang="cs-CZ" altLang="cs-CZ" sz="2400" smtClean="0">
                <a:latin typeface="Arial" charset="0"/>
                <a:cs typeface="Arial" charset="0"/>
              </a:rPr>
              <a:t> po vybuzení (excitaci) atomů nebo molekul a odeznívá během asi 10</a:t>
            </a:r>
            <a:r>
              <a:rPr lang="cs-CZ" altLang="cs-CZ" sz="2400" baseline="30000" smtClean="0">
                <a:latin typeface="Arial" charset="0"/>
                <a:cs typeface="Arial" charset="0"/>
              </a:rPr>
              <a:t>-8</a:t>
            </a:r>
            <a:r>
              <a:rPr lang="cs-CZ" altLang="cs-CZ" sz="2400" smtClean="0">
                <a:latin typeface="Arial" charset="0"/>
                <a:cs typeface="Arial" charset="0"/>
              </a:rPr>
              <a:t> sekundy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cs-CZ" altLang="cs-CZ" sz="240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b="1" smtClean="0">
                <a:latin typeface="Arial" charset="0"/>
                <a:cs typeface="Arial" charset="0"/>
              </a:rPr>
              <a:t> 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smtClean="0">
                <a:latin typeface="Arial" charset="0"/>
                <a:cs typeface="Arial" charset="0"/>
              </a:rPr>
              <a:t> 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smtClean="0">
                <a:latin typeface="Arial" charset="0"/>
                <a:cs typeface="Arial" charset="0"/>
              </a:rPr>
              <a:t> </a:t>
            </a:r>
          </a:p>
          <a:p>
            <a:pPr eaLnBrk="1" hangingPunct="1">
              <a:lnSpc>
                <a:spcPct val="90000"/>
              </a:lnSpc>
            </a:pPr>
            <a:endParaRPr lang="cs-CZ" altLang="cs-CZ" sz="24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138" y="1371600"/>
            <a:ext cx="7197725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cs-CZ" altLang="cs-CZ" sz="2800" b="1" smtClean="0">
                <a:cs typeface="Times New Roman" charset="0"/>
              </a:rPr>
              <a:t>  </a:t>
            </a:r>
          </a:p>
          <a:p>
            <a:pPr eaLnBrk="1" hangingPunct="1">
              <a:buFontTx/>
              <a:buNone/>
            </a:pPr>
            <a:r>
              <a:rPr lang="cs-CZ" altLang="cs-CZ" sz="2800" smtClean="0">
                <a:cs typeface="Times New Roman" charset="0"/>
              </a:rPr>
              <a:t> </a:t>
            </a:r>
          </a:p>
          <a:p>
            <a:pPr eaLnBrk="1" hangingPunct="1">
              <a:buFontTx/>
              <a:buNone/>
            </a:pPr>
            <a:r>
              <a:rPr lang="cs-CZ" altLang="cs-CZ" sz="2800" smtClean="0">
                <a:cs typeface="Times New Roman" charset="0"/>
              </a:rPr>
              <a:t> </a:t>
            </a:r>
          </a:p>
          <a:p>
            <a:pPr eaLnBrk="1" hangingPunct="1"/>
            <a:endParaRPr lang="cs-CZ" altLang="cs-CZ" sz="2800" smtClean="0"/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1808163" y="333375"/>
            <a:ext cx="52117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b="1">
                <a:latin typeface="Arial" charset="0"/>
              </a:rPr>
              <a:t>Spojité světelné spektrum</a:t>
            </a:r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4802188" y="4494213"/>
            <a:ext cx="3154362" cy="203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charset="0"/>
              </a:rPr>
              <a:t>fialová                 	390 - 425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charset="0"/>
              </a:rPr>
              <a:t>indigově modrá  425 - 445 </a:t>
            </a:r>
            <a:br>
              <a:rPr lang="cs-CZ" altLang="cs-CZ" sz="1800" b="1">
                <a:latin typeface="Arial" charset="0"/>
              </a:rPr>
            </a:br>
            <a:r>
              <a:rPr lang="cs-CZ" altLang="cs-CZ" sz="1800" b="1">
                <a:latin typeface="Arial" charset="0"/>
              </a:rPr>
              <a:t>modrá      	445 - 500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charset="0"/>
              </a:rPr>
              <a:t>zelená 		500 - 575  </a:t>
            </a:r>
            <a:br>
              <a:rPr lang="cs-CZ" altLang="cs-CZ" sz="1800" b="1">
                <a:latin typeface="Arial" charset="0"/>
              </a:rPr>
            </a:br>
            <a:r>
              <a:rPr lang="cs-CZ" altLang="cs-CZ" sz="1800" b="1">
                <a:latin typeface="Arial" charset="0"/>
              </a:rPr>
              <a:t>žlutá     		575 - 585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latin typeface="Arial" charset="0"/>
              </a:rPr>
              <a:t>oranžová    	585 - 620  </a:t>
            </a:r>
            <a:br>
              <a:rPr lang="cs-CZ" altLang="cs-CZ" sz="1800" b="1">
                <a:latin typeface="Arial" charset="0"/>
              </a:rPr>
            </a:br>
            <a:r>
              <a:rPr lang="cs-CZ" altLang="cs-CZ" sz="1800" b="1">
                <a:latin typeface="Arial" charset="0"/>
              </a:rPr>
              <a:t>červená          	620 - 740 </a:t>
            </a:r>
          </a:p>
        </p:txBody>
      </p:sp>
      <p:grpSp>
        <p:nvGrpSpPr>
          <p:cNvPr id="7173" name="Skupina 5"/>
          <p:cNvGrpSpPr>
            <a:grpSpLocks/>
          </p:cNvGrpSpPr>
          <p:nvPr/>
        </p:nvGrpSpPr>
        <p:grpSpPr bwMode="auto">
          <a:xfrm>
            <a:off x="857250" y="1052513"/>
            <a:ext cx="7429500" cy="3070225"/>
            <a:chOff x="814066" y="2348880"/>
            <a:chExt cx="7525391" cy="3141337"/>
          </a:xfrm>
        </p:grpSpPr>
        <p:pic>
          <p:nvPicPr>
            <p:cNvPr id="7177" name="Picture 2" descr="C:\Users\valova\Documents\Dokumenty_2_ od 2009\#M I K R O S K O P I E_od 2009\Obrázky pro přednášky MIK_soubor 2\spektrum+vlnové délky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812"/>
            <a:stretch>
              <a:fillRect/>
            </a:stretch>
          </p:blipFill>
          <p:spPr bwMode="auto">
            <a:xfrm>
              <a:off x="814066" y="2348880"/>
              <a:ext cx="7525391" cy="3081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8" name="TextovéPole 7"/>
            <p:cNvSpPr txBox="1">
              <a:spLocks noChangeArrowheads="1"/>
            </p:cNvSpPr>
            <p:nvPr/>
          </p:nvSpPr>
          <p:spPr bwMode="auto">
            <a:xfrm>
              <a:off x="1115616" y="2564904"/>
              <a:ext cx="72008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2000" b="1"/>
                <a:t>750</a:t>
              </a:r>
            </a:p>
          </p:txBody>
        </p:sp>
        <p:sp>
          <p:nvSpPr>
            <p:cNvPr id="7179" name="TextovéPole 8"/>
            <p:cNvSpPr txBox="1">
              <a:spLocks noChangeArrowheads="1"/>
            </p:cNvSpPr>
            <p:nvPr/>
          </p:nvSpPr>
          <p:spPr bwMode="auto">
            <a:xfrm>
              <a:off x="6675308" y="2578438"/>
              <a:ext cx="72008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2000" b="1"/>
                <a:t>400</a:t>
              </a:r>
            </a:p>
          </p:txBody>
        </p:sp>
        <p:sp>
          <p:nvSpPr>
            <p:cNvPr id="7180" name="TextovéPole 9"/>
            <p:cNvSpPr txBox="1">
              <a:spLocks noChangeArrowheads="1"/>
            </p:cNvSpPr>
            <p:nvPr/>
          </p:nvSpPr>
          <p:spPr bwMode="auto">
            <a:xfrm>
              <a:off x="5882658" y="2579418"/>
              <a:ext cx="72008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2000" b="1"/>
                <a:t>450</a:t>
              </a:r>
            </a:p>
          </p:txBody>
        </p:sp>
        <p:sp>
          <p:nvSpPr>
            <p:cNvPr id="7181" name="TextovéPole 10"/>
            <p:cNvSpPr txBox="1">
              <a:spLocks noChangeArrowheads="1"/>
            </p:cNvSpPr>
            <p:nvPr/>
          </p:nvSpPr>
          <p:spPr bwMode="auto">
            <a:xfrm>
              <a:off x="5080482" y="2585460"/>
              <a:ext cx="72008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2000" b="1"/>
                <a:t>500</a:t>
              </a:r>
            </a:p>
          </p:txBody>
        </p:sp>
        <p:sp>
          <p:nvSpPr>
            <p:cNvPr id="7182" name="TextovéPole 11"/>
            <p:cNvSpPr txBox="1">
              <a:spLocks noChangeArrowheads="1"/>
            </p:cNvSpPr>
            <p:nvPr/>
          </p:nvSpPr>
          <p:spPr bwMode="auto">
            <a:xfrm>
              <a:off x="4287832" y="2579418"/>
              <a:ext cx="72008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2000" b="1"/>
                <a:t>550</a:t>
              </a:r>
            </a:p>
          </p:txBody>
        </p:sp>
        <p:sp>
          <p:nvSpPr>
            <p:cNvPr id="7183" name="TextovéPole 12"/>
            <p:cNvSpPr txBox="1">
              <a:spLocks noChangeArrowheads="1"/>
            </p:cNvSpPr>
            <p:nvPr/>
          </p:nvSpPr>
          <p:spPr bwMode="auto">
            <a:xfrm>
              <a:off x="3491318" y="2585461"/>
              <a:ext cx="72008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2000" b="1"/>
                <a:t>600</a:t>
              </a:r>
            </a:p>
          </p:txBody>
        </p:sp>
        <p:sp>
          <p:nvSpPr>
            <p:cNvPr id="7184" name="TextovéPole 13"/>
            <p:cNvSpPr txBox="1">
              <a:spLocks noChangeArrowheads="1"/>
            </p:cNvSpPr>
            <p:nvPr/>
          </p:nvSpPr>
          <p:spPr bwMode="auto">
            <a:xfrm>
              <a:off x="2728258" y="2582328"/>
              <a:ext cx="72008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2000" b="1"/>
                <a:t>650</a:t>
              </a:r>
            </a:p>
          </p:txBody>
        </p:sp>
        <p:sp>
          <p:nvSpPr>
            <p:cNvPr id="7185" name="TextovéPole 14"/>
            <p:cNvSpPr txBox="1">
              <a:spLocks noChangeArrowheads="1"/>
            </p:cNvSpPr>
            <p:nvPr/>
          </p:nvSpPr>
          <p:spPr bwMode="auto">
            <a:xfrm>
              <a:off x="1907704" y="2564904"/>
              <a:ext cx="72008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2000" b="1"/>
                <a:t>700</a:t>
              </a:r>
            </a:p>
          </p:txBody>
        </p:sp>
        <p:sp>
          <p:nvSpPr>
            <p:cNvPr id="7186" name="TextovéPole 15"/>
            <p:cNvSpPr txBox="1">
              <a:spLocks noChangeArrowheads="1"/>
            </p:cNvSpPr>
            <p:nvPr/>
          </p:nvSpPr>
          <p:spPr bwMode="auto">
            <a:xfrm>
              <a:off x="7466834" y="2585461"/>
              <a:ext cx="72008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2000" b="1"/>
                <a:t>350</a:t>
              </a:r>
            </a:p>
          </p:txBody>
        </p:sp>
        <p:sp>
          <p:nvSpPr>
            <p:cNvPr id="7187" name="TextovéPole 16"/>
            <p:cNvSpPr txBox="1">
              <a:spLocks noChangeArrowheads="1"/>
            </p:cNvSpPr>
            <p:nvPr/>
          </p:nvSpPr>
          <p:spPr bwMode="auto">
            <a:xfrm>
              <a:off x="1187624" y="5085184"/>
              <a:ext cx="72008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cs-CZ" altLang="cs-CZ" sz="2000" b="1">
                  <a:solidFill>
                    <a:srgbClr val="FF0000"/>
                  </a:solidFill>
                </a:rPr>
                <a:t>IČ</a:t>
              </a:r>
            </a:p>
          </p:txBody>
        </p:sp>
        <p:sp>
          <p:nvSpPr>
            <p:cNvPr id="18" name="TextovéPole 17"/>
            <p:cNvSpPr txBox="1"/>
            <p:nvPr/>
          </p:nvSpPr>
          <p:spPr>
            <a:xfrm>
              <a:off x="7596566" y="5090647"/>
              <a:ext cx="720379" cy="3995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cs-CZ" sz="2000" b="1" dirty="0">
                  <a:solidFill>
                    <a:schemeClr val="tx2">
                      <a:lumMod val="20000"/>
                      <a:lumOff val="80000"/>
                    </a:schemeClr>
                  </a:solidFill>
                </a:rPr>
                <a:t>UV</a:t>
              </a:r>
            </a:p>
          </p:txBody>
        </p:sp>
      </p:grpSp>
      <p:sp>
        <p:nvSpPr>
          <p:cNvPr id="7174" name="Obdélník 1"/>
          <p:cNvSpPr>
            <a:spLocks noChangeArrowheads="1"/>
          </p:cNvSpPr>
          <p:nvPr/>
        </p:nvSpPr>
        <p:spPr bwMode="auto">
          <a:xfrm>
            <a:off x="1223963" y="6154738"/>
            <a:ext cx="17637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>
                <a:latin typeface="Arial" charset="0"/>
              </a:rPr>
              <a:t>(1 nm = 10</a:t>
            </a:r>
            <a:r>
              <a:rPr lang="cs-CZ" altLang="cs-CZ" sz="1800" baseline="30000">
                <a:latin typeface="Arial" charset="0"/>
              </a:rPr>
              <a:t>-9</a:t>
            </a:r>
            <a:r>
              <a:rPr lang="cs-CZ" altLang="cs-CZ" sz="1800">
                <a:latin typeface="Arial" charset="0"/>
              </a:rPr>
              <a:t> m)</a:t>
            </a:r>
          </a:p>
        </p:txBody>
      </p:sp>
      <p:sp>
        <p:nvSpPr>
          <p:cNvPr id="7175" name="Text Box 6"/>
          <p:cNvSpPr txBox="1">
            <a:spLocks noChangeArrowheads="1"/>
          </p:cNvSpPr>
          <p:nvPr/>
        </p:nvSpPr>
        <p:spPr bwMode="auto">
          <a:xfrm>
            <a:off x="1130300" y="4471988"/>
            <a:ext cx="3154363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rgbClr val="FFBBFF"/>
                </a:solidFill>
                <a:latin typeface="Arial" charset="0"/>
              </a:rPr>
              <a:t>Sedm barev duhy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rgbClr val="FFBBFF"/>
                </a:solidFill>
                <a:latin typeface="Arial" charset="0"/>
              </a:rPr>
              <a:t>a jejich vlnové délky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>
                <a:solidFill>
                  <a:srgbClr val="FFFF8B"/>
                </a:solidFill>
                <a:latin typeface="Arial" charset="0"/>
              </a:rPr>
              <a:t> [nm]</a:t>
            </a:r>
            <a:br>
              <a:rPr lang="cs-CZ" altLang="cs-CZ" sz="1800" b="1">
                <a:solidFill>
                  <a:srgbClr val="FFFF8B"/>
                </a:solidFill>
                <a:latin typeface="Arial" charset="0"/>
              </a:rPr>
            </a:br>
            <a:endParaRPr lang="cs-CZ" altLang="cs-CZ" sz="1800" b="1">
              <a:solidFill>
                <a:srgbClr val="FFFF8B"/>
              </a:solidFill>
              <a:latin typeface="Arial" charset="0"/>
            </a:endParaRPr>
          </a:p>
        </p:txBody>
      </p:sp>
      <p:sp>
        <p:nvSpPr>
          <p:cNvPr id="7176" name="Obdélník 1"/>
          <p:cNvSpPr>
            <a:spLocks noChangeArrowheads="1"/>
          </p:cNvSpPr>
          <p:nvPr/>
        </p:nvSpPr>
        <p:spPr bwMode="auto">
          <a:xfrm>
            <a:off x="3494088" y="1082675"/>
            <a:ext cx="2301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>
                <a:solidFill>
                  <a:schemeClr val="accent1"/>
                </a:solidFill>
                <a:latin typeface="Arial" charset="0"/>
              </a:rPr>
              <a:t>Vlnová délka světla v nm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908050"/>
            <a:ext cx="3810000" cy="5762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000" b="1" smtClean="0">
                <a:cs typeface="Times New Roman" charset="0"/>
              </a:rPr>
              <a:t> </a:t>
            </a:r>
            <a:r>
              <a:rPr lang="cs-CZ" altLang="cs-CZ" sz="2400" b="1" smtClean="0">
                <a:solidFill>
                  <a:srgbClr val="FFBBFF"/>
                </a:solidFill>
                <a:latin typeface="Arial" charset="0"/>
                <a:cs typeface="Times New Roman" charset="0"/>
              </a:rPr>
              <a:t>Stokesovo pozorování: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cs-CZ" altLang="cs-CZ" sz="2000" b="1" smtClean="0"/>
              <a:t>	</a:t>
            </a:r>
            <a:r>
              <a:rPr lang="cs-CZ" altLang="cs-CZ" sz="2000" b="1" smtClean="0">
                <a:cs typeface="Times New Roman" charset="0"/>
              </a:rPr>
              <a:t> 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000" smtClean="0">
                <a:cs typeface="Times New Roman" charset="0"/>
              </a:rPr>
              <a:t> 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000" smtClean="0">
                <a:cs typeface="Times New Roman" charset="0"/>
              </a:rPr>
              <a:t> </a:t>
            </a:r>
          </a:p>
          <a:p>
            <a:pPr eaLnBrk="1" hangingPunct="1">
              <a:lnSpc>
                <a:spcPct val="90000"/>
              </a:lnSpc>
            </a:pPr>
            <a:endParaRPr lang="cs-CZ" altLang="cs-CZ" sz="2000" smtClean="0"/>
          </a:p>
        </p:txBody>
      </p:sp>
      <p:pic>
        <p:nvPicPr>
          <p:cNvPr id="8195" name="Picture 4" descr="Stokesovo pozorování_Optik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4663" y="1484313"/>
            <a:ext cx="5564187" cy="4654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6948488" y="3546475"/>
            <a:ext cx="1716087" cy="581025"/>
          </a:xfrm>
          <a:prstGeom prst="rect">
            <a:avLst/>
          </a:prstGeom>
          <a:solidFill>
            <a:srgbClr val="FFD9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b="1">
                <a:solidFill>
                  <a:schemeClr val="bg1"/>
                </a:solidFill>
              </a:rPr>
              <a:t>Emitované záření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b="1">
                <a:solidFill>
                  <a:schemeClr val="bg1"/>
                </a:solidFill>
              </a:rPr>
              <a:t>o delší </a:t>
            </a:r>
            <a:r>
              <a:rPr lang="el-GR" altLang="cs-CZ" sz="1600" b="1">
                <a:solidFill>
                  <a:schemeClr val="bg1"/>
                </a:solidFill>
                <a:cs typeface="Times New Roman" charset="0"/>
              </a:rPr>
              <a:t>λ</a:t>
            </a:r>
          </a:p>
        </p:txBody>
      </p:sp>
      <p:sp>
        <p:nvSpPr>
          <p:cNvPr id="8197" name="Text Box 8"/>
          <p:cNvSpPr txBox="1">
            <a:spLocks noChangeArrowheads="1"/>
          </p:cNvSpPr>
          <p:nvPr/>
        </p:nvSpPr>
        <p:spPr bwMode="auto">
          <a:xfrm>
            <a:off x="827088" y="5233988"/>
            <a:ext cx="1606550" cy="584200"/>
          </a:xfrm>
          <a:prstGeom prst="rect">
            <a:avLst/>
          </a:prstGeom>
          <a:solidFill>
            <a:srgbClr val="FFD9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b="1">
                <a:solidFill>
                  <a:schemeClr val="bg1"/>
                </a:solidFill>
              </a:rPr>
              <a:t>Excitační záření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 b="1">
                <a:solidFill>
                  <a:schemeClr val="bg1"/>
                </a:solidFill>
              </a:rPr>
              <a:t>o krátké </a:t>
            </a:r>
            <a:r>
              <a:rPr lang="el-GR" altLang="cs-CZ" sz="1600" b="1">
                <a:solidFill>
                  <a:schemeClr val="bg1"/>
                </a:solidFill>
              </a:rPr>
              <a:t>λ</a:t>
            </a:r>
            <a:r>
              <a:rPr lang="cs-CZ" altLang="cs-CZ" sz="16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198" name="Line 9"/>
          <p:cNvSpPr>
            <a:spLocks noChangeShapeType="1"/>
          </p:cNvSpPr>
          <p:nvPr/>
        </p:nvSpPr>
        <p:spPr bwMode="auto">
          <a:xfrm>
            <a:off x="6732588" y="3500438"/>
            <a:ext cx="287337" cy="203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8199" name="Line 9"/>
          <p:cNvSpPr>
            <a:spLocks noChangeShapeType="1"/>
          </p:cNvSpPr>
          <p:nvPr/>
        </p:nvSpPr>
        <p:spPr bwMode="auto">
          <a:xfrm flipV="1">
            <a:off x="3016250" y="4292600"/>
            <a:ext cx="144463" cy="576263"/>
          </a:xfrm>
          <a:prstGeom prst="line">
            <a:avLst/>
          </a:prstGeom>
          <a:noFill/>
          <a:ln w="38100">
            <a:solidFill>
              <a:srgbClr val="9933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138" y="1371600"/>
            <a:ext cx="7197725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400" b="1" smtClean="0">
                <a:latin typeface="Arial" charset="0"/>
                <a:cs typeface="Times New Roman" charset="0"/>
              </a:rPr>
              <a:t>Z hlediska zdroje fluorescence rozlišujeme:</a:t>
            </a:r>
            <a:endParaRPr lang="cs-CZ" altLang="cs-CZ" sz="24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2400" b="1" smtClean="0">
              <a:latin typeface="Arial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cs-CZ" altLang="cs-CZ" sz="2400" b="1" smtClean="0">
                <a:latin typeface="Arial" charset="0"/>
              </a:rPr>
              <a:t>	</a:t>
            </a:r>
            <a:r>
              <a:rPr lang="cs-CZ" altLang="cs-CZ" sz="2400" b="1" smtClean="0">
                <a:solidFill>
                  <a:srgbClr val="FFBBFF"/>
                </a:solidFill>
                <a:latin typeface="Arial" charset="0"/>
                <a:cs typeface="Times New Roman" charset="0"/>
              </a:rPr>
              <a:t>primární fluorescenci</a:t>
            </a:r>
            <a:r>
              <a:rPr lang="cs-CZ" altLang="cs-CZ" sz="2400" b="1" smtClean="0">
                <a:latin typeface="Arial" charset="0"/>
                <a:cs typeface="Times New Roman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cs-CZ" altLang="cs-CZ" sz="2400" b="1" smtClean="0">
                <a:latin typeface="Arial" charset="0"/>
                <a:cs typeface="Times New Roman" charset="0"/>
              </a:rPr>
              <a:t>		</a:t>
            </a:r>
            <a:r>
              <a:rPr lang="cs-CZ" altLang="cs-CZ" sz="1800" b="1" smtClean="0">
                <a:latin typeface="Arial" charset="0"/>
                <a:cs typeface="Times New Roman" charset="0"/>
              </a:rPr>
              <a:t>(=</a:t>
            </a:r>
            <a:r>
              <a:rPr lang="cs-CZ" altLang="cs-CZ" sz="1800" b="1" smtClean="0">
                <a:latin typeface="Arial" charset="0"/>
              </a:rPr>
              <a:t> </a:t>
            </a:r>
            <a:r>
              <a:rPr lang="cs-CZ" altLang="cs-CZ" sz="1800" b="1" smtClean="0">
                <a:latin typeface="Arial" charset="0"/>
                <a:cs typeface="Times New Roman" charset="0"/>
              </a:rPr>
              <a:t>autofluorescence, vlastní fluorescence) </a:t>
            </a:r>
            <a:endParaRPr lang="cs-CZ" altLang="cs-CZ" sz="1800" b="1" smtClean="0">
              <a:latin typeface="Arial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cs-CZ" altLang="cs-CZ" sz="2400" b="1" u="sng" smtClean="0">
                <a:latin typeface="Arial" charset="0"/>
              </a:rPr>
              <a:t>   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cs-CZ" altLang="cs-CZ" sz="2400" b="1" smtClean="0">
                <a:latin typeface="Arial" charset="0"/>
              </a:rPr>
              <a:t>	</a:t>
            </a:r>
            <a:r>
              <a:rPr lang="cs-CZ" altLang="cs-CZ" sz="2400" b="1" smtClean="0">
                <a:solidFill>
                  <a:srgbClr val="FFBBFF"/>
                </a:solidFill>
                <a:latin typeface="Arial" charset="0"/>
                <a:cs typeface="Times New Roman" charset="0"/>
              </a:rPr>
              <a:t>sekundární </a:t>
            </a:r>
            <a:r>
              <a:rPr lang="cs-CZ" altLang="cs-CZ" sz="2400" b="1" smtClean="0">
                <a:solidFill>
                  <a:srgbClr val="FFBBFF"/>
                </a:solidFill>
                <a:latin typeface="Arial" charset="0"/>
              </a:rPr>
              <a:t>fluorescenci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cs-CZ" altLang="cs-CZ" sz="2400" b="1" smtClean="0">
                <a:solidFill>
                  <a:srgbClr val="FFBBFF"/>
                </a:solidFill>
                <a:latin typeface="Arial" charset="0"/>
              </a:rPr>
              <a:t>		</a:t>
            </a:r>
            <a:r>
              <a:rPr lang="cs-CZ" altLang="cs-CZ" sz="1800" b="1" smtClean="0">
                <a:latin typeface="Arial" charset="0"/>
              </a:rPr>
              <a:t>(= nevlastní fluorescence)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400" b="1" smtClean="0">
                <a:latin typeface="Arial" charset="0"/>
              </a:rPr>
              <a:t>		- </a:t>
            </a:r>
            <a:r>
              <a:rPr lang="cs-CZ" altLang="cs-CZ" sz="2000" b="1" smtClean="0">
                <a:latin typeface="Arial" charset="0"/>
                <a:cs typeface="Times New Roman" charset="0"/>
              </a:rPr>
              <a:t>vazb</a:t>
            </a:r>
            <a:r>
              <a:rPr lang="cs-CZ" altLang="cs-CZ" sz="2000" b="1" smtClean="0">
                <a:latin typeface="Arial" charset="0"/>
              </a:rPr>
              <a:t>a </a:t>
            </a:r>
            <a:r>
              <a:rPr lang="cs-CZ" altLang="cs-CZ" sz="2000" b="1" smtClean="0">
                <a:latin typeface="Arial" charset="0"/>
                <a:cs typeface="Times New Roman" charset="0"/>
              </a:rPr>
              <a:t>uměle dodaných fluoreskujících barviv,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000" b="1" smtClean="0">
                <a:latin typeface="Arial" charset="0"/>
                <a:cs typeface="Times New Roman" charset="0"/>
              </a:rPr>
              <a:t>	   	</a:t>
            </a:r>
            <a:r>
              <a:rPr lang="cs-CZ" altLang="cs-CZ" sz="2000" b="1" smtClean="0">
                <a:solidFill>
                  <a:schemeClr val="tx2"/>
                </a:solidFill>
                <a:latin typeface="Arial" charset="0"/>
                <a:cs typeface="Times New Roman" charset="0"/>
              </a:rPr>
              <a:t>fluorochromů </a:t>
            </a:r>
            <a:r>
              <a:rPr lang="cs-CZ" altLang="cs-CZ" sz="2000" b="1" smtClean="0">
                <a:latin typeface="Arial" charset="0"/>
                <a:cs typeface="Times New Roman" charset="0"/>
              </a:rPr>
              <a:t>(= fluoroforů)</a:t>
            </a:r>
            <a:r>
              <a:rPr lang="cs-CZ" altLang="cs-CZ" sz="2000" b="1" smtClean="0">
                <a:latin typeface="Arial" charset="0"/>
              </a:rPr>
              <a:t>, </a:t>
            </a:r>
            <a:r>
              <a:rPr lang="cs-CZ" altLang="cs-CZ" sz="2000" b="1" smtClean="0">
                <a:latin typeface="Arial" charset="0"/>
                <a:cs typeface="Times New Roman" charset="0"/>
              </a:rPr>
              <a:t>na určité struktury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000" b="1" smtClean="0">
                <a:latin typeface="Arial" charset="0"/>
                <a:cs typeface="Times New Roman" charset="0"/>
              </a:rPr>
              <a:t>	 	buněk</a:t>
            </a:r>
            <a:endParaRPr lang="cs-CZ" altLang="cs-CZ" sz="20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20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000" smtClean="0">
                <a:latin typeface="Arial" charset="0"/>
              </a:rPr>
              <a:t>		</a:t>
            </a:r>
            <a:endParaRPr lang="cs-CZ" altLang="cs-CZ" sz="2000" b="1" smtClean="0">
              <a:latin typeface="Arial" charset="0"/>
            </a:endParaRPr>
          </a:p>
        </p:txBody>
      </p:sp>
      <p:sp>
        <p:nvSpPr>
          <p:cNvPr id="9219" name="Line 8"/>
          <p:cNvSpPr>
            <a:spLocks noChangeShapeType="1"/>
          </p:cNvSpPr>
          <p:nvPr/>
        </p:nvSpPr>
        <p:spPr bwMode="auto">
          <a:xfrm flipV="1">
            <a:off x="755650" y="2492375"/>
            <a:ext cx="576263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9220" name="Line 9"/>
          <p:cNvSpPr>
            <a:spLocks noChangeShapeType="1"/>
          </p:cNvSpPr>
          <p:nvPr/>
        </p:nvSpPr>
        <p:spPr bwMode="auto">
          <a:xfrm>
            <a:off x="827088" y="2997200"/>
            <a:ext cx="4318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138" y="1066800"/>
            <a:ext cx="7415212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b="1" smtClean="0">
                <a:cs typeface="Times New Roman" charset="0"/>
              </a:rPr>
              <a:t> </a:t>
            </a:r>
            <a:r>
              <a:rPr lang="cs-CZ" altLang="cs-CZ" sz="2400" smtClean="0">
                <a:cs typeface="Times New Roman" charset="0"/>
              </a:rPr>
              <a:t> </a:t>
            </a:r>
            <a:endParaRPr lang="cs-CZ" altLang="cs-CZ" sz="2400" b="1" smtClean="0"/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2176463" y="121761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/>
          </a:p>
        </p:txBody>
      </p: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541338" y="765175"/>
            <a:ext cx="8602662" cy="575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>
                <a:solidFill>
                  <a:srgbClr val="FDB5F3"/>
                </a:solidFill>
                <a:latin typeface="Arial" charset="0"/>
              </a:rPr>
              <a:t>Příklad fluorochromů používaných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 b="1">
              <a:solidFill>
                <a:srgbClr val="FDB5F3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SzPct val="125000"/>
            </a:pPr>
            <a:r>
              <a:rPr lang="cs-CZ" altLang="cs-CZ" sz="2800" b="1">
                <a:solidFill>
                  <a:srgbClr val="FDB5F3"/>
                </a:solidFill>
                <a:latin typeface="Arial" charset="0"/>
              </a:rPr>
              <a:t> </a:t>
            </a:r>
            <a:r>
              <a:rPr lang="cs-CZ" altLang="cs-CZ" sz="2800" b="1" u="sng">
                <a:solidFill>
                  <a:srgbClr val="FDB5F3"/>
                </a:solidFill>
                <a:latin typeface="Arial" charset="0"/>
              </a:rPr>
              <a:t>v buněčné biologii:</a:t>
            </a:r>
            <a:endParaRPr lang="cs-CZ" altLang="cs-CZ" sz="2800" b="1" u="sng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rgbClr val="7EFAB3"/>
                </a:solidFill>
                <a:latin typeface="Arial" charset="0"/>
              </a:rPr>
              <a:t>DAPI</a:t>
            </a:r>
            <a:r>
              <a:rPr lang="cs-CZ" altLang="cs-CZ" sz="2400" b="1">
                <a:latin typeface="Arial" charset="0"/>
              </a:rPr>
              <a:t>		</a:t>
            </a:r>
            <a:r>
              <a:rPr lang="cs-CZ" altLang="cs-CZ" sz="2000">
                <a:latin typeface="Arial" charset="0"/>
              </a:rPr>
              <a:t>(4´,6-diamidino-2-phenylindole.HCl) – zvýrazňuje DNA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rgbClr val="7EFAB3"/>
                </a:solidFill>
                <a:latin typeface="Arial" charset="0"/>
              </a:rPr>
              <a:t>FDA</a:t>
            </a:r>
            <a:r>
              <a:rPr lang="cs-CZ" altLang="cs-CZ" sz="2400" b="1">
                <a:latin typeface="Arial" charset="0"/>
              </a:rPr>
              <a:t> 		</a:t>
            </a:r>
            <a:r>
              <a:rPr lang="cs-CZ" altLang="cs-CZ" sz="2000">
                <a:latin typeface="Arial" charset="0"/>
              </a:rPr>
              <a:t>(fluorescein diacetát) – životnost  buněk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rgbClr val="7EFAB3"/>
                </a:solidFill>
                <a:latin typeface="Arial" charset="0"/>
              </a:rPr>
              <a:t>Propidium jodid</a:t>
            </a:r>
            <a:r>
              <a:rPr lang="cs-CZ" altLang="cs-CZ" sz="2400">
                <a:latin typeface="Arial" charset="0"/>
              </a:rPr>
              <a:t> </a:t>
            </a:r>
            <a:r>
              <a:rPr lang="cs-CZ" altLang="cs-CZ" sz="2000">
                <a:latin typeface="Arial" charset="0"/>
              </a:rPr>
              <a:t>– životnost  buněk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rgbClr val="7EFAB3"/>
                </a:solidFill>
                <a:latin typeface="Arial" charset="0"/>
              </a:rPr>
              <a:t>FITC</a:t>
            </a:r>
            <a:r>
              <a:rPr lang="cs-CZ" altLang="cs-CZ" sz="2400" b="1">
                <a:latin typeface="Arial" charset="0"/>
              </a:rPr>
              <a:t> 		</a:t>
            </a:r>
            <a:r>
              <a:rPr lang="cs-CZ" altLang="cs-CZ" sz="2000">
                <a:latin typeface="Arial" charset="0"/>
              </a:rPr>
              <a:t>(fluorescein-isothiokyanát) - imunofluorescence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rgbClr val="7EFAB3"/>
                </a:solidFill>
                <a:latin typeface="Arial" charset="0"/>
              </a:rPr>
              <a:t>Akridinová oranž</a:t>
            </a:r>
            <a:r>
              <a:rPr lang="cs-CZ" altLang="cs-CZ" sz="2400" b="1">
                <a:latin typeface="Arial" charset="0"/>
              </a:rPr>
              <a:t>  </a:t>
            </a:r>
            <a:r>
              <a:rPr lang="cs-CZ" altLang="cs-CZ" sz="2000">
                <a:latin typeface="Arial" charset="0"/>
              </a:rPr>
              <a:t>(RNA/DNA) - průtoková cytometrie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>
              <a:latin typeface="Arial" charset="0"/>
            </a:endParaRPr>
          </a:p>
          <a:p>
            <a:pPr eaLnBrk="1" hangingPunct="1">
              <a:spcBef>
                <a:spcPct val="0"/>
              </a:spcBef>
              <a:buSzPct val="125000"/>
            </a:pPr>
            <a:r>
              <a:rPr lang="cs-CZ" altLang="cs-CZ" sz="2800" b="1">
                <a:solidFill>
                  <a:srgbClr val="FDB5F3"/>
                </a:solidFill>
                <a:latin typeface="Arial" charset="0"/>
              </a:rPr>
              <a:t> </a:t>
            </a:r>
            <a:r>
              <a:rPr lang="cs-CZ" altLang="cs-CZ" sz="2800" b="1" u="sng">
                <a:solidFill>
                  <a:srgbClr val="FDB5F3"/>
                </a:solidFill>
                <a:latin typeface="Arial" charset="0"/>
              </a:rPr>
              <a:t>v molekulární biologii: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chemeClr val="tx2"/>
                </a:solidFill>
                <a:latin typeface="Arial" charset="0"/>
              </a:rPr>
              <a:t>Ethidium bromid</a:t>
            </a:r>
            <a:r>
              <a:rPr lang="cs-CZ" altLang="cs-CZ" sz="2400" b="1">
                <a:latin typeface="Arial" charset="0"/>
              </a:rPr>
              <a:t> 	</a:t>
            </a:r>
            <a:r>
              <a:rPr lang="cs-CZ" altLang="cs-CZ" sz="2000">
                <a:latin typeface="Arial" charset="0"/>
              </a:rPr>
              <a:t>(PCR – zviditelnění PCR-produktu)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chemeClr val="tx2"/>
                </a:solidFill>
                <a:latin typeface="Arial" charset="0"/>
              </a:rPr>
              <a:t>Hoechst 33258</a:t>
            </a:r>
            <a:r>
              <a:rPr lang="cs-CZ" altLang="cs-CZ" sz="2400" b="1">
                <a:latin typeface="Arial" charset="0"/>
              </a:rPr>
              <a:t> 	</a:t>
            </a:r>
            <a:r>
              <a:rPr lang="cs-CZ" altLang="cs-CZ" sz="2000">
                <a:latin typeface="Arial" charset="0"/>
              </a:rPr>
              <a:t>(měření </a:t>
            </a:r>
            <a:r>
              <a:rPr lang="cs-CZ" altLang="cs-CZ" sz="2000" u="sng">
                <a:latin typeface="Arial" charset="0"/>
              </a:rPr>
              <a:t>c</a:t>
            </a:r>
            <a:r>
              <a:rPr lang="cs-CZ" altLang="cs-CZ" sz="2000">
                <a:latin typeface="Arial" charset="0"/>
              </a:rPr>
              <a:t> DNA ve fluorometru)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chemeClr val="tx2"/>
                </a:solidFill>
                <a:latin typeface="Arial" charset="0"/>
              </a:rPr>
              <a:t>SYBR Green</a:t>
            </a:r>
            <a:r>
              <a:rPr lang="cs-CZ" altLang="cs-CZ" sz="2400" b="1">
                <a:latin typeface="Arial" charset="0"/>
              </a:rPr>
              <a:t> 	</a:t>
            </a:r>
            <a:r>
              <a:rPr lang="cs-CZ" altLang="cs-CZ" sz="2000">
                <a:latin typeface="Arial" charset="0"/>
              </a:rPr>
              <a:t>(QPCR – kvantitativní, real-time, PCR)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chemeClr val="tx2"/>
                </a:solidFill>
                <a:latin typeface="Arial" charset="0"/>
              </a:rPr>
              <a:t>TaqMan sondy	</a:t>
            </a:r>
            <a:r>
              <a:rPr lang="cs-CZ" altLang="cs-CZ" sz="2000">
                <a:latin typeface="Arial" charset="0"/>
              </a:rPr>
              <a:t>(QPCR – kvantitativní, real-time, PCR)</a:t>
            </a:r>
            <a:endParaRPr lang="cs-CZ" altLang="cs-CZ" sz="2000">
              <a:solidFill>
                <a:schemeClr val="tx2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000">
              <a:solidFill>
                <a:schemeClr val="tx2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429000"/>
            <a:ext cx="3603625" cy="198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délník 1"/>
          <p:cNvSpPr>
            <a:spLocks noChangeArrowheads="1"/>
          </p:cNvSpPr>
          <p:nvPr/>
        </p:nvSpPr>
        <p:spPr bwMode="auto">
          <a:xfrm>
            <a:off x="5940425" y="5457825"/>
            <a:ext cx="26638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/>
              <a:t>Strukturní vzorec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>
                <a:solidFill>
                  <a:srgbClr val="6EF49E"/>
                </a:solidFill>
              </a:rPr>
              <a:t>fluorescein diacetátu</a:t>
            </a:r>
            <a:endParaRPr lang="cs-CZ" altLang="cs-CZ" sz="2000">
              <a:solidFill>
                <a:srgbClr val="6EF49E"/>
              </a:solidFill>
            </a:endParaRPr>
          </a:p>
        </p:txBody>
      </p:sp>
      <p:pic>
        <p:nvPicPr>
          <p:cNvPr id="11268" name="Picture 4" descr="HEMOGLOBIN_CHLOROPHY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1979613"/>
            <a:ext cx="4583112" cy="36099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433px-DAPI_vzorec_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055688"/>
            <a:ext cx="3240088" cy="134778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Obdélník 5"/>
          <p:cNvSpPr>
            <a:spLocks noChangeArrowheads="1"/>
          </p:cNvSpPr>
          <p:nvPr/>
        </p:nvSpPr>
        <p:spPr bwMode="auto">
          <a:xfrm>
            <a:off x="5922963" y="2420938"/>
            <a:ext cx="26638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/>
              <a:t>Strukturní vzorec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/>
              <a:t>fluorochromu </a:t>
            </a:r>
            <a:r>
              <a:rPr lang="cs-CZ" altLang="cs-CZ" sz="2000" b="1">
                <a:solidFill>
                  <a:schemeClr val="tx2"/>
                </a:solidFill>
              </a:rPr>
              <a:t>DAPI</a:t>
            </a:r>
            <a:endParaRPr lang="cs-CZ" altLang="cs-CZ" sz="2000">
              <a:solidFill>
                <a:schemeClr val="tx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900113" y="1268413"/>
            <a:ext cx="302418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 err="1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Autofluorescence</a:t>
            </a:r>
            <a:endParaRPr lang="cs-CZ" dirty="0">
              <a:solidFill>
                <a:schemeClr val="bg2">
                  <a:lumMod val="9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4930775" y="404813"/>
            <a:ext cx="4213225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Sekundární fluorescence</a:t>
            </a:r>
            <a:endParaRPr lang="cs-CZ" dirty="0">
              <a:solidFill>
                <a:schemeClr val="bg2">
                  <a:lumMod val="9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5145088" y="938213"/>
            <a:ext cx="3748087" cy="222885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138" y="765175"/>
            <a:ext cx="7197725" cy="59039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SzPct val="150000"/>
              <a:buFont typeface="Wingdings" pitchFamily="2" charset="2"/>
              <a:buChar char="§"/>
              <a:defRPr/>
            </a:pPr>
            <a:r>
              <a:rPr lang="cs-CZ" altLang="cs-CZ" sz="1600" b="1" dirty="0" smtClean="0">
                <a:solidFill>
                  <a:srgbClr val="FFBBFF"/>
                </a:solidFill>
                <a:latin typeface="Arial" charset="0"/>
                <a:cs typeface="Times New Roman" charset="0"/>
              </a:rPr>
              <a:t> </a:t>
            </a:r>
            <a:r>
              <a:rPr lang="cs-CZ" altLang="cs-CZ" sz="2800" b="1" dirty="0" smtClean="0">
                <a:solidFill>
                  <a:srgbClr val="FFBBFF"/>
                </a:solidFill>
                <a:latin typeface="Arial" charset="0"/>
                <a:cs typeface="Times New Roman" charset="0"/>
              </a:rPr>
              <a:t>Výhoda fluorescenčních metod:</a:t>
            </a:r>
            <a:endParaRPr lang="cs-CZ" altLang="cs-CZ" sz="2800" b="1" dirty="0" smtClean="0">
              <a:solidFill>
                <a:srgbClr val="FFBBFF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SzPct val="150000"/>
              <a:buFont typeface="Wingdings" pitchFamily="2" charset="2"/>
              <a:buNone/>
              <a:defRPr/>
            </a:pPr>
            <a:endParaRPr lang="cs-CZ" altLang="cs-CZ" sz="2800" b="1" dirty="0" smtClean="0">
              <a:solidFill>
                <a:srgbClr val="FFBBFF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SzPct val="150000"/>
              <a:buFontTx/>
              <a:buNone/>
              <a:defRPr/>
            </a:pPr>
            <a:r>
              <a:rPr lang="cs-CZ" altLang="cs-CZ" sz="2400" b="1" dirty="0" smtClean="0">
                <a:solidFill>
                  <a:schemeClr val="tx2"/>
                </a:solidFill>
                <a:latin typeface="Arial" charset="0"/>
              </a:rPr>
              <a:t>-  velký kontrast zobrazení</a:t>
            </a:r>
          </a:p>
          <a:p>
            <a:pPr eaLnBrk="1" hangingPunct="1">
              <a:lnSpc>
                <a:spcPct val="80000"/>
              </a:lnSpc>
              <a:buSzPct val="150000"/>
              <a:buFontTx/>
              <a:buChar char="-"/>
              <a:defRPr/>
            </a:pPr>
            <a:endParaRPr lang="cs-CZ" altLang="cs-CZ" sz="2400" b="1" dirty="0" smtClean="0">
              <a:solidFill>
                <a:schemeClr val="tx2"/>
              </a:solidFill>
              <a:latin typeface="Arial" charset="0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2400" b="1" dirty="0" smtClean="0">
                <a:solidFill>
                  <a:schemeClr val="tx2"/>
                </a:solidFill>
                <a:latin typeface="Arial" charset="0"/>
                <a:cs typeface="Times New Roman" charset="0"/>
              </a:rPr>
              <a:t>- specifičnost</a:t>
            </a:r>
            <a:r>
              <a:rPr lang="cs-CZ" altLang="cs-CZ" sz="2400" b="1" dirty="0" smtClean="0">
                <a:latin typeface="Arial" charset="0"/>
                <a:cs typeface="Times New Roman" charset="0"/>
              </a:rPr>
              <a:t> </a:t>
            </a:r>
            <a:r>
              <a:rPr lang="cs-CZ" altLang="cs-CZ" sz="2000" b="1" dirty="0" smtClean="0">
                <a:latin typeface="Arial" charset="0"/>
                <a:cs typeface="Times New Roman" charset="0"/>
              </a:rPr>
              <a:t>různých </a:t>
            </a:r>
            <a:r>
              <a:rPr lang="cs-CZ" altLang="cs-CZ" sz="2000" b="1" dirty="0" err="1" smtClean="0">
                <a:latin typeface="Arial" charset="0"/>
                <a:cs typeface="Times New Roman" charset="0"/>
              </a:rPr>
              <a:t>fluorochromů</a:t>
            </a:r>
            <a:r>
              <a:rPr lang="cs-CZ" altLang="cs-CZ" sz="2000" b="1" dirty="0" smtClean="0">
                <a:latin typeface="Arial" charset="0"/>
                <a:cs typeface="Times New Roman" charset="0"/>
              </a:rPr>
              <a:t> na absorpci a 	emisi světla o určité vlnové délce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cs-CZ" altLang="cs-CZ" sz="2000" b="1" dirty="0" smtClean="0">
              <a:latin typeface="Arial" charset="0"/>
              <a:cs typeface="Times New Roman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2000" b="1" dirty="0" smtClean="0">
                <a:solidFill>
                  <a:schemeClr val="tx2"/>
                </a:solidFill>
                <a:latin typeface="Arial" charset="0"/>
              </a:rPr>
              <a:t>-  </a:t>
            </a:r>
            <a:r>
              <a:rPr lang="cs-CZ" altLang="cs-CZ" sz="2400" b="1" dirty="0" smtClean="0">
                <a:solidFill>
                  <a:schemeClr val="tx2"/>
                </a:solidFill>
                <a:latin typeface="Arial" charset="0"/>
              </a:rPr>
              <a:t>v</a:t>
            </a:r>
            <a:r>
              <a:rPr lang="cs-CZ" altLang="cs-CZ" sz="2400" b="1" dirty="0" smtClean="0">
                <a:solidFill>
                  <a:schemeClr val="tx2"/>
                </a:solidFill>
                <a:latin typeface="Arial" charset="0"/>
                <a:cs typeface="Times New Roman" charset="0"/>
              </a:rPr>
              <a:t>elký výběr fluorescenčních značek </a:t>
            </a:r>
            <a:r>
              <a:rPr lang="cs-CZ" altLang="cs-CZ" sz="20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Arial" charset="0"/>
                <a:cs typeface="Times New Roman" charset="0"/>
              </a:rPr>
              <a:t>(kovalentní 	vazba)</a:t>
            </a:r>
            <a:r>
              <a:rPr lang="cs-CZ" altLang="cs-CZ" sz="24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Arial" charset="0"/>
                <a:cs typeface="Times New Roman" charset="0"/>
              </a:rPr>
              <a:t> </a:t>
            </a:r>
            <a:r>
              <a:rPr lang="cs-CZ" altLang="cs-CZ" sz="2400" b="1" dirty="0" smtClean="0">
                <a:solidFill>
                  <a:schemeClr val="tx2"/>
                </a:solidFill>
                <a:latin typeface="Arial" charset="0"/>
                <a:cs typeface="Times New Roman" charset="0"/>
              </a:rPr>
              <a:t>a sond </a:t>
            </a:r>
            <a:r>
              <a:rPr lang="cs-CZ" altLang="cs-CZ" sz="20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Arial" charset="0"/>
                <a:cs typeface="Times New Roman" charset="0"/>
              </a:rPr>
              <a:t>(nekovalentní)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cs-CZ" altLang="cs-CZ" sz="2400" b="1" dirty="0" smtClean="0">
              <a:latin typeface="Arial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2000" b="1" dirty="0" smtClean="0">
                <a:solidFill>
                  <a:schemeClr val="tx2"/>
                </a:solidFill>
                <a:latin typeface="Arial" charset="0"/>
              </a:rPr>
              <a:t>-  </a:t>
            </a:r>
            <a:r>
              <a:rPr lang="cs-CZ" altLang="cs-CZ" sz="2400" b="1" dirty="0" smtClean="0">
                <a:solidFill>
                  <a:schemeClr val="tx2"/>
                </a:solidFill>
                <a:latin typeface="Arial" charset="0"/>
                <a:cs typeface="Times New Roman" charset="0"/>
              </a:rPr>
              <a:t>citlivost </a:t>
            </a:r>
            <a:endParaRPr lang="cs-CZ" altLang="cs-CZ" sz="2400" b="1" dirty="0" smtClean="0">
              <a:solidFill>
                <a:schemeClr val="tx2"/>
              </a:solidFill>
              <a:latin typeface="Arial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2000" b="1" dirty="0" smtClean="0">
                <a:latin typeface="Arial" charset="0"/>
              </a:rPr>
              <a:t>		(možnost</a:t>
            </a:r>
            <a:r>
              <a:rPr lang="cs-CZ" altLang="cs-CZ" sz="2000" b="1" dirty="0" smtClean="0">
                <a:latin typeface="Arial" charset="0"/>
                <a:cs typeface="Times New Roman" charset="0"/>
              </a:rPr>
              <a:t> zachycení přítomnosti pouhých 50 	molekul v 1µm</a:t>
            </a:r>
            <a:r>
              <a:rPr lang="cs-CZ" altLang="cs-CZ" sz="2000" b="1" baseline="30000" dirty="0" smtClean="0">
                <a:latin typeface="Arial" charset="0"/>
              </a:rPr>
              <a:t>3  </a:t>
            </a:r>
            <a:r>
              <a:rPr lang="cs-CZ" sz="2000" dirty="0" smtClean="0"/>
              <a:t>(= </a:t>
            </a:r>
            <a:r>
              <a:rPr lang="cs-CZ" sz="2000" dirty="0"/>
              <a:t>1 </a:t>
            </a:r>
            <a:r>
              <a:rPr lang="cs-CZ" sz="2000" dirty="0" err="1"/>
              <a:t>nl</a:t>
            </a:r>
            <a:r>
              <a:rPr lang="cs-CZ" sz="2000" dirty="0"/>
              <a:t>, 10</a:t>
            </a:r>
            <a:r>
              <a:rPr lang="cs-CZ" sz="2000" baseline="30000" dirty="0"/>
              <a:t>-9</a:t>
            </a:r>
            <a:r>
              <a:rPr lang="cs-CZ" sz="2000" dirty="0"/>
              <a:t> l</a:t>
            </a:r>
            <a:r>
              <a:rPr lang="cs-CZ" sz="2000" dirty="0" smtClean="0"/>
              <a:t>)</a:t>
            </a:r>
            <a:r>
              <a:rPr lang="cs-CZ" altLang="cs-CZ" sz="2000" b="1" dirty="0" smtClean="0">
                <a:latin typeface="Arial" charset="0"/>
              </a:rPr>
              <a:t>; nízká koncentrace 	barviva)</a:t>
            </a:r>
          </a:p>
          <a:p>
            <a:pPr lvl="1" algn="just" eaLnBrk="1" hangingPunct="1">
              <a:lnSpc>
                <a:spcPct val="80000"/>
              </a:lnSpc>
              <a:buFontTx/>
              <a:buNone/>
              <a:defRPr/>
            </a:pPr>
            <a:endParaRPr lang="cs-CZ" altLang="cs-CZ" sz="2000" b="1" dirty="0" smtClean="0">
              <a:solidFill>
                <a:schemeClr val="tx2"/>
              </a:solidFill>
              <a:latin typeface="Arial" charset="0"/>
            </a:endParaRP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cs-CZ" altLang="cs-CZ" sz="2000" b="1" dirty="0" smtClean="0">
              <a:solidFill>
                <a:schemeClr val="tx2"/>
              </a:solidFill>
              <a:latin typeface="Arial" charset="0"/>
              <a:cs typeface="Times New Roman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1600" b="1" dirty="0" smtClean="0">
                <a:latin typeface="Arial" charset="0"/>
                <a:cs typeface="Times New Roman" charset="0"/>
              </a:rPr>
              <a:t> 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1600" dirty="0" smtClean="0">
                <a:latin typeface="Arial" charset="0"/>
                <a:cs typeface="Times New Roman" charset="0"/>
              </a:rPr>
              <a:t> 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1600" dirty="0" smtClean="0">
                <a:cs typeface="Times New Roman" charset="0"/>
              </a:rPr>
              <a:t> </a:t>
            </a:r>
          </a:p>
          <a:p>
            <a:pPr eaLnBrk="1" hangingPunct="1">
              <a:lnSpc>
                <a:spcPct val="80000"/>
              </a:lnSpc>
              <a:defRPr/>
            </a:pPr>
            <a:endParaRPr lang="cs-CZ" altLang="cs-CZ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3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3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3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3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3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34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138" y="1371600"/>
            <a:ext cx="7559675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SzPct val="150000"/>
              <a:buFont typeface="Wingdings" pitchFamily="2" charset="2"/>
              <a:buChar char="§"/>
              <a:defRPr/>
            </a:pPr>
            <a:r>
              <a:rPr lang="cs-CZ" sz="2400" b="1" dirty="0" smtClean="0">
                <a:solidFill>
                  <a:srgbClr val="FFBBFF"/>
                </a:solidFill>
                <a:latin typeface="Arial" charset="0"/>
                <a:cs typeface="Arial" charset="0"/>
              </a:rPr>
              <a:t> </a:t>
            </a:r>
            <a:r>
              <a:rPr lang="cs-CZ" sz="2800" b="1" dirty="0" smtClean="0">
                <a:solidFill>
                  <a:srgbClr val="FFBBFF"/>
                </a:solidFill>
                <a:latin typeface="Arial" charset="0"/>
                <a:cs typeface="Arial" charset="0"/>
              </a:rPr>
              <a:t>Nevýhoda:</a:t>
            </a:r>
          </a:p>
          <a:p>
            <a:pPr eaLnBrk="1" hangingPunct="1">
              <a:lnSpc>
                <a:spcPct val="90000"/>
              </a:lnSpc>
              <a:buSzPct val="150000"/>
              <a:buFont typeface="Wingdings" pitchFamily="2" charset="2"/>
              <a:buNone/>
              <a:defRPr/>
            </a:pPr>
            <a:endParaRPr lang="cs-CZ" sz="2800" b="1" dirty="0" smtClean="0">
              <a:solidFill>
                <a:srgbClr val="FFBBFF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SzPct val="150000"/>
              <a:buFontTx/>
              <a:buNone/>
              <a:defRPr/>
            </a:pPr>
            <a:r>
              <a:rPr lang="cs-CZ" sz="2400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	rychlé </a:t>
            </a:r>
            <a:r>
              <a:rPr lang="cs-CZ" sz="2400" b="1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vysvicování</a:t>
            </a:r>
            <a:r>
              <a:rPr lang="cs-CZ" sz="2400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fluorescence </a:t>
            </a:r>
            <a:r>
              <a:rPr lang="cs-CZ" sz="24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(</a:t>
            </a:r>
            <a:r>
              <a:rPr lang="cs-CZ" sz="2400" dirty="0" err="1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fotobleaching</a:t>
            </a:r>
            <a:r>
              <a:rPr lang="cs-CZ" sz="24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)</a:t>
            </a:r>
          </a:p>
          <a:p>
            <a:pPr eaLnBrk="1" hangingPunct="1">
              <a:lnSpc>
                <a:spcPct val="90000"/>
              </a:lnSpc>
              <a:buSzPct val="150000"/>
              <a:buFontTx/>
              <a:buChar char="-"/>
              <a:defRPr/>
            </a:pPr>
            <a:endParaRPr lang="cs-CZ" sz="2400" b="1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SzPct val="150000"/>
              <a:buFontTx/>
              <a:buNone/>
              <a:defRPr/>
            </a:pPr>
            <a:r>
              <a:rPr lang="cs-CZ" sz="2400" b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	</a:t>
            </a:r>
            <a:r>
              <a:rPr lang="cs-CZ" sz="2400" b="1" dirty="0" smtClean="0">
                <a:latin typeface="Arial" charset="0"/>
                <a:cs typeface="Arial" charset="0"/>
              </a:rPr>
              <a:t>- </a:t>
            </a:r>
            <a:r>
              <a:rPr lang="cs-CZ" sz="2400" b="1" dirty="0" err="1" smtClean="0">
                <a:latin typeface="Arial" charset="0"/>
                <a:cs typeface="Arial" charset="0"/>
              </a:rPr>
              <a:t>fluorofory</a:t>
            </a:r>
            <a:r>
              <a:rPr lang="cs-CZ" sz="2400" b="1" dirty="0" smtClean="0">
                <a:latin typeface="Arial" charset="0"/>
                <a:cs typeface="Arial" charset="0"/>
              </a:rPr>
              <a:t> se vlivem intenzivního záření       rozkládají, a ztrácejí tak schopnost </a:t>
            </a:r>
            <a:r>
              <a:rPr lang="cs-CZ" sz="2400" b="1" dirty="0" err="1" smtClean="0">
                <a:latin typeface="Arial" charset="0"/>
                <a:cs typeface="Arial" charset="0"/>
              </a:rPr>
              <a:t>exitace</a:t>
            </a:r>
            <a:r>
              <a:rPr lang="cs-CZ" sz="2400" b="1" dirty="0" smtClean="0">
                <a:latin typeface="Arial" charset="0"/>
                <a:cs typeface="Arial" charset="0"/>
              </a:rPr>
              <a:t> a emise</a:t>
            </a:r>
          </a:p>
          <a:p>
            <a:pPr eaLnBrk="1" hangingPunct="1">
              <a:lnSpc>
                <a:spcPct val="90000"/>
              </a:lnSpc>
              <a:buSzPct val="150000"/>
              <a:buFontTx/>
              <a:buNone/>
              <a:defRPr/>
            </a:pPr>
            <a:endParaRPr lang="cs-CZ" sz="2400" b="1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SzPct val="150000"/>
              <a:buFontTx/>
              <a:buNone/>
              <a:defRPr/>
            </a:pPr>
            <a:r>
              <a:rPr lang="cs-CZ" sz="2400" b="1" dirty="0" smtClean="0">
                <a:latin typeface="Arial" charset="0"/>
                <a:cs typeface="Arial" charset="0"/>
              </a:rPr>
              <a:t>	- nutnost minimalizace působení </a:t>
            </a:r>
            <a:r>
              <a:rPr lang="cs-CZ" sz="2400" b="1" dirty="0" err="1" smtClean="0">
                <a:latin typeface="Arial" charset="0"/>
                <a:cs typeface="Arial" charset="0"/>
              </a:rPr>
              <a:t>exitačního</a:t>
            </a:r>
            <a:r>
              <a:rPr lang="cs-CZ" sz="2400" b="1" dirty="0" smtClean="0">
                <a:latin typeface="Arial" charset="0"/>
                <a:cs typeface="Arial" charset="0"/>
              </a:rPr>
              <a:t> světla</a:t>
            </a:r>
          </a:p>
          <a:p>
            <a:pPr eaLnBrk="1" hangingPunct="1">
              <a:lnSpc>
                <a:spcPct val="90000"/>
              </a:lnSpc>
              <a:buSzPct val="150000"/>
              <a:buFontTx/>
              <a:buChar char="-"/>
              <a:defRPr/>
            </a:pPr>
            <a:endParaRPr lang="cs-CZ" sz="2400" b="1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sz="2400" dirty="0" smtClean="0">
                <a:latin typeface="Arial" charset="0"/>
                <a:cs typeface="Arial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138" y="692150"/>
            <a:ext cx="7197725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sz="2400" b="1" dirty="0" smtClean="0">
                <a:cs typeface="Times New Roman" pitchFamily="18" charset="0"/>
              </a:rPr>
              <a:t> </a:t>
            </a:r>
            <a:r>
              <a:rPr lang="cs-CZ" sz="2400" dirty="0" smtClean="0">
                <a:cs typeface="Times New Roman" pitchFamily="18" charset="0"/>
              </a:rPr>
              <a:t> </a:t>
            </a:r>
            <a:r>
              <a:rPr lang="cs-CZ" sz="2800" b="1" dirty="0" smtClean="0">
                <a:solidFill>
                  <a:srgbClr val="FFBBFF"/>
                </a:solidFill>
                <a:latin typeface="Arial" charset="0"/>
                <a:cs typeface="Times New Roman" pitchFamily="18" charset="0"/>
              </a:rPr>
              <a:t>Základní části fluorescenčního mikroskopu:</a:t>
            </a:r>
            <a:endParaRPr lang="cs-CZ" sz="2800" b="1" dirty="0" smtClean="0">
              <a:solidFill>
                <a:srgbClr val="FFBBFF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2800" b="1" dirty="0" smtClean="0">
              <a:solidFill>
                <a:srgbClr val="FFBBFF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400" b="1" dirty="0" smtClean="0">
                <a:solidFill>
                  <a:schemeClr val="tx2"/>
                </a:solidFill>
                <a:latin typeface="Arial" charset="0"/>
                <a:cs typeface="Times New Roman" pitchFamily="18" charset="0"/>
              </a:rPr>
              <a:t>zdroj UV záření</a:t>
            </a:r>
            <a:r>
              <a:rPr lang="cs-CZ" sz="2400" b="1" dirty="0" smtClean="0">
                <a:latin typeface="Arial" charset="0"/>
                <a:cs typeface="Times New Roman" pitchFamily="18" charset="0"/>
              </a:rPr>
              <a:t>  </a:t>
            </a:r>
            <a:r>
              <a:rPr lang="cs-CZ" sz="2000" b="1" dirty="0" smtClean="0">
                <a:latin typeface="Arial" charset="0"/>
                <a:cs typeface="Times New Roman" pitchFamily="18" charset="0"/>
              </a:rPr>
              <a:t>(vysokotlaká rtuťová výbojka, pozor na zapínání a vypínání lampy)</a:t>
            </a:r>
            <a:endParaRPr lang="cs-CZ" sz="2000" b="1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sz="2000" b="1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400" b="1" dirty="0" smtClean="0">
                <a:solidFill>
                  <a:schemeClr val="tx2"/>
                </a:solidFill>
                <a:latin typeface="Arial" charset="0"/>
                <a:cs typeface="Times New Roman" pitchFamily="18" charset="0"/>
              </a:rPr>
              <a:t>excitační (budící) filtry</a:t>
            </a:r>
            <a:r>
              <a:rPr lang="cs-CZ" sz="2400" dirty="0" smtClean="0">
                <a:latin typeface="Arial" charset="0"/>
                <a:cs typeface="Times New Roman" pitchFamily="18" charset="0"/>
              </a:rPr>
              <a:t> </a:t>
            </a:r>
            <a:endParaRPr lang="cs-CZ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sz="2400" dirty="0" smtClean="0">
                <a:latin typeface="Arial" charset="0"/>
              </a:rPr>
              <a:t>	</a:t>
            </a:r>
            <a:r>
              <a:rPr lang="cs-CZ" sz="2000" b="1" dirty="0" smtClean="0">
                <a:latin typeface="Arial" charset="0"/>
                <a:cs typeface="Times New Roman" pitchFamily="18" charset="0"/>
              </a:rPr>
              <a:t>- ze světelného zdroje selektivně  vymezují záření o určité vlnové délce vhodné ke vzbuzení fluorescence</a:t>
            </a:r>
            <a:endParaRPr lang="cs-CZ" sz="2000" b="1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400" b="1" dirty="0" smtClean="0">
                <a:solidFill>
                  <a:schemeClr val="tx2"/>
                </a:solidFill>
                <a:latin typeface="Arial" charset="0"/>
                <a:cs typeface="Times New Roman" pitchFamily="18" charset="0"/>
              </a:rPr>
              <a:t>bariérové (uzavírající</a:t>
            </a:r>
            <a:r>
              <a:rPr lang="cs-CZ" sz="2400" b="1" dirty="0">
                <a:solidFill>
                  <a:schemeClr val="tx2"/>
                </a:solidFill>
                <a:latin typeface="Arial" charset="0"/>
                <a:cs typeface="Times New Roman" pitchFamily="18" charset="0"/>
              </a:rPr>
              <a:t>, ochranné, </a:t>
            </a:r>
            <a:r>
              <a:rPr lang="cs-CZ" sz="2400" b="1" dirty="0" smtClean="0">
                <a:solidFill>
                  <a:schemeClr val="tx2"/>
                </a:solidFill>
                <a:latin typeface="Arial" charset="0"/>
                <a:cs typeface="Times New Roman" pitchFamily="18" charset="0"/>
              </a:rPr>
              <a:t>zábranné) filtry</a:t>
            </a:r>
            <a:r>
              <a:rPr lang="cs-CZ" sz="2400" dirty="0" smtClean="0">
                <a:latin typeface="Arial" charset="0"/>
                <a:cs typeface="Times New Roman" pitchFamily="18" charset="0"/>
              </a:rPr>
              <a:t> </a:t>
            </a:r>
            <a:endParaRPr lang="cs-CZ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sz="2400" dirty="0" smtClean="0">
                <a:latin typeface="Arial" charset="0"/>
              </a:rPr>
              <a:t>	</a:t>
            </a:r>
            <a:r>
              <a:rPr lang="cs-CZ" sz="2000" b="1" dirty="0" smtClean="0">
                <a:latin typeface="Arial" charset="0"/>
                <a:cs typeface="Times New Roman" pitchFamily="18" charset="0"/>
              </a:rPr>
              <a:t>- zadržují excitační  světlo vnikající do okuláru a odstraňují tak záření škodlivé pro oko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sz="2000" b="1" dirty="0" smtClean="0">
                <a:latin typeface="Arial" charset="0"/>
                <a:cs typeface="Times New Roman" pitchFamily="18" charset="0"/>
              </a:rPr>
              <a:t>	</a:t>
            </a:r>
            <a:r>
              <a:rPr lang="cs-CZ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  <a:cs typeface="Times New Roman" pitchFamily="18" charset="0"/>
              </a:rPr>
              <a:t>+ ochranný UH kryt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2000" b="1" dirty="0" smtClean="0">
              <a:latin typeface="Arial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cs-CZ" sz="2000" b="1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4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4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4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4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4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4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138" y="1066800"/>
            <a:ext cx="7775575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b="1" smtClean="0">
                <a:cs typeface="Times New Roman" charset="0"/>
              </a:rPr>
              <a:t> </a:t>
            </a:r>
            <a:r>
              <a:rPr lang="cs-CZ" altLang="cs-CZ" sz="2400" smtClean="0">
                <a:cs typeface="Times New Roman" charset="0"/>
              </a:rPr>
              <a:t> </a:t>
            </a:r>
            <a:r>
              <a:rPr lang="cs-CZ" altLang="cs-CZ" sz="2800" b="1" smtClean="0">
                <a:solidFill>
                  <a:srgbClr val="FFBBFF"/>
                </a:solidFill>
                <a:latin typeface="Arial" charset="0"/>
                <a:cs typeface="Times New Roman" charset="0"/>
              </a:rPr>
              <a:t>Základní části fluorescenčního mikroskopu:</a:t>
            </a:r>
            <a:endParaRPr lang="cs-CZ" altLang="cs-CZ" sz="2800" b="1" smtClean="0">
              <a:solidFill>
                <a:srgbClr val="FFBBFF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cs-CZ" altLang="cs-CZ" sz="2800" b="1" smtClean="0">
              <a:solidFill>
                <a:srgbClr val="FFBBFF"/>
              </a:solidFill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altLang="cs-CZ" sz="2400" b="1" smtClean="0">
                <a:solidFill>
                  <a:schemeClr val="tx2"/>
                </a:solidFill>
                <a:latin typeface="Arial" charset="0"/>
                <a:cs typeface="Times New Roman" charset="0"/>
              </a:rPr>
              <a:t>vhodná optika</a:t>
            </a:r>
            <a:r>
              <a:rPr lang="cs-CZ" altLang="cs-CZ" sz="2400" b="1" smtClean="0">
                <a:latin typeface="Arial" charset="0"/>
                <a:cs typeface="Times New Roman" charset="0"/>
              </a:rPr>
              <a:t>  - křemenná nebo zrcadlová</a:t>
            </a:r>
          </a:p>
          <a:p>
            <a:pPr lvl="4" eaLnBrk="1" hangingPunct="1">
              <a:lnSpc>
                <a:spcPct val="90000"/>
              </a:lnSpc>
              <a:buFontTx/>
              <a:buNone/>
            </a:pPr>
            <a:r>
              <a:rPr lang="cs-CZ" altLang="cs-CZ" sz="2400" b="1" smtClean="0">
                <a:latin typeface="Arial" charset="0"/>
                <a:cs typeface="Times New Roman" charset="0"/>
              </a:rPr>
              <a:t>	      - objektivy s co největší 	světelností  </a:t>
            </a:r>
            <a:r>
              <a:rPr lang="cs-CZ" altLang="cs-CZ" b="1" smtClean="0">
                <a:latin typeface="Arial" charset="0"/>
                <a:cs typeface="Times New Roman" charset="0"/>
              </a:rPr>
              <a:t>(tj. s velkou NA)</a:t>
            </a:r>
          </a:p>
          <a:p>
            <a:pPr lvl="4" eaLnBrk="1" hangingPunct="1">
              <a:lnSpc>
                <a:spcPct val="90000"/>
              </a:lnSpc>
              <a:buFontTx/>
              <a:buNone/>
            </a:pPr>
            <a:endParaRPr lang="cs-CZ" altLang="cs-CZ" b="1" smtClean="0">
              <a:latin typeface="Arial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altLang="cs-CZ" sz="2400" b="1" smtClean="0">
                <a:solidFill>
                  <a:schemeClr val="tx2"/>
                </a:solidFill>
                <a:latin typeface="Arial" charset="0"/>
                <a:cs typeface="Times New Roman" charset="0"/>
              </a:rPr>
              <a:t>dichroické zrcadlo</a:t>
            </a:r>
            <a:r>
              <a:rPr lang="cs-CZ" altLang="cs-CZ" sz="2400" b="1" smtClean="0">
                <a:latin typeface="Arial" charset="0"/>
                <a:cs typeface="Times New Roman" charset="0"/>
              </a:rPr>
              <a:t> – speciální optický filtr </a:t>
            </a:r>
            <a:r>
              <a:rPr lang="cs-CZ" altLang="cs-CZ" sz="2000" smtClean="0">
                <a:latin typeface="Arial" charset="0"/>
                <a:cs typeface="Times New Roman" charset="0"/>
              </a:rPr>
              <a:t>(viz dále)</a:t>
            </a:r>
          </a:p>
          <a:p>
            <a:pPr lvl="4" eaLnBrk="1" hangingPunct="1">
              <a:lnSpc>
                <a:spcPct val="90000"/>
              </a:lnSpc>
              <a:buFontTx/>
              <a:buChar char="-"/>
            </a:pPr>
            <a:endParaRPr lang="cs-CZ" altLang="cs-CZ" smtClean="0">
              <a:latin typeface="Arial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</a:pPr>
            <a:endParaRPr lang="cs-CZ" altLang="cs-CZ" sz="2400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3600" b="1" dirty="0" smtClean="0">
                <a:cs typeface="Times New Roman" pitchFamily="18" charset="0"/>
              </a:rPr>
              <a:t/>
            </a:r>
            <a:br>
              <a:rPr lang="cs-CZ" sz="3600" b="1" dirty="0" smtClean="0">
                <a:cs typeface="Times New Roman" pitchFamily="18" charset="0"/>
              </a:rPr>
            </a:br>
            <a:r>
              <a:rPr lang="cs-CZ" sz="3600" b="1" dirty="0" smtClean="0">
                <a:latin typeface="Arial" charset="0"/>
                <a:cs typeface="Times New Roman" pitchFamily="18" charset="0"/>
              </a:rPr>
              <a:t>Zdroj světla:</a:t>
            </a:r>
            <a:r>
              <a:rPr lang="cs-CZ" sz="3600" b="1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rtuťová výbojka</a:t>
            </a:r>
            <a:r>
              <a:rPr lang="cs-CZ" sz="3600" b="1" dirty="0" smtClean="0">
                <a:solidFill>
                  <a:schemeClr val="tx1"/>
                </a:solidFill>
                <a:cs typeface="Times New Roman" pitchFamily="18" charset="0"/>
              </a:rPr>
              <a:t/>
            </a:r>
            <a:br>
              <a:rPr lang="cs-CZ" sz="3600" b="1" dirty="0" smtClean="0">
                <a:solidFill>
                  <a:schemeClr val="tx1"/>
                </a:solidFill>
                <a:cs typeface="Times New Roman" pitchFamily="18" charset="0"/>
              </a:rPr>
            </a:br>
            <a:endParaRPr lang="cs-CZ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pic>
        <p:nvPicPr>
          <p:cNvPr id="16387" name="Picture 8" descr="rtuťová výbojka_Optik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60475" y="1836738"/>
            <a:ext cx="6840538" cy="4040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"/>
          <p:cNvSpPr txBox="1">
            <a:spLocks noChangeArrowheads="1"/>
          </p:cNvSpPr>
          <p:nvPr/>
        </p:nvSpPr>
        <p:spPr bwMode="auto">
          <a:xfrm>
            <a:off x="2339975" y="5984875"/>
            <a:ext cx="4464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>
                <a:latin typeface="Arial" charset="0"/>
              </a:rPr>
              <a:t>Vlnové spektrum rtuťové výbojky</a:t>
            </a:r>
          </a:p>
        </p:txBody>
      </p:sp>
      <p:sp>
        <p:nvSpPr>
          <p:cNvPr id="17411" name="Text Box 8"/>
          <p:cNvSpPr txBox="1">
            <a:spLocks noChangeArrowheads="1"/>
          </p:cNvSpPr>
          <p:nvPr/>
        </p:nvSpPr>
        <p:spPr bwMode="auto">
          <a:xfrm>
            <a:off x="3348038" y="906463"/>
            <a:ext cx="1893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chemeClr val="tx2"/>
                </a:solidFill>
                <a:latin typeface="Arial" charset="0"/>
              </a:rPr>
              <a:t>Zdroj světla</a:t>
            </a:r>
          </a:p>
        </p:txBody>
      </p:sp>
      <p:pic>
        <p:nvPicPr>
          <p:cNvPr id="17412" name="Picture 9" descr="rtuťová výbojka_vlnové délky_Optik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1577975"/>
            <a:ext cx="6626225" cy="4298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1030" descr="fluoresc_schéma_Vesmír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952500"/>
            <a:ext cx="4492625" cy="46101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8" name="Text Box 1031"/>
          <p:cNvSpPr txBox="1">
            <a:spLocks noChangeArrowheads="1"/>
          </p:cNvSpPr>
          <p:nvPr/>
        </p:nvSpPr>
        <p:spPr bwMode="auto">
          <a:xfrm>
            <a:off x="5181600" y="5713413"/>
            <a:ext cx="3319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</a:rPr>
              <a:t>Schéma fluorescence</a:t>
            </a:r>
          </a:p>
        </p:txBody>
      </p:sp>
      <p:sp>
        <p:nvSpPr>
          <p:cNvPr id="18436" name="Text Box 1032"/>
          <p:cNvSpPr txBox="1">
            <a:spLocks noChangeArrowheads="1"/>
          </p:cNvSpPr>
          <p:nvPr/>
        </p:nvSpPr>
        <p:spPr bwMode="auto">
          <a:xfrm>
            <a:off x="539750" y="5637213"/>
            <a:ext cx="36036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</a:rPr>
              <a:t>Epifluorescence – chod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</a:rPr>
              <a:t>paprsků mikroskopem</a:t>
            </a:r>
          </a:p>
        </p:txBody>
      </p:sp>
      <p:pic>
        <p:nvPicPr>
          <p:cNvPr id="18437" name="Picture 1033" descr="Fluo mikroskop_schema_Olympus_opačně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763" y="1052513"/>
            <a:ext cx="3825875" cy="4475162"/>
          </a:xfr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valova\Documents\Dokumenty_2_ od 2009\#M I K R O S K O P I E_od 2009\_Obrázky pro přednášky MIK_soubor 3_2014\exitace a emise-filt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550" y="1268413"/>
            <a:ext cx="6875463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692275" y="576263"/>
            <a:ext cx="62642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  <a:cs typeface="Arial" charset="0"/>
              </a:rPr>
              <a:t>Funkce excitačního a bariérového filtru</a:t>
            </a:r>
          </a:p>
        </p:txBody>
      </p:sp>
      <p:sp>
        <p:nvSpPr>
          <p:cNvPr id="19460" name="Text Box 7"/>
          <p:cNvSpPr txBox="1">
            <a:spLocks noChangeArrowheads="1"/>
          </p:cNvSpPr>
          <p:nvPr/>
        </p:nvSpPr>
        <p:spPr bwMode="auto">
          <a:xfrm>
            <a:off x="1762125" y="5518150"/>
            <a:ext cx="201771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b="1">
                <a:solidFill>
                  <a:schemeClr val="tx2"/>
                </a:solidFill>
                <a:latin typeface="Arial" charset="0"/>
              </a:rPr>
              <a:t>exitační záření</a:t>
            </a:r>
          </a:p>
        </p:txBody>
      </p:sp>
      <p:sp>
        <p:nvSpPr>
          <p:cNvPr id="19461" name="Line 8"/>
          <p:cNvSpPr>
            <a:spLocks noChangeShapeType="1"/>
          </p:cNvSpPr>
          <p:nvPr/>
        </p:nvSpPr>
        <p:spPr bwMode="auto">
          <a:xfrm flipV="1">
            <a:off x="3170238" y="3316288"/>
            <a:ext cx="395287" cy="2201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9462" name="Text Box 7"/>
          <p:cNvSpPr txBox="1">
            <a:spLocks noChangeArrowheads="1"/>
          </p:cNvSpPr>
          <p:nvPr/>
        </p:nvSpPr>
        <p:spPr bwMode="auto">
          <a:xfrm>
            <a:off x="5651500" y="5518150"/>
            <a:ext cx="16573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b="1">
                <a:solidFill>
                  <a:srgbClr val="2BEF71"/>
                </a:solidFill>
                <a:latin typeface="Arial" charset="0"/>
              </a:rPr>
              <a:t>emisní záření</a:t>
            </a:r>
          </a:p>
        </p:txBody>
      </p:sp>
      <p:sp>
        <p:nvSpPr>
          <p:cNvPr id="19463" name="Line 8"/>
          <p:cNvSpPr>
            <a:spLocks noChangeShapeType="1"/>
          </p:cNvSpPr>
          <p:nvPr/>
        </p:nvSpPr>
        <p:spPr bwMode="auto">
          <a:xfrm flipH="1" flipV="1">
            <a:off x="5508625" y="4292600"/>
            <a:ext cx="900113" cy="1109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9464" name="Text Box 4"/>
          <p:cNvSpPr txBox="1">
            <a:spLocks noChangeArrowheads="1"/>
          </p:cNvSpPr>
          <p:nvPr/>
        </p:nvSpPr>
        <p:spPr bwMode="auto">
          <a:xfrm>
            <a:off x="1247775" y="3990975"/>
            <a:ext cx="2122488" cy="400050"/>
          </a:xfrm>
          <a:prstGeom prst="rect">
            <a:avLst/>
          </a:prstGeom>
          <a:solidFill>
            <a:srgbClr val="0000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>
                <a:solidFill>
                  <a:schemeClr val="accent1"/>
                </a:solidFill>
              </a:rPr>
              <a:t>   </a:t>
            </a:r>
            <a:r>
              <a:rPr lang="cs-CZ" altLang="cs-CZ" sz="2000" b="1">
                <a:solidFill>
                  <a:schemeClr val="accent1"/>
                </a:solidFill>
                <a:latin typeface="Arial" charset="0"/>
                <a:cs typeface="Arial" charset="0"/>
              </a:rPr>
              <a:t>Exitační filtr    </a:t>
            </a:r>
            <a:endParaRPr lang="cs-CZ" altLang="cs-CZ" sz="200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19465" name="Text Box 4"/>
          <p:cNvSpPr txBox="1">
            <a:spLocks noChangeArrowheads="1"/>
          </p:cNvSpPr>
          <p:nvPr/>
        </p:nvSpPr>
        <p:spPr bwMode="auto">
          <a:xfrm>
            <a:off x="5897563" y="3978275"/>
            <a:ext cx="2174875" cy="400050"/>
          </a:xfrm>
          <a:prstGeom prst="rect">
            <a:avLst/>
          </a:prstGeom>
          <a:solidFill>
            <a:srgbClr val="0000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>
                <a:solidFill>
                  <a:schemeClr val="accent1"/>
                </a:solidFill>
              </a:rPr>
              <a:t>    </a:t>
            </a:r>
            <a:r>
              <a:rPr lang="cs-CZ" altLang="cs-CZ" sz="2000" b="1">
                <a:solidFill>
                  <a:schemeClr val="accent1"/>
                </a:solidFill>
                <a:latin typeface="Arial" charset="0"/>
                <a:cs typeface="Arial" charset="0"/>
              </a:rPr>
              <a:t>Bariérový filtr </a:t>
            </a:r>
            <a:endParaRPr lang="cs-CZ" altLang="cs-CZ" sz="200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19466" name="Text Box 4"/>
          <p:cNvSpPr txBox="1">
            <a:spLocks noChangeArrowheads="1"/>
          </p:cNvSpPr>
          <p:nvPr/>
        </p:nvSpPr>
        <p:spPr bwMode="auto">
          <a:xfrm>
            <a:off x="3957638" y="4900613"/>
            <a:ext cx="1609725" cy="400050"/>
          </a:xfrm>
          <a:prstGeom prst="rect">
            <a:avLst/>
          </a:prstGeom>
          <a:solidFill>
            <a:srgbClr val="0000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>
                <a:solidFill>
                  <a:schemeClr val="accent1"/>
                </a:solidFill>
              </a:rPr>
              <a:t>     </a:t>
            </a:r>
            <a:r>
              <a:rPr lang="cs-CZ" altLang="cs-CZ" sz="2000" b="1">
                <a:solidFill>
                  <a:srgbClr val="FFC000"/>
                </a:solidFill>
                <a:latin typeface="Arial" charset="0"/>
                <a:cs typeface="Arial" charset="0"/>
              </a:rPr>
              <a:t>Vzorek</a:t>
            </a:r>
            <a:r>
              <a:rPr lang="cs-CZ" altLang="cs-CZ" sz="2000" b="1">
                <a:solidFill>
                  <a:schemeClr val="accent1"/>
                </a:solidFill>
                <a:latin typeface="Arial" charset="0"/>
                <a:cs typeface="Arial" charset="0"/>
              </a:rPr>
              <a:t> </a:t>
            </a:r>
            <a:r>
              <a:rPr lang="cs-CZ" altLang="cs-CZ" sz="2000" b="1">
                <a:solidFill>
                  <a:schemeClr val="accent1"/>
                </a:solidFill>
              </a:rPr>
              <a:t>   </a:t>
            </a:r>
            <a:endParaRPr lang="cs-CZ" altLang="cs-CZ" sz="2000">
              <a:solidFill>
                <a:schemeClr val="accent1"/>
              </a:solidFill>
            </a:endParaRPr>
          </a:p>
        </p:txBody>
      </p:sp>
      <p:sp>
        <p:nvSpPr>
          <p:cNvPr id="19467" name="Obdélník 1"/>
          <p:cNvSpPr>
            <a:spLocks noChangeArrowheads="1"/>
          </p:cNvSpPr>
          <p:nvPr/>
        </p:nvSpPr>
        <p:spPr bwMode="auto">
          <a:xfrm>
            <a:off x="1338263" y="6202363"/>
            <a:ext cx="25542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/>
              <a:t>Příručka Olympus, upraveno</a:t>
            </a:r>
          </a:p>
        </p:txBody>
      </p:sp>
      <p:sp>
        <p:nvSpPr>
          <p:cNvPr id="19468" name="Line 8"/>
          <p:cNvSpPr>
            <a:spLocks noChangeShapeType="1"/>
          </p:cNvSpPr>
          <p:nvPr/>
        </p:nvSpPr>
        <p:spPr bwMode="auto">
          <a:xfrm flipH="1" flipV="1">
            <a:off x="6029325" y="3500438"/>
            <a:ext cx="342900" cy="1858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9469" name="Text Box 7"/>
          <p:cNvSpPr txBox="1">
            <a:spLocks noChangeArrowheads="1"/>
          </p:cNvSpPr>
          <p:nvPr/>
        </p:nvSpPr>
        <p:spPr bwMode="auto">
          <a:xfrm>
            <a:off x="5651500" y="5819775"/>
            <a:ext cx="242093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400">
                <a:solidFill>
                  <a:srgbClr val="2BEF71"/>
                </a:solidFill>
                <a:latin typeface="Arial" charset="0"/>
              </a:rPr>
              <a:t>(delší vlnová délka)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Kopie Princip dichroického zrcad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2024063"/>
            <a:ext cx="6437313" cy="376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2193925" y="1131888"/>
            <a:ext cx="52260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>
                <a:latin typeface="Arial" charset="0"/>
              </a:rPr>
              <a:t>Princip  dichroického  zrcadla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Fluo_hranol _schéma_Optik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2162175"/>
            <a:ext cx="3036887" cy="2595563"/>
          </a:xfr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395288" y="5083175"/>
            <a:ext cx="43005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</a:rPr>
              <a:t>Stavba fluorescenční kostky</a:t>
            </a:r>
          </a:p>
        </p:txBody>
      </p:sp>
      <p:pic>
        <p:nvPicPr>
          <p:cNvPr id="220167" name="Picture 7" descr="fluorescenční hranoly_BX6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4300" y="1741488"/>
            <a:ext cx="4849813" cy="3189287"/>
          </a:xfr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0169" name="Text Box 9"/>
          <p:cNvSpPr txBox="1">
            <a:spLocks noChangeArrowheads="1"/>
          </p:cNvSpPr>
          <p:nvPr/>
        </p:nvSpPr>
        <p:spPr bwMode="auto">
          <a:xfrm>
            <a:off x="5219700" y="5083175"/>
            <a:ext cx="3303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</a:rPr>
              <a:t>Revolverový výměník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0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0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fluorescence_BX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350" y="1219200"/>
            <a:ext cx="4800600" cy="3922713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1343025" y="5297488"/>
            <a:ext cx="7008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</a:rPr>
              <a:t>Umístění fluorescenčních kostek v mikroskopu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8"/>
          <p:cNvSpPr txBox="1">
            <a:spLocks noChangeArrowheads="1"/>
          </p:cNvSpPr>
          <p:nvPr/>
        </p:nvSpPr>
        <p:spPr bwMode="auto">
          <a:xfrm>
            <a:off x="874713" y="692150"/>
            <a:ext cx="490696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u="sng">
                <a:solidFill>
                  <a:schemeClr val="tx2"/>
                </a:solidFill>
                <a:latin typeface="Arial" charset="0"/>
              </a:rPr>
              <a:t>U – excitace (DAPI) – WU kostka</a:t>
            </a:r>
          </a:p>
        </p:txBody>
      </p:sp>
      <p:sp>
        <p:nvSpPr>
          <p:cNvPr id="185353" name="Text Box 9"/>
          <p:cNvSpPr txBox="1">
            <a:spLocks noChangeArrowheads="1"/>
          </p:cNvSpPr>
          <p:nvPr/>
        </p:nvSpPr>
        <p:spPr bwMode="auto">
          <a:xfrm>
            <a:off x="971550" y="4017963"/>
            <a:ext cx="417512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u="sng">
                <a:solidFill>
                  <a:schemeClr val="tx2"/>
                </a:solidFill>
                <a:latin typeface="Arial" charset="0"/>
              </a:rPr>
              <a:t>B – exitace (</a:t>
            </a:r>
            <a:r>
              <a:rPr lang="cs-CZ" altLang="cs-CZ" sz="2000" b="1" u="sng">
                <a:solidFill>
                  <a:schemeClr val="tx2"/>
                </a:solidFill>
                <a:latin typeface="Arial" charset="0"/>
              </a:rPr>
              <a:t>FITC) - WB kostka</a:t>
            </a:r>
          </a:p>
        </p:txBody>
      </p:sp>
      <p:sp>
        <p:nvSpPr>
          <p:cNvPr id="23556" name="Text Box 14"/>
          <p:cNvSpPr txBox="1">
            <a:spLocks noChangeArrowheads="1"/>
          </p:cNvSpPr>
          <p:nvPr/>
        </p:nvSpPr>
        <p:spPr bwMode="auto">
          <a:xfrm>
            <a:off x="893763" y="1628775"/>
            <a:ext cx="5183187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>
                <a:solidFill>
                  <a:srgbClr val="FFBBFF"/>
                </a:solidFill>
                <a:latin typeface="Arial" charset="0"/>
              </a:rPr>
              <a:t>DAPI (4´,6-diamidino-2-phenylindole.HCl)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000" b="1">
              <a:solidFill>
                <a:srgbClr val="FFBB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>
                <a:solidFill>
                  <a:srgbClr val="FFBBFF"/>
                </a:solidFill>
                <a:latin typeface="Arial" charset="0"/>
              </a:rPr>
              <a:t>	</a:t>
            </a:r>
            <a:r>
              <a:rPr lang="cs-CZ" altLang="cs-CZ" sz="2000" b="1">
                <a:latin typeface="Arial" charset="0"/>
              </a:rPr>
              <a:t>- exitace 372 nm   (</a:t>
            </a:r>
            <a:r>
              <a:rPr lang="cs-CZ" altLang="cs-CZ" sz="2000" b="1">
                <a:solidFill>
                  <a:srgbClr val="9933FF"/>
                </a:solidFill>
                <a:latin typeface="Arial" charset="0"/>
              </a:rPr>
              <a:t>fialová</a:t>
            </a:r>
            <a:r>
              <a:rPr lang="cs-CZ" altLang="cs-CZ" sz="2000" b="1">
                <a:latin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000" b="1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>
                <a:latin typeface="Arial" charset="0"/>
              </a:rPr>
              <a:t>	- emise  456 nm    (</a:t>
            </a:r>
            <a:r>
              <a:rPr lang="cs-CZ" altLang="cs-CZ" sz="2000" b="1">
                <a:solidFill>
                  <a:schemeClr val="tx2"/>
                </a:solidFill>
                <a:latin typeface="Arial" charset="0"/>
              </a:rPr>
              <a:t>modrá</a:t>
            </a:r>
            <a:r>
              <a:rPr lang="cs-CZ" altLang="cs-CZ" sz="2000" b="1">
                <a:latin typeface="Arial" charset="0"/>
              </a:rPr>
              <a:t>)</a:t>
            </a:r>
            <a:r>
              <a:rPr lang="cs-CZ" altLang="cs-CZ" sz="2000" b="1">
                <a:solidFill>
                  <a:srgbClr val="FFBBFF"/>
                </a:solidFill>
                <a:latin typeface="Arial" charset="0"/>
              </a:rPr>
              <a:t> </a:t>
            </a:r>
          </a:p>
        </p:txBody>
      </p:sp>
      <p:sp>
        <p:nvSpPr>
          <p:cNvPr id="185360" name="Text Box 16"/>
          <p:cNvSpPr txBox="1">
            <a:spLocks noChangeArrowheads="1"/>
          </p:cNvSpPr>
          <p:nvPr/>
        </p:nvSpPr>
        <p:spPr bwMode="auto">
          <a:xfrm>
            <a:off x="979488" y="4868863"/>
            <a:ext cx="4321175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>
                <a:solidFill>
                  <a:srgbClr val="FFBBFF"/>
                </a:solidFill>
                <a:latin typeface="Arial" charset="0"/>
              </a:rPr>
              <a:t>FITC (Fluorescein-isothiokyanát)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000" b="1">
              <a:solidFill>
                <a:srgbClr val="FFBBFF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>
                <a:solidFill>
                  <a:srgbClr val="FFBBFF"/>
                </a:solidFill>
                <a:latin typeface="Arial" charset="0"/>
              </a:rPr>
              <a:t>	</a:t>
            </a:r>
            <a:r>
              <a:rPr lang="cs-CZ" altLang="cs-CZ" sz="2000" b="1">
                <a:latin typeface="Arial" charset="0"/>
              </a:rPr>
              <a:t>- exitace 490 nm   (</a:t>
            </a:r>
            <a:r>
              <a:rPr lang="cs-CZ" altLang="cs-CZ" sz="2000" b="1">
                <a:solidFill>
                  <a:schemeClr val="tx2"/>
                </a:solidFill>
                <a:latin typeface="Arial" charset="0"/>
              </a:rPr>
              <a:t>modrá</a:t>
            </a:r>
            <a:r>
              <a:rPr lang="cs-CZ" altLang="cs-CZ" sz="2000" b="1">
                <a:latin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000" b="1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>
                <a:latin typeface="Arial" charset="0"/>
              </a:rPr>
              <a:t>	- emise  520 nm     (</a:t>
            </a:r>
            <a:r>
              <a:rPr lang="cs-CZ" altLang="cs-CZ" sz="2000" b="1">
                <a:solidFill>
                  <a:srgbClr val="7EFAB3"/>
                </a:solidFill>
                <a:latin typeface="Arial" charset="0"/>
              </a:rPr>
              <a:t>zelená</a:t>
            </a:r>
            <a:r>
              <a:rPr lang="cs-CZ" altLang="cs-CZ" sz="2000" b="1">
                <a:latin typeface="Arial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53" grpId="0"/>
      <p:bldP spid="18536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620713"/>
            <a:ext cx="7561263" cy="59039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SzPct val="150000"/>
              <a:buFont typeface="Wingdings" pitchFamily="2" charset="2"/>
              <a:buChar char="§"/>
              <a:defRPr/>
            </a:pPr>
            <a:r>
              <a:rPr lang="cs-CZ" altLang="cs-CZ" sz="2000" dirty="0" smtClean="0">
                <a:solidFill>
                  <a:srgbClr val="FFBBFF"/>
                </a:solidFill>
                <a:cs typeface="Times New Roman" charset="0"/>
              </a:rPr>
              <a:t> </a:t>
            </a:r>
            <a:r>
              <a:rPr lang="cs-CZ" altLang="cs-CZ" sz="2800" b="1" dirty="0" smtClean="0">
                <a:solidFill>
                  <a:srgbClr val="FFBBFF"/>
                </a:solidFill>
                <a:latin typeface="Arial" charset="0"/>
                <a:cs typeface="Times New Roman" charset="0"/>
              </a:rPr>
              <a:t>Aplikace fluorescenčních technik </a:t>
            </a:r>
            <a:endParaRPr lang="cs-CZ" altLang="cs-CZ" sz="2800" b="1" dirty="0" smtClean="0">
              <a:solidFill>
                <a:srgbClr val="FFBBFF"/>
              </a:solidFill>
              <a:latin typeface="Arial" charset="0"/>
            </a:endParaRPr>
          </a:p>
          <a:p>
            <a:pPr lvl="1" eaLnBrk="1" hangingPunct="1">
              <a:lnSpc>
                <a:spcPct val="80000"/>
              </a:lnSpc>
              <a:buSzPct val="150000"/>
              <a:buFont typeface="Wingdings" pitchFamily="2" charset="2"/>
              <a:buNone/>
              <a:defRPr/>
            </a:pPr>
            <a:r>
              <a:rPr lang="cs-CZ" altLang="cs-CZ" b="1" dirty="0" smtClean="0">
                <a:solidFill>
                  <a:srgbClr val="FFBBFF"/>
                </a:solidFill>
                <a:latin typeface="Arial" charset="0"/>
                <a:cs typeface="Times New Roman" charset="0"/>
              </a:rPr>
              <a:t>při studiu buňky:</a:t>
            </a:r>
          </a:p>
          <a:p>
            <a:pPr lvl="1" eaLnBrk="1" hangingPunct="1">
              <a:lnSpc>
                <a:spcPct val="80000"/>
              </a:lnSpc>
              <a:buSzPct val="150000"/>
              <a:buFont typeface="Wingdings" pitchFamily="2" charset="2"/>
              <a:buNone/>
              <a:defRPr/>
            </a:pPr>
            <a:endParaRPr lang="cs-CZ" altLang="cs-CZ" b="1" dirty="0" smtClean="0">
              <a:solidFill>
                <a:srgbClr val="FFBBFF"/>
              </a:solidFill>
              <a:latin typeface="Arial" charset="0"/>
              <a:cs typeface="Times New Roman" charset="0"/>
            </a:endParaRPr>
          </a:p>
          <a:p>
            <a:pPr eaLnBrk="1" hangingPunct="1">
              <a:lnSpc>
                <a:spcPct val="80000"/>
              </a:lnSpc>
              <a:buSzPct val="150000"/>
              <a:buFont typeface="Wingdings" pitchFamily="2" charset="2"/>
              <a:buChar char="§"/>
              <a:defRPr/>
            </a:pPr>
            <a:r>
              <a:rPr lang="cs-CZ" altLang="cs-CZ" sz="1800" b="1" dirty="0" smtClean="0">
                <a:solidFill>
                  <a:schemeClr val="tx2"/>
                </a:solidFill>
                <a:latin typeface="Arial" charset="0"/>
              </a:rPr>
              <a:t>kontrastování buněčných struktur v živých i fixovaných buňkách </a:t>
            </a:r>
          </a:p>
          <a:p>
            <a:pPr eaLnBrk="1" hangingPunct="1">
              <a:lnSpc>
                <a:spcPct val="114000"/>
              </a:lnSpc>
              <a:buSzPct val="150000"/>
              <a:buFont typeface="Wingdings" pitchFamily="2" charset="2"/>
              <a:buNone/>
              <a:defRPr/>
            </a:pPr>
            <a:r>
              <a:rPr lang="cs-CZ" altLang="cs-CZ" sz="1800" b="1" dirty="0" smtClean="0">
                <a:latin typeface="Arial" charset="0"/>
              </a:rPr>
              <a:t>		(NK, jádra, jadérka, chromozómy, organely, cytoskelet, 	buněčná stěna....)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cs-CZ" altLang="cs-CZ" sz="1800" b="1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SzPct val="150000"/>
              <a:buFont typeface="Wingdings" pitchFamily="2" charset="2"/>
              <a:buChar char="§"/>
              <a:defRPr/>
            </a:pPr>
            <a:r>
              <a:rPr lang="cs-CZ" altLang="cs-CZ" sz="1800" b="1" dirty="0" smtClean="0">
                <a:solidFill>
                  <a:schemeClr val="tx2"/>
                </a:solidFill>
                <a:latin typeface="Arial" charset="0"/>
              </a:rPr>
              <a:t>detekce </a:t>
            </a:r>
            <a:r>
              <a:rPr lang="cs-CZ" altLang="cs-CZ" sz="1800" b="1" dirty="0" err="1" smtClean="0">
                <a:solidFill>
                  <a:schemeClr val="tx2"/>
                </a:solidFill>
                <a:latin typeface="Arial" charset="0"/>
              </a:rPr>
              <a:t>apoptózy</a:t>
            </a:r>
            <a:r>
              <a:rPr lang="cs-CZ" altLang="cs-CZ" sz="1800" b="1" dirty="0" smtClean="0">
                <a:solidFill>
                  <a:schemeClr val="tx2"/>
                </a:solidFill>
                <a:latin typeface="Arial" charset="0"/>
              </a:rPr>
              <a:t>, studium buněčného cyklu</a:t>
            </a:r>
            <a:endParaRPr lang="cs-CZ" altLang="cs-CZ" sz="1800" b="1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cs-CZ" altLang="cs-CZ" sz="1800" b="1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cs-CZ" altLang="cs-CZ" sz="1800" b="1" dirty="0" smtClean="0">
              <a:latin typeface="Arial" charset="0"/>
            </a:endParaRPr>
          </a:p>
          <a:p>
            <a:pPr eaLnBrk="1" hangingPunct="1">
              <a:lnSpc>
                <a:spcPct val="114000"/>
              </a:lnSpc>
              <a:buSzPct val="150000"/>
              <a:buFont typeface="Wingdings" pitchFamily="2" charset="2"/>
              <a:buChar char="§"/>
              <a:defRPr/>
            </a:pPr>
            <a:r>
              <a:rPr lang="cs-CZ" altLang="cs-CZ" sz="1800" b="1" dirty="0" smtClean="0">
                <a:solidFill>
                  <a:schemeClr val="tx2"/>
                </a:solidFill>
                <a:latin typeface="Arial" charset="0"/>
              </a:rPr>
              <a:t>rozlišení živých a mrtvých buněk</a:t>
            </a:r>
            <a:r>
              <a:rPr lang="cs-CZ" altLang="cs-CZ" sz="1800" b="1" dirty="0" smtClean="0">
                <a:latin typeface="Arial" charset="0"/>
              </a:rPr>
              <a:t> - testy životaschopnosti buněk 	(</a:t>
            </a:r>
            <a:r>
              <a:rPr lang="cs-CZ" altLang="cs-CZ" sz="1800" b="1" dirty="0" err="1" smtClean="0">
                <a:latin typeface="Arial" charset="0"/>
              </a:rPr>
              <a:t>fluorochrom</a:t>
            </a:r>
            <a:r>
              <a:rPr lang="cs-CZ" altLang="cs-CZ" sz="1800" b="1" dirty="0" smtClean="0">
                <a:latin typeface="Arial" charset="0"/>
              </a:rPr>
              <a:t> fluorescein </a:t>
            </a:r>
            <a:r>
              <a:rPr lang="cs-CZ" altLang="cs-CZ" sz="1800" b="1" dirty="0" err="1" smtClean="0">
                <a:latin typeface="Arial" charset="0"/>
              </a:rPr>
              <a:t>diacetát</a:t>
            </a:r>
            <a:r>
              <a:rPr lang="cs-CZ" altLang="cs-CZ" sz="1800" b="1" dirty="0" smtClean="0">
                <a:latin typeface="Arial" charset="0"/>
              </a:rPr>
              <a:t>, </a:t>
            </a:r>
            <a:r>
              <a:rPr lang="cs-CZ" altLang="cs-CZ" sz="1800" b="1" dirty="0" err="1" smtClean="0">
                <a:latin typeface="Arial" charset="0"/>
              </a:rPr>
              <a:t>propidium</a:t>
            </a:r>
            <a:r>
              <a:rPr lang="cs-CZ" altLang="cs-CZ" sz="1800" b="1" dirty="0" smtClean="0">
                <a:latin typeface="Arial" charset="0"/>
              </a:rPr>
              <a:t> jodid)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cs-CZ" altLang="cs-CZ" sz="1800" b="1" dirty="0" smtClean="0">
              <a:latin typeface="Arial" charset="0"/>
            </a:endParaRPr>
          </a:p>
          <a:p>
            <a:pPr eaLnBrk="1" hangingPunct="1">
              <a:lnSpc>
                <a:spcPct val="114000"/>
              </a:lnSpc>
              <a:buClr>
                <a:schemeClr val="tx2"/>
              </a:buClr>
              <a:buSzPct val="150000"/>
              <a:buFont typeface="Wingdings" pitchFamily="2" charset="2"/>
              <a:buChar char="§"/>
              <a:defRPr/>
            </a:pPr>
            <a:r>
              <a:rPr lang="cs-CZ" altLang="cs-CZ" sz="1800" b="1" dirty="0" smtClean="0">
                <a:latin typeface="Arial" charset="0"/>
              </a:rPr>
              <a:t> </a:t>
            </a:r>
            <a:r>
              <a:rPr lang="cs-CZ" altLang="cs-CZ" sz="1800" b="1" dirty="0" smtClean="0">
                <a:solidFill>
                  <a:schemeClr val="tx2"/>
                </a:solidFill>
                <a:latin typeface="Arial" charset="0"/>
              </a:rPr>
              <a:t>detekce bakterií aj. patogenů</a:t>
            </a:r>
            <a:r>
              <a:rPr lang="cs-CZ" altLang="cs-CZ" sz="1800" b="1" dirty="0" smtClean="0">
                <a:latin typeface="Arial" charset="0"/>
              </a:rPr>
              <a:t> (kvasinek, plísní,	</a:t>
            </a:r>
            <a:r>
              <a:rPr lang="cs-CZ" altLang="cs-CZ" sz="1800" b="1" dirty="0" err="1" smtClean="0">
                <a:latin typeface="Arial" charset="0"/>
              </a:rPr>
              <a:t>fytoplazem</a:t>
            </a:r>
            <a:r>
              <a:rPr lang="cs-CZ" altLang="cs-CZ" sz="1800" b="1" dirty="0" smtClean="0">
                <a:latin typeface="Arial" charset="0"/>
              </a:rPr>
              <a:t>) </a:t>
            </a:r>
          </a:p>
          <a:p>
            <a:pPr marL="0" indent="0" eaLnBrk="1" hangingPunct="1">
              <a:lnSpc>
                <a:spcPct val="114000"/>
              </a:lnSpc>
              <a:buClr>
                <a:schemeClr val="tx2"/>
              </a:buClr>
              <a:buSzPct val="150000"/>
              <a:buFontTx/>
              <a:buNone/>
              <a:defRPr/>
            </a:pPr>
            <a:r>
              <a:rPr lang="cs-CZ" altLang="cs-CZ" sz="1800" b="1" dirty="0">
                <a:latin typeface="Arial" charset="0"/>
              </a:rPr>
              <a:t>	</a:t>
            </a:r>
            <a:r>
              <a:rPr lang="cs-CZ" altLang="cs-CZ" sz="1800" b="1" dirty="0" smtClean="0">
                <a:latin typeface="Arial" charset="0"/>
              </a:rPr>
              <a:t>v pletivech nebo tkáních, sputu, moči a </a:t>
            </a:r>
            <a:r>
              <a:rPr lang="cs-CZ" altLang="cs-CZ" sz="1800" b="1" dirty="0" err="1" smtClean="0">
                <a:latin typeface="Arial" charset="0"/>
              </a:rPr>
              <a:t>likvoru</a:t>
            </a:r>
            <a:r>
              <a:rPr lang="cs-CZ" altLang="cs-CZ" sz="1800" b="1" dirty="0" smtClean="0">
                <a:latin typeface="Arial" charset="0"/>
              </a:rPr>
              <a:t> </a:t>
            </a:r>
          </a:p>
          <a:p>
            <a:pPr eaLnBrk="1" hangingPunct="1">
              <a:lnSpc>
                <a:spcPct val="114000"/>
              </a:lnSpc>
              <a:buFontTx/>
              <a:buNone/>
              <a:defRPr/>
            </a:pPr>
            <a:r>
              <a:rPr lang="cs-CZ" altLang="cs-CZ" sz="1800" b="1" dirty="0" smtClean="0">
                <a:latin typeface="Arial" charset="0"/>
              </a:rPr>
              <a:t> 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cs-CZ" altLang="cs-CZ" sz="1800" b="1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cs-CZ" altLang="cs-CZ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620713"/>
            <a:ext cx="7561263" cy="55387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SzPct val="150000"/>
              <a:buFont typeface="Wingdings" pitchFamily="2" charset="2"/>
              <a:buChar char="§"/>
            </a:pPr>
            <a:r>
              <a:rPr lang="cs-CZ" altLang="cs-CZ" sz="2400" smtClean="0">
                <a:solidFill>
                  <a:srgbClr val="FFBBFF"/>
                </a:solidFill>
                <a:cs typeface="Times New Roman" charset="0"/>
              </a:rPr>
              <a:t> </a:t>
            </a:r>
            <a:r>
              <a:rPr lang="cs-CZ" altLang="cs-CZ" sz="2800" b="1" smtClean="0">
                <a:solidFill>
                  <a:srgbClr val="FFBBFF"/>
                </a:solidFill>
                <a:latin typeface="Arial" charset="0"/>
                <a:cs typeface="Times New Roman" charset="0"/>
              </a:rPr>
              <a:t>Aplikace fluorescenčních technik </a:t>
            </a:r>
            <a:endParaRPr lang="cs-CZ" altLang="cs-CZ" sz="2800" b="1" smtClean="0">
              <a:solidFill>
                <a:srgbClr val="FFBBFF"/>
              </a:solidFill>
              <a:latin typeface="Arial" charset="0"/>
            </a:endParaRPr>
          </a:p>
          <a:p>
            <a:pPr lvl="1" eaLnBrk="1" hangingPunct="1">
              <a:lnSpc>
                <a:spcPct val="80000"/>
              </a:lnSpc>
              <a:buSzPct val="150000"/>
              <a:buFont typeface="Wingdings" pitchFamily="2" charset="2"/>
              <a:buNone/>
            </a:pPr>
            <a:r>
              <a:rPr lang="cs-CZ" altLang="cs-CZ" b="1" smtClean="0">
                <a:solidFill>
                  <a:srgbClr val="FFBBFF"/>
                </a:solidFill>
                <a:latin typeface="Arial" charset="0"/>
                <a:cs typeface="Times New Roman" charset="0"/>
              </a:rPr>
              <a:t>při studiu buňky:</a:t>
            </a:r>
          </a:p>
          <a:p>
            <a:pPr lvl="1" eaLnBrk="1" hangingPunct="1">
              <a:lnSpc>
                <a:spcPct val="80000"/>
              </a:lnSpc>
              <a:buSzPct val="150000"/>
              <a:buFont typeface="Wingdings" pitchFamily="2" charset="2"/>
              <a:buNone/>
            </a:pPr>
            <a:endParaRPr lang="cs-CZ" altLang="cs-CZ" b="1" smtClean="0">
              <a:latin typeface="Arial" charset="0"/>
            </a:endParaRPr>
          </a:p>
          <a:p>
            <a:pPr eaLnBrk="1" hangingPunct="1">
              <a:lnSpc>
                <a:spcPct val="114000"/>
              </a:lnSpc>
              <a:buSzPct val="150000"/>
              <a:buFont typeface="Wingdings" pitchFamily="2" charset="2"/>
              <a:buChar char="§"/>
            </a:pPr>
            <a:r>
              <a:rPr lang="cs-CZ" altLang="cs-CZ" sz="1800" b="1" smtClean="0">
                <a:solidFill>
                  <a:schemeClr val="tx2"/>
                </a:solidFill>
                <a:latin typeface="Arial" charset="0"/>
              </a:rPr>
              <a:t>fluorescenční indikace pH,</a:t>
            </a:r>
          </a:p>
          <a:p>
            <a:pPr eaLnBrk="1" hangingPunct="1">
              <a:lnSpc>
                <a:spcPct val="114000"/>
              </a:lnSpc>
              <a:buSzPct val="150000"/>
              <a:buFont typeface="Wingdings" pitchFamily="2" charset="2"/>
              <a:buNone/>
            </a:pPr>
            <a:r>
              <a:rPr lang="cs-CZ" altLang="cs-CZ" sz="1800" b="1" smtClean="0">
                <a:solidFill>
                  <a:schemeClr val="tx2"/>
                </a:solidFill>
                <a:latin typeface="Arial" charset="0"/>
              </a:rPr>
              <a:t>	měření koncentrace intracelulárních iontů, </a:t>
            </a:r>
          </a:p>
          <a:p>
            <a:pPr eaLnBrk="1" hangingPunct="1">
              <a:lnSpc>
                <a:spcPct val="114000"/>
              </a:lnSpc>
              <a:buSzPct val="150000"/>
              <a:buFont typeface="Wingdings" pitchFamily="2" charset="2"/>
              <a:buNone/>
            </a:pPr>
            <a:r>
              <a:rPr lang="cs-CZ" altLang="cs-CZ" sz="1800" b="1" smtClean="0">
                <a:solidFill>
                  <a:schemeClr val="tx2"/>
                </a:solidFill>
                <a:latin typeface="Arial" charset="0"/>
              </a:rPr>
              <a:t>	monitorování membránového potenciálu, </a:t>
            </a:r>
          </a:p>
          <a:p>
            <a:pPr eaLnBrk="1" hangingPunct="1">
              <a:lnSpc>
                <a:spcPct val="114000"/>
              </a:lnSpc>
              <a:buSzPct val="150000"/>
              <a:buFont typeface="Wingdings" pitchFamily="2" charset="2"/>
              <a:buNone/>
            </a:pPr>
            <a:r>
              <a:rPr lang="cs-CZ" altLang="cs-CZ" sz="1800" b="1" smtClean="0">
                <a:solidFill>
                  <a:schemeClr val="tx2"/>
                </a:solidFill>
                <a:latin typeface="Arial" charset="0"/>
              </a:rPr>
              <a:t>	sledování transportu látek membránou,</a:t>
            </a:r>
          </a:p>
          <a:p>
            <a:pPr eaLnBrk="1" hangingPunct="1">
              <a:lnSpc>
                <a:spcPct val="114000"/>
              </a:lnSpc>
              <a:buSzPct val="150000"/>
              <a:buFont typeface="Wingdings" pitchFamily="2" charset="2"/>
              <a:buNone/>
            </a:pPr>
            <a:r>
              <a:rPr lang="cs-CZ" altLang="cs-CZ" sz="1800" b="1" smtClean="0">
                <a:solidFill>
                  <a:schemeClr val="tx2"/>
                </a:solidFill>
                <a:latin typeface="Arial" charset="0"/>
              </a:rPr>
              <a:t>	interakce léčiv s membránou, atd.</a:t>
            </a:r>
          </a:p>
          <a:p>
            <a:pPr eaLnBrk="1" hangingPunct="1">
              <a:lnSpc>
                <a:spcPct val="114000"/>
              </a:lnSpc>
              <a:buFontTx/>
              <a:buNone/>
            </a:pPr>
            <a:endParaRPr lang="cs-CZ" altLang="cs-CZ" sz="1800" b="1" smtClean="0">
              <a:latin typeface="Arial" charset="0"/>
            </a:endParaRPr>
          </a:p>
          <a:p>
            <a:pPr eaLnBrk="1" hangingPunct="1">
              <a:lnSpc>
                <a:spcPct val="114000"/>
              </a:lnSpc>
              <a:buFontTx/>
              <a:buNone/>
            </a:pPr>
            <a:endParaRPr lang="cs-CZ" altLang="cs-CZ" sz="1800" b="1" smtClean="0">
              <a:latin typeface="Arial" charset="0"/>
            </a:endParaRPr>
          </a:p>
          <a:p>
            <a:pPr eaLnBrk="1" hangingPunct="1">
              <a:lnSpc>
                <a:spcPct val="114000"/>
              </a:lnSpc>
              <a:buSzPct val="150000"/>
              <a:buFont typeface="Wingdings" pitchFamily="2" charset="2"/>
              <a:buChar char="§"/>
            </a:pPr>
            <a:r>
              <a:rPr lang="cs-CZ" altLang="cs-CZ" sz="1800" b="1" smtClean="0">
                <a:solidFill>
                  <a:schemeClr val="tx2"/>
                </a:solidFill>
                <a:latin typeface="Arial" charset="0"/>
              </a:rPr>
              <a:t>imunofluorescenční techniky</a:t>
            </a:r>
            <a:r>
              <a:rPr lang="cs-CZ" altLang="cs-CZ" sz="1800" b="1" smtClean="0">
                <a:latin typeface="Arial" charset="0"/>
              </a:rPr>
              <a:t> (viz dále) </a:t>
            </a:r>
          </a:p>
          <a:p>
            <a:pPr eaLnBrk="1" hangingPunct="1">
              <a:lnSpc>
                <a:spcPct val="114000"/>
              </a:lnSpc>
              <a:buSzPct val="150000"/>
              <a:buFont typeface="Wingdings" pitchFamily="2" charset="2"/>
              <a:buNone/>
            </a:pPr>
            <a:r>
              <a:rPr lang="cs-CZ" altLang="cs-CZ" sz="1800" b="1" smtClean="0">
                <a:latin typeface="Arial" charset="0"/>
              </a:rPr>
              <a:t>	– lékařská diagnostika, imunologie, hematologie, genetika 	</a:t>
            </a:r>
          </a:p>
          <a:p>
            <a:pPr eaLnBrk="1" hangingPunct="1">
              <a:lnSpc>
                <a:spcPct val="114000"/>
              </a:lnSpc>
              <a:buFontTx/>
              <a:buNone/>
            </a:pPr>
            <a:r>
              <a:rPr lang="cs-CZ" altLang="cs-CZ" sz="1800" b="1" smtClean="0">
                <a:latin typeface="Arial" charset="0"/>
              </a:rPr>
              <a:t> 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2400" b="1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28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6" name="Oval 4"/>
          <p:cNvSpPr>
            <a:spLocks noChangeArrowheads="1"/>
          </p:cNvSpPr>
          <p:nvPr/>
        </p:nvSpPr>
        <p:spPr bwMode="auto">
          <a:xfrm>
            <a:off x="2124075" y="4654550"/>
            <a:ext cx="5472113" cy="719138"/>
          </a:xfrm>
          <a:prstGeom prst="ellipse">
            <a:avLst/>
          </a:prstGeom>
          <a:noFill/>
          <a:ln w="28575">
            <a:solidFill>
              <a:srgbClr val="FC786E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400"/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50938" y="981075"/>
            <a:ext cx="7416800" cy="43910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1800" b="1" smtClean="0">
                <a:latin typeface="Arial" charset="0"/>
                <a:cs typeface="Times New Roman" charset="0"/>
              </a:rPr>
              <a:t>Pokud nenajdeme vhodný fluorochrom pro přímou fluorescenci 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1800" b="1" smtClean="0">
                <a:latin typeface="Arial" charset="0"/>
                <a:cs typeface="Times New Roman" charset="0"/>
              </a:rPr>
              <a:t>využijeme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1800" smtClean="0">
              <a:latin typeface="Arial" charset="0"/>
              <a:cs typeface="Times New Roman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800" smtClean="0">
                <a:solidFill>
                  <a:srgbClr val="FFBBFF"/>
                </a:solidFill>
                <a:latin typeface="Arial" charset="0"/>
                <a:cs typeface="Times New Roman" charset="0"/>
              </a:rPr>
              <a:t>Imunofluorescenci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2800" smtClean="0">
              <a:solidFill>
                <a:srgbClr val="FFBBFF"/>
              </a:solidFill>
              <a:latin typeface="Arial" charset="0"/>
              <a:cs typeface="Times New Roman" charset="0"/>
            </a:endParaRPr>
          </a:p>
          <a:p>
            <a:pPr algn="just" eaLnBrk="1" hangingPunct="1">
              <a:lnSpc>
                <a:spcPct val="80000"/>
              </a:lnSpc>
              <a:buSzPct val="150000"/>
              <a:buFont typeface="Wingdings" pitchFamily="2" charset="2"/>
              <a:buChar char="§"/>
            </a:pPr>
            <a:r>
              <a:rPr lang="cs-CZ" altLang="cs-CZ" sz="2400" smtClean="0">
                <a:solidFill>
                  <a:srgbClr val="FFBBFF"/>
                </a:solidFill>
                <a:latin typeface="Arial" charset="0"/>
                <a:cs typeface="Times New Roman" charset="0"/>
              </a:rPr>
              <a:t>Princip: </a:t>
            </a:r>
            <a:endParaRPr lang="cs-CZ" altLang="cs-CZ" sz="2400" smtClean="0">
              <a:solidFill>
                <a:srgbClr val="FFBBFF"/>
              </a:solidFill>
              <a:latin typeface="Arial" charset="0"/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cs-CZ" altLang="cs-CZ" sz="2400" smtClean="0">
                <a:latin typeface="Arial" charset="0"/>
              </a:rPr>
              <a:t>	</a:t>
            </a:r>
            <a:r>
              <a:rPr lang="cs-CZ" altLang="cs-CZ" sz="2000" smtClean="0">
                <a:latin typeface="Arial" charset="0"/>
              </a:rPr>
              <a:t>vazba </a:t>
            </a:r>
            <a:r>
              <a:rPr lang="cs-CZ" altLang="cs-CZ" sz="2000" smtClean="0">
                <a:latin typeface="Arial" charset="0"/>
                <a:cs typeface="Times New Roman" charset="0"/>
              </a:rPr>
              <a:t>molekuly </a:t>
            </a:r>
            <a:r>
              <a:rPr lang="cs-CZ" altLang="cs-CZ" sz="2000" smtClean="0">
                <a:solidFill>
                  <a:schemeClr val="folHlink"/>
                </a:solidFill>
                <a:latin typeface="Arial" charset="0"/>
                <a:cs typeface="Times New Roman" charset="0"/>
              </a:rPr>
              <a:t>protilátky</a:t>
            </a:r>
            <a:r>
              <a:rPr lang="cs-CZ" altLang="cs-CZ" sz="2000" smtClean="0">
                <a:latin typeface="Arial" charset="0"/>
                <a:cs typeface="Times New Roman" charset="0"/>
              </a:rPr>
              <a:t> označené navázaným fluorochromem s molekulami specifických buněčných </a:t>
            </a:r>
            <a:r>
              <a:rPr lang="cs-CZ" altLang="cs-CZ" sz="2000" smtClean="0">
                <a:solidFill>
                  <a:schemeClr val="folHlink"/>
                </a:solidFill>
                <a:latin typeface="Arial" charset="0"/>
                <a:cs typeface="Times New Roman" charset="0"/>
              </a:rPr>
              <a:t>antigenů</a:t>
            </a:r>
            <a:r>
              <a:rPr lang="cs-CZ" altLang="cs-CZ" sz="2000" smtClean="0">
                <a:latin typeface="Arial" charset="0"/>
                <a:cs typeface="Times New Roman" charset="0"/>
              </a:rPr>
              <a:t> za vzniku </a:t>
            </a:r>
            <a:r>
              <a:rPr lang="cs-CZ" altLang="cs-CZ" sz="2000" smtClean="0">
                <a:solidFill>
                  <a:schemeClr val="accent2"/>
                </a:solidFill>
                <a:latin typeface="Arial" charset="0"/>
                <a:cs typeface="Times New Roman" charset="0"/>
              </a:rPr>
              <a:t>komplexů,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2000" smtClean="0">
              <a:solidFill>
                <a:schemeClr val="accent2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000" smtClean="0">
                <a:latin typeface="Arial" charset="0"/>
              </a:rPr>
              <a:t>			</a:t>
            </a:r>
            <a:r>
              <a:rPr lang="cs-CZ" altLang="cs-CZ" sz="2000" smtClean="0">
                <a:solidFill>
                  <a:schemeClr val="tx2"/>
                </a:solidFill>
                <a:latin typeface="Arial" charset="0"/>
                <a:cs typeface="Times New Roman" charset="0"/>
              </a:rPr>
              <a:t>antigen + protilátka + fluorochrom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2000" smtClean="0">
              <a:latin typeface="Arial" charset="0"/>
              <a:cs typeface="Times New Roman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altLang="cs-CZ" sz="2000" smtClean="0">
                <a:latin typeface="Arial" charset="0"/>
                <a:cs typeface="Times New Roman" charset="0"/>
              </a:rPr>
              <a:t>	které v exitačním záření vhodné vlnové délky fluoreskují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cs-CZ" altLang="cs-CZ" sz="200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altLang="cs-CZ" sz="20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5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3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138" y="1371600"/>
            <a:ext cx="7197725" cy="762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cs-CZ" altLang="cs-CZ" sz="2800" b="1" smtClean="0">
                <a:solidFill>
                  <a:srgbClr val="FFBBFF"/>
                </a:solidFill>
                <a:cs typeface="Times New Roman" charset="0"/>
              </a:rPr>
              <a:t> </a:t>
            </a:r>
            <a:r>
              <a:rPr lang="cs-CZ" altLang="cs-CZ" sz="2400" b="1" smtClean="0">
                <a:solidFill>
                  <a:srgbClr val="FFCCFF"/>
                </a:solidFill>
                <a:latin typeface="Arial" charset="0"/>
                <a:cs typeface="Times New Roman" charset="0"/>
              </a:rPr>
              <a:t>Přímá</a:t>
            </a:r>
            <a:r>
              <a:rPr lang="cs-CZ" altLang="cs-CZ" sz="2400" b="1" smtClean="0">
                <a:latin typeface="Arial" charset="0"/>
              </a:rPr>
              <a:t> (A) </a:t>
            </a:r>
            <a:r>
              <a:rPr lang="cs-CZ" altLang="cs-CZ" sz="2400" b="1" smtClean="0">
                <a:latin typeface="Arial" charset="0"/>
                <a:cs typeface="Times New Roman" charset="0"/>
              </a:rPr>
              <a:t>   a    </a:t>
            </a:r>
            <a:r>
              <a:rPr lang="cs-CZ" altLang="cs-CZ" sz="2400" b="1" smtClean="0">
                <a:solidFill>
                  <a:srgbClr val="FFCCFF"/>
                </a:solidFill>
                <a:latin typeface="Arial" charset="0"/>
                <a:cs typeface="Times New Roman" charset="0"/>
              </a:rPr>
              <a:t>nepřímá</a:t>
            </a:r>
            <a:r>
              <a:rPr lang="cs-CZ" altLang="cs-CZ" sz="2400" b="1" smtClean="0">
                <a:latin typeface="Arial" charset="0"/>
              </a:rPr>
              <a:t> (B) </a:t>
            </a:r>
            <a:r>
              <a:rPr lang="cs-CZ" altLang="cs-CZ" sz="2400" b="1" smtClean="0">
                <a:latin typeface="Arial" charset="0"/>
                <a:cs typeface="Times New Roman" charset="0"/>
              </a:rPr>
              <a:t> imunofluorescence</a:t>
            </a:r>
          </a:p>
          <a:p>
            <a:pPr eaLnBrk="1" hangingPunct="1">
              <a:lnSpc>
                <a:spcPct val="90000"/>
              </a:lnSpc>
            </a:pPr>
            <a:endParaRPr lang="cs-CZ" altLang="cs-CZ" sz="2800" smtClean="0"/>
          </a:p>
        </p:txBody>
      </p:sp>
      <p:pic>
        <p:nvPicPr>
          <p:cNvPr id="27651" name="Picture 4" descr="imunofluo_schéma_Neč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2209800"/>
            <a:ext cx="6827837" cy="296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836613"/>
            <a:ext cx="7332663" cy="45720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  <a:buSzPct val="150000"/>
              <a:buFont typeface="Wingdings" pitchFamily="2" charset="2"/>
              <a:buChar char="§"/>
            </a:pPr>
            <a:r>
              <a:rPr lang="cs-CZ" altLang="cs-CZ" sz="2800" b="1" smtClean="0">
                <a:solidFill>
                  <a:srgbClr val="FFBBFF"/>
                </a:solidFill>
                <a:cs typeface="Times New Roman" charset="0"/>
              </a:rPr>
              <a:t> </a:t>
            </a:r>
            <a:r>
              <a:rPr lang="cs-CZ" altLang="cs-CZ" sz="2800" b="1" smtClean="0">
                <a:solidFill>
                  <a:srgbClr val="FFBBFF"/>
                </a:solidFill>
                <a:latin typeface="Arial" charset="0"/>
                <a:cs typeface="Times New Roman" charset="0"/>
              </a:rPr>
              <a:t>Využití</a:t>
            </a:r>
            <a:r>
              <a:rPr lang="cs-CZ" altLang="cs-CZ" sz="2800" b="1" smtClean="0">
                <a:solidFill>
                  <a:srgbClr val="FFBBFF"/>
                </a:solidFill>
                <a:latin typeface="Arial" charset="0"/>
              </a:rPr>
              <a:t> imunofluorescence v klinické praxi:</a:t>
            </a:r>
          </a:p>
          <a:p>
            <a:pPr eaLnBrk="1" hangingPunct="1">
              <a:lnSpc>
                <a:spcPct val="90000"/>
              </a:lnSpc>
              <a:buSzPct val="150000"/>
              <a:buFont typeface="Wingdings" pitchFamily="2" charset="2"/>
              <a:buNone/>
            </a:pPr>
            <a:endParaRPr lang="cs-CZ" altLang="cs-CZ" sz="2800" b="1" smtClean="0">
              <a:solidFill>
                <a:srgbClr val="FFBBFF"/>
              </a:solidFill>
              <a:latin typeface="Arial" charset="0"/>
            </a:endParaRP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cs-CZ" altLang="cs-CZ" sz="2400" smtClean="0">
                <a:latin typeface="Arial" charset="0"/>
                <a:cs typeface="Times New Roman" charset="0"/>
              </a:rPr>
              <a:t>identifikace buněk T a B v krvi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cs-CZ" altLang="cs-CZ" sz="2400" smtClean="0">
                <a:latin typeface="Arial" charset="0"/>
                <a:cs typeface="Times New Roman" charset="0"/>
              </a:rPr>
              <a:t>detekce specifických protilátek přítomných v krvi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cs-CZ" altLang="cs-CZ" sz="2400" smtClean="0">
                <a:latin typeface="Arial" charset="0"/>
                <a:cs typeface="Times New Roman" charset="0"/>
              </a:rPr>
              <a:t>detekce imunoglobulinů v tkáních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cs-CZ" altLang="cs-CZ" sz="2400" smtClean="0">
                <a:latin typeface="Arial" charset="0"/>
                <a:cs typeface="Times New Roman" charset="0"/>
              </a:rPr>
              <a:t>rychlá identifikace mikroorganismů v tkáních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cs-CZ" altLang="cs-CZ" sz="2400" smtClean="0">
                <a:latin typeface="Arial" charset="0"/>
                <a:cs typeface="Times New Roman" charset="0"/>
              </a:rPr>
              <a:t>	 a v kulturách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cs-CZ" altLang="cs-CZ" sz="2400" smtClean="0">
                <a:latin typeface="Arial" charset="0"/>
                <a:cs typeface="Times New Roman" charset="0"/>
              </a:rPr>
              <a:t>detekce nádorově specifických antigenů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altLang="cs-CZ" sz="2400" smtClean="0">
                <a:latin typeface="Arial" charset="0"/>
                <a:cs typeface="Times New Roman" charset="0"/>
              </a:rPr>
              <a:t>identifikace transplantačních antigenů v různých tkáních</a:t>
            </a:r>
          </a:p>
          <a:p>
            <a:pPr algn="just" eaLnBrk="1" hangingPunct="1">
              <a:lnSpc>
                <a:spcPct val="90000"/>
              </a:lnSpc>
              <a:buFontTx/>
              <a:buChar char="-"/>
            </a:pPr>
            <a:r>
              <a:rPr lang="cs-CZ" altLang="cs-CZ" sz="2400" smtClean="0">
                <a:latin typeface="Arial" charset="0"/>
                <a:cs typeface="Times New Roman" charset="0"/>
              </a:rPr>
              <a:t>lokalizace hormonů a enzymů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altLang="cs-CZ" sz="2400" smtClean="0">
                <a:latin typeface="Arial" charset="0"/>
                <a:cs typeface="Times New Roman" charset="0"/>
              </a:rPr>
              <a:t>kvantitativní stanovení proteinů a protilátek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smtClean="0">
                <a:latin typeface="Arial" charset="0"/>
                <a:cs typeface="Times New Roman" charset="0"/>
              </a:rPr>
              <a:t>	v tělních tekutinách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cs-CZ" altLang="cs-CZ" sz="2400" smtClean="0">
              <a:latin typeface="Arial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b="1" smtClean="0">
                <a:cs typeface="Times New Roman" charset="0"/>
              </a:rPr>
              <a:t> 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b="1" smtClean="0">
                <a:cs typeface="Times New Roman" charset="0"/>
              </a:rPr>
              <a:t> 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400" b="1" smtClean="0">
                <a:cs typeface="Times New Roman" charset="0"/>
              </a:rPr>
              <a:t> </a:t>
            </a:r>
          </a:p>
          <a:p>
            <a:pPr eaLnBrk="1" hangingPunct="1">
              <a:lnSpc>
                <a:spcPct val="90000"/>
              </a:lnSpc>
            </a:pPr>
            <a:endParaRPr lang="cs-CZ" altLang="cs-CZ" sz="2400" b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/>
          <p:cNvSpPr txBox="1">
            <a:spLocks noChangeArrowheads="1"/>
          </p:cNvSpPr>
          <p:nvPr/>
        </p:nvSpPr>
        <p:spPr bwMode="auto">
          <a:xfrm>
            <a:off x="2101850" y="762000"/>
            <a:ext cx="4953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>
                <a:solidFill>
                  <a:srgbClr val="FFCCFF"/>
                </a:solidFill>
                <a:latin typeface="Arial" charset="0"/>
              </a:rPr>
              <a:t>Nativní vodný preparát</a:t>
            </a:r>
            <a:r>
              <a:rPr lang="cs-CZ" altLang="cs-CZ" sz="2800" b="1">
                <a:latin typeface="Arial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>
                <a:latin typeface="Arial" charset="0"/>
              </a:rPr>
              <a:t>ve světelném mikroskopu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</a:rPr>
              <a:t>- příčný řez řapíkem jabloně</a:t>
            </a:r>
          </a:p>
        </p:txBody>
      </p:sp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3065463" y="6092825"/>
            <a:ext cx="25146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Z = 40x (4 obj. x 10 ok.)</a:t>
            </a:r>
          </a:p>
        </p:txBody>
      </p:sp>
      <p:pic>
        <p:nvPicPr>
          <p:cNvPr id="29700" name="Picture 5" descr="řapík jabloně_40x_světlo_Luhová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2209800"/>
            <a:ext cx="2844800" cy="38100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1" name="Obdélník 1"/>
          <p:cNvSpPr>
            <a:spLocks noChangeArrowheads="1"/>
          </p:cNvSpPr>
          <p:nvPr/>
        </p:nvSpPr>
        <p:spPr bwMode="auto">
          <a:xfrm>
            <a:off x="7037388" y="6296025"/>
            <a:ext cx="18367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>
                <a:latin typeface="Arial" charset="0"/>
                <a:cs typeface="Arial" charset="0"/>
              </a:rPr>
              <a:t>foto Pavla Válová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2101850" y="762000"/>
            <a:ext cx="49530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>
                <a:solidFill>
                  <a:srgbClr val="FFCCFF"/>
                </a:solidFill>
                <a:latin typeface="Arial" charset="0"/>
              </a:rPr>
              <a:t>Autofluorescence</a:t>
            </a:r>
            <a:r>
              <a:rPr lang="cs-CZ" altLang="cs-CZ" sz="2800" b="1">
                <a:latin typeface="Arial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</a:rPr>
              <a:t>- příčný řez řapíkem jabloně</a:t>
            </a:r>
          </a:p>
        </p:txBody>
      </p:sp>
      <p:sp>
        <p:nvSpPr>
          <p:cNvPr id="30723" name="Text Box 4"/>
          <p:cNvSpPr txBox="1">
            <a:spLocks noChangeArrowheads="1"/>
          </p:cNvSpPr>
          <p:nvPr/>
        </p:nvSpPr>
        <p:spPr bwMode="auto">
          <a:xfrm>
            <a:off x="752475" y="5729288"/>
            <a:ext cx="923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Z = 40x</a:t>
            </a:r>
          </a:p>
        </p:txBody>
      </p:sp>
      <p:pic>
        <p:nvPicPr>
          <p:cNvPr id="30724" name="Picture 5" descr="řapík jabloně_40x_autoflu_W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2463800"/>
            <a:ext cx="3357562" cy="32512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5" name="Picture 6" descr="řapík jabloně_40x_autoflu_W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465388"/>
            <a:ext cx="3440113" cy="3249612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6" name="Text Box 7"/>
          <p:cNvSpPr txBox="1">
            <a:spLocks noChangeArrowheads="1"/>
          </p:cNvSpPr>
          <p:nvPr/>
        </p:nvSpPr>
        <p:spPr bwMode="auto">
          <a:xfrm>
            <a:off x="4813300" y="5684838"/>
            <a:ext cx="923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Z = 40x</a:t>
            </a:r>
          </a:p>
        </p:txBody>
      </p:sp>
      <p:sp>
        <p:nvSpPr>
          <p:cNvPr id="30727" name="Text Box 8"/>
          <p:cNvSpPr txBox="1">
            <a:spLocks noChangeArrowheads="1"/>
          </p:cNvSpPr>
          <p:nvPr/>
        </p:nvSpPr>
        <p:spPr bwMode="auto">
          <a:xfrm>
            <a:off x="838200" y="2041525"/>
            <a:ext cx="1446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/>
              <a:t>Hranol WB</a:t>
            </a:r>
          </a:p>
        </p:txBody>
      </p:sp>
      <p:sp>
        <p:nvSpPr>
          <p:cNvPr id="30728" name="Text Box 9"/>
          <p:cNvSpPr txBox="1">
            <a:spLocks noChangeArrowheads="1"/>
          </p:cNvSpPr>
          <p:nvPr/>
        </p:nvSpPr>
        <p:spPr bwMode="auto">
          <a:xfrm>
            <a:off x="4876800" y="2041525"/>
            <a:ext cx="1460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/>
              <a:t>Hranol WU</a:t>
            </a:r>
          </a:p>
        </p:txBody>
      </p:sp>
      <p:sp>
        <p:nvSpPr>
          <p:cNvPr id="30729" name="Obdélník 8"/>
          <p:cNvSpPr>
            <a:spLocks noChangeArrowheads="1"/>
          </p:cNvSpPr>
          <p:nvPr/>
        </p:nvSpPr>
        <p:spPr bwMode="auto">
          <a:xfrm>
            <a:off x="7037388" y="6296025"/>
            <a:ext cx="18367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>
                <a:latin typeface="Arial" charset="0"/>
                <a:cs typeface="Arial" charset="0"/>
              </a:rPr>
              <a:t>foto Pavla Válová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3"/>
          <p:cNvSpPr txBox="1">
            <a:spLocks noChangeArrowheads="1"/>
          </p:cNvSpPr>
          <p:nvPr/>
        </p:nvSpPr>
        <p:spPr bwMode="auto">
          <a:xfrm>
            <a:off x="2101850" y="762000"/>
            <a:ext cx="49530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>
                <a:solidFill>
                  <a:srgbClr val="FFCCFF"/>
                </a:solidFill>
                <a:latin typeface="Arial" charset="0"/>
              </a:rPr>
              <a:t>Autofluorescence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</a:rPr>
              <a:t>- příčný řez řapíkem jabloně</a:t>
            </a:r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593725" y="5534025"/>
            <a:ext cx="1038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Z = 100x</a:t>
            </a:r>
          </a:p>
        </p:txBody>
      </p:sp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4749800" y="5510213"/>
            <a:ext cx="1038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Z = 100x</a:t>
            </a:r>
          </a:p>
        </p:txBody>
      </p:sp>
      <p:sp>
        <p:nvSpPr>
          <p:cNvPr id="31749" name="Text Box 6"/>
          <p:cNvSpPr txBox="1">
            <a:spLocks noChangeArrowheads="1"/>
          </p:cNvSpPr>
          <p:nvPr/>
        </p:nvSpPr>
        <p:spPr bwMode="auto">
          <a:xfrm>
            <a:off x="568325" y="2133600"/>
            <a:ext cx="1446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/>
              <a:t>Hranol WB</a:t>
            </a:r>
          </a:p>
        </p:txBody>
      </p:sp>
      <p:sp>
        <p:nvSpPr>
          <p:cNvPr id="31750" name="Text Box 7"/>
          <p:cNvSpPr txBox="1">
            <a:spLocks noChangeArrowheads="1"/>
          </p:cNvSpPr>
          <p:nvPr/>
        </p:nvSpPr>
        <p:spPr bwMode="auto">
          <a:xfrm>
            <a:off x="4749800" y="2117725"/>
            <a:ext cx="1460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/>
              <a:t>Hranol WU</a:t>
            </a:r>
          </a:p>
        </p:txBody>
      </p:sp>
      <p:pic>
        <p:nvPicPr>
          <p:cNvPr id="31751" name="Picture 8" descr="řapík_100x_autoflu_W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8" y="2568575"/>
            <a:ext cx="3840162" cy="2879725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2" name="Picture 9" descr="řapík_100x_autoflu_W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850" y="2590800"/>
            <a:ext cx="3840163" cy="2879725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3" name="Text Box 10"/>
          <p:cNvSpPr txBox="1">
            <a:spLocks noChangeArrowheads="1"/>
          </p:cNvSpPr>
          <p:nvPr/>
        </p:nvSpPr>
        <p:spPr bwMode="auto">
          <a:xfrm>
            <a:off x="2679700" y="1889125"/>
            <a:ext cx="11303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>
                <a:latin typeface="Arial" charset="0"/>
              </a:rPr>
              <a:t>Chlorofyl *</a:t>
            </a:r>
          </a:p>
        </p:txBody>
      </p:sp>
      <p:sp>
        <p:nvSpPr>
          <p:cNvPr id="31754" name="Line 11"/>
          <p:cNvSpPr>
            <a:spLocks noChangeShapeType="1"/>
          </p:cNvSpPr>
          <p:nvPr/>
        </p:nvSpPr>
        <p:spPr bwMode="auto">
          <a:xfrm flipH="1">
            <a:off x="2484438" y="2276475"/>
            <a:ext cx="4318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1755" name="Line 12"/>
          <p:cNvSpPr>
            <a:spLocks noChangeShapeType="1"/>
          </p:cNvSpPr>
          <p:nvPr/>
        </p:nvSpPr>
        <p:spPr bwMode="auto">
          <a:xfrm>
            <a:off x="2987675" y="2276475"/>
            <a:ext cx="3455988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1756" name="Text Box 10"/>
          <p:cNvSpPr txBox="1">
            <a:spLocks noChangeArrowheads="1"/>
          </p:cNvSpPr>
          <p:nvPr/>
        </p:nvSpPr>
        <p:spPr bwMode="auto">
          <a:xfrm>
            <a:off x="566738" y="6237288"/>
            <a:ext cx="5776912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>
                <a:latin typeface="Arial" charset="0"/>
              </a:rPr>
              <a:t>* Chlorofyl (exitace 430-450; do 550 nm; emise max. 685 nm)</a:t>
            </a:r>
          </a:p>
        </p:txBody>
      </p:sp>
      <p:sp>
        <p:nvSpPr>
          <p:cNvPr id="31757" name="Obdélník 12"/>
          <p:cNvSpPr>
            <a:spLocks noChangeArrowheads="1"/>
          </p:cNvSpPr>
          <p:nvPr/>
        </p:nvSpPr>
        <p:spPr bwMode="auto">
          <a:xfrm>
            <a:off x="7037388" y="6296025"/>
            <a:ext cx="18367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>
                <a:latin typeface="Arial" charset="0"/>
                <a:cs typeface="Arial" charset="0"/>
              </a:rPr>
              <a:t>foto Pavla Válová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Nový obrázek (5)"/>
          <p:cNvPicPr>
            <a:picLocks noChangeAspect="1" noChangeArrowheads="1"/>
          </p:cNvPicPr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692150"/>
            <a:ext cx="5511800" cy="41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ovéPole 3"/>
          <p:cNvSpPr txBox="1">
            <a:spLocks noChangeArrowheads="1"/>
          </p:cNvSpPr>
          <p:nvPr/>
        </p:nvSpPr>
        <p:spPr bwMode="auto">
          <a:xfrm>
            <a:off x="684213" y="5110163"/>
            <a:ext cx="80740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>
                <a:latin typeface="Arial" charset="0"/>
                <a:cs typeface="Arial" charset="0"/>
              </a:rPr>
              <a:t>Detail sklerenchymatické pochvy u příčného řezu řapíku jabloně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>
                <a:latin typeface="Arial" charset="0"/>
                <a:cs typeface="Arial" charset="0"/>
              </a:rPr>
              <a:t>	</a:t>
            </a:r>
            <a:r>
              <a:rPr lang="cs-CZ" altLang="cs-CZ" sz="2000">
                <a:latin typeface="Arial" charset="0"/>
                <a:cs typeface="Arial" charset="0"/>
              </a:rPr>
              <a:t>- silně ztloustlé buňky s ochrannou funkcí.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>
                <a:latin typeface="Arial" charset="0"/>
                <a:cs typeface="Arial" charset="0"/>
              </a:rPr>
              <a:t>	</a:t>
            </a:r>
            <a:r>
              <a:rPr lang="cs-CZ" altLang="cs-CZ" sz="2000">
                <a:latin typeface="Arial" charset="0"/>
                <a:cs typeface="Arial" charset="0"/>
              </a:rPr>
              <a:t>Fluorescenční kostka WB; Z = 400x.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000"/>
          </a:p>
        </p:txBody>
      </p:sp>
      <p:sp>
        <p:nvSpPr>
          <p:cNvPr id="32772" name="Obdélník 3"/>
          <p:cNvSpPr>
            <a:spLocks noChangeArrowheads="1"/>
          </p:cNvSpPr>
          <p:nvPr/>
        </p:nvSpPr>
        <p:spPr bwMode="auto">
          <a:xfrm>
            <a:off x="7037388" y="6296025"/>
            <a:ext cx="18367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>
                <a:latin typeface="Arial" charset="0"/>
                <a:cs typeface="Arial" charset="0"/>
              </a:rPr>
              <a:t>foto Pavla Válová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1693863" y="752475"/>
            <a:ext cx="5748337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>
                <a:solidFill>
                  <a:srgbClr val="FFCCFF"/>
                </a:solidFill>
                <a:latin typeface="Arial" charset="0"/>
              </a:rPr>
              <a:t>Sekundární fluorescence</a:t>
            </a:r>
            <a:r>
              <a:rPr lang="cs-CZ" altLang="cs-CZ" sz="2800" b="1">
                <a:latin typeface="Arial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>
                <a:latin typeface="Arial" charset="0"/>
              </a:rPr>
              <a:t>barvení DAPI</a:t>
            </a:r>
          </a:p>
          <a:p>
            <a:pPr algn="ctr" eaLnBrk="1" hangingPunct="1">
              <a:spcBef>
                <a:spcPct val="0"/>
              </a:spcBef>
              <a:buFontTx/>
              <a:buChar char="-"/>
            </a:pPr>
            <a:r>
              <a:rPr lang="cs-CZ" altLang="cs-CZ" sz="2400" b="1">
                <a:latin typeface="Arial" charset="0"/>
              </a:rPr>
              <a:t> jádra pokožkových buněk u cibule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cs-CZ" altLang="cs-CZ" sz="2400" b="1">
              <a:solidFill>
                <a:srgbClr val="FFCCFF"/>
              </a:solidFill>
              <a:latin typeface="Arial" charset="0"/>
            </a:endParaRP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600575" y="5576888"/>
            <a:ext cx="1038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Z = 200x</a:t>
            </a:r>
          </a:p>
        </p:txBody>
      </p:sp>
      <p:pic>
        <p:nvPicPr>
          <p:cNvPr id="34820" name="Picture 5" descr="cibule_200x_DAPI_W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0" y="2711450"/>
            <a:ext cx="3803650" cy="2852738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1" name="Picture 6" descr="cibule_ 200x_DAPI_WB"/>
          <p:cNvPicPr>
            <a:picLocks noChangeAspect="1" noChangeArrowheads="1"/>
          </p:cNvPicPr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2705100"/>
            <a:ext cx="3810000" cy="28575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2" name="Text Box 7"/>
          <p:cNvSpPr txBox="1">
            <a:spLocks noChangeArrowheads="1"/>
          </p:cNvSpPr>
          <p:nvPr/>
        </p:nvSpPr>
        <p:spPr bwMode="auto">
          <a:xfrm>
            <a:off x="600075" y="2270125"/>
            <a:ext cx="1446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/>
              <a:t>Hranol WB</a:t>
            </a:r>
          </a:p>
        </p:txBody>
      </p:sp>
      <p:sp>
        <p:nvSpPr>
          <p:cNvPr id="34823" name="Text Box 8"/>
          <p:cNvSpPr txBox="1">
            <a:spLocks noChangeArrowheads="1"/>
          </p:cNvSpPr>
          <p:nvPr/>
        </p:nvSpPr>
        <p:spPr bwMode="auto">
          <a:xfrm>
            <a:off x="4694238" y="2257425"/>
            <a:ext cx="1460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/>
              <a:t>Hranol WU</a:t>
            </a:r>
          </a:p>
        </p:txBody>
      </p:sp>
      <p:sp>
        <p:nvSpPr>
          <p:cNvPr id="34824" name="Text Box 9"/>
          <p:cNvSpPr txBox="1">
            <a:spLocks noChangeArrowheads="1"/>
          </p:cNvSpPr>
          <p:nvPr/>
        </p:nvSpPr>
        <p:spPr bwMode="auto">
          <a:xfrm>
            <a:off x="609600" y="5562600"/>
            <a:ext cx="10382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Z = 200x</a:t>
            </a:r>
          </a:p>
        </p:txBody>
      </p:sp>
      <p:sp>
        <p:nvSpPr>
          <p:cNvPr id="34825" name="Obdélník 9"/>
          <p:cNvSpPr>
            <a:spLocks noChangeArrowheads="1"/>
          </p:cNvSpPr>
          <p:nvPr/>
        </p:nvSpPr>
        <p:spPr bwMode="auto">
          <a:xfrm>
            <a:off x="7037388" y="6296025"/>
            <a:ext cx="18367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>
                <a:latin typeface="Arial" charset="0"/>
                <a:cs typeface="Arial" charset="0"/>
              </a:rPr>
              <a:t>foto Pavla Válová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3"/>
          <p:cNvSpPr txBox="1">
            <a:spLocks noChangeArrowheads="1"/>
          </p:cNvSpPr>
          <p:nvPr/>
        </p:nvSpPr>
        <p:spPr bwMode="auto">
          <a:xfrm>
            <a:off x="1693863" y="752475"/>
            <a:ext cx="574833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>
                <a:solidFill>
                  <a:srgbClr val="FFCCFF"/>
                </a:solidFill>
                <a:latin typeface="Arial" charset="0"/>
              </a:rPr>
              <a:t>Sekundární fluorescence</a:t>
            </a:r>
            <a:endParaRPr lang="cs-CZ" altLang="cs-CZ" sz="2800" b="1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>
                <a:latin typeface="Arial" charset="0"/>
              </a:rPr>
              <a:t>barvení DAPI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</a:rPr>
              <a:t>- jádra pokožkových buněk u cibule</a:t>
            </a:r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4749800" y="5500688"/>
            <a:ext cx="1038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Z = 400x</a:t>
            </a:r>
          </a:p>
        </p:txBody>
      </p:sp>
      <p:pic>
        <p:nvPicPr>
          <p:cNvPr id="35844" name="Picture 5" descr="cibule_40x_DAPI_W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" y="2686050"/>
            <a:ext cx="3733800" cy="280035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5" name="Picture 6" descr="cibule_40x_DAPI_W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675" y="2682875"/>
            <a:ext cx="3692525" cy="2770188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6" name="Text Box 7"/>
          <p:cNvSpPr txBox="1">
            <a:spLocks noChangeArrowheads="1"/>
          </p:cNvSpPr>
          <p:nvPr/>
        </p:nvSpPr>
        <p:spPr bwMode="auto">
          <a:xfrm>
            <a:off x="631825" y="5500688"/>
            <a:ext cx="1038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Z = 400x</a:t>
            </a:r>
          </a:p>
        </p:txBody>
      </p:sp>
      <p:sp>
        <p:nvSpPr>
          <p:cNvPr id="35847" name="Text Box 8"/>
          <p:cNvSpPr txBox="1">
            <a:spLocks noChangeArrowheads="1"/>
          </p:cNvSpPr>
          <p:nvPr/>
        </p:nvSpPr>
        <p:spPr bwMode="auto">
          <a:xfrm>
            <a:off x="600075" y="2193925"/>
            <a:ext cx="14462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/>
              <a:t>Hranol WB</a:t>
            </a:r>
          </a:p>
        </p:txBody>
      </p:sp>
      <p:sp>
        <p:nvSpPr>
          <p:cNvPr id="35848" name="Text Box 9"/>
          <p:cNvSpPr txBox="1">
            <a:spLocks noChangeArrowheads="1"/>
          </p:cNvSpPr>
          <p:nvPr/>
        </p:nvSpPr>
        <p:spPr bwMode="auto">
          <a:xfrm>
            <a:off x="4686300" y="2238375"/>
            <a:ext cx="1460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/>
              <a:t>Hranol WU</a:t>
            </a:r>
          </a:p>
        </p:txBody>
      </p:sp>
      <p:sp>
        <p:nvSpPr>
          <p:cNvPr id="35849" name="Obdélník 10"/>
          <p:cNvSpPr>
            <a:spLocks noChangeArrowheads="1"/>
          </p:cNvSpPr>
          <p:nvPr/>
        </p:nvSpPr>
        <p:spPr bwMode="auto">
          <a:xfrm>
            <a:off x="7037388" y="6296025"/>
            <a:ext cx="18367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>
                <a:latin typeface="Arial" charset="0"/>
                <a:cs typeface="Arial" charset="0"/>
              </a:rPr>
              <a:t>foto Pavla Válová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1693863" y="260350"/>
            <a:ext cx="574833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>
                <a:solidFill>
                  <a:srgbClr val="FFCCFF"/>
                </a:solidFill>
                <a:latin typeface="Arial" charset="0"/>
              </a:rPr>
              <a:t>Sekundární fluorescence</a:t>
            </a:r>
            <a:endParaRPr lang="cs-CZ" altLang="cs-CZ" sz="2800" b="1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800" b="1">
                <a:latin typeface="Arial" charset="0"/>
              </a:rPr>
              <a:t>barvení DAPI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latin typeface="Arial" charset="0"/>
              </a:rPr>
              <a:t>- jádra pokožkových buněk u cibule</a:t>
            </a:r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2133600" y="6086475"/>
            <a:ext cx="20018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Z = 1 000x, imerze</a:t>
            </a:r>
          </a:p>
        </p:txBody>
      </p:sp>
      <p:pic>
        <p:nvPicPr>
          <p:cNvPr id="37892" name="Picture 5" descr="cibule_1000x_DAPI_jádro+mitochondr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8" y="2279650"/>
            <a:ext cx="4797425" cy="3597275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133600" y="1882775"/>
            <a:ext cx="1460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000" b="1"/>
              <a:t>Hranol WU</a:t>
            </a:r>
          </a:p>
        </p:txBody>
      </p:sp>
      <p:sp>
        <p:nvSpPr>
          <p:cNvPr id="37894" name="Text Box 7"/>
          <p:cNvSpPr txBox="1">
            <a:spLocks noChangeArrowheads="1"/>
          </p:cNvSpPr>
          <p:nvPr/>
        </p:nvSpPr>
        <p:spPr bwMode="auto">
          <a:xfrm>
            <a:off x="7092950" y="2841625"/>
            <a:ext cx="16557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600" b="1">
                <a:solidFill>
                  <a:schemeClr val="accent1"/>
                </a:solidFill>
                <a:latin typeface="Arial" charset="0"/>
              </a:rPr>
              <a:t>mitochondrie</a:t>
            </a:r>
          </a:p>
        </p:txBody>
      </p:sp>
      <p:sp>
        <p:nvSpPr>
          <p:cNvPr id="37895" name="Line 8"/>
          <p:cNvSpPr>
            <a:spLocks noChangeShapeType="1"/>
          </p:cNvSpPr>
          <p:nvPr/>
        </p:nvSpPr>
        <p:spPr bwMode="auto">
          <a:xfrm flipH="1">
            <a:off x="5724525" y="3068638"/>
            <a:ext cx="1368425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7896" name="Text Box 7"/>
          <p:cNvSpPr txBox="1">
            <a:spLocks noChangeArrowheads="1"/>
          </p:cNvSpPr>
          <p:nvPr/>
        </p:nvSpPr>
        <p:spPr bwMode="auto">
          <a:xfrm>
            <a:off x="611188" y="3068638"/>
            <a:ext cx="1657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600" b="1">
                <a:solidFill>
                  <a:schemeClr val="accent1"/>
                </a:solidFill>
                <a:latin typeface="Arial" charset="0"/>
              </a:rPr>
              <a:t>jádra</a:t>
            </a:r>
          </a:p>
        </p:txBody>
      </p:sp>
      <p:sp>
        <p:nvSpPr>
          <p:cNvPr id="37897" name="Text Box 7"/>
          <p:cNvSpPr txBox="1">
            <a:spLocks noChangeArrowheads="1"/>
          </p:cNvSpPr>
          <p:nvPr/>
        </p:nvSpPr>
        <p:spPr bwMode="auto">
          <a:xfrm>
            <a:off x="4125913" y="5445125"/>
            <a:ext cx="1657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600" b="1">
                <a:solidFill>
                  <a:schemeClr val="accent1"/>
                </a:solidFill>
                <a:latin typeface="Arial" charset="0"/>
              </a:rPr>
              <a:t>jadérko</a:t>
            </a:r>
          </a:p>
        </p:txBody>
      </p:sp>
      <p:sp>
        <p:nvSpPr>
          <p:cNvPr id="37898" name="Line 8"/>
          <p:cNvSpPr>
            <a:spLocks noChangeShapeType="1"/>
          </p:cNvSpPr>
          <p:nvPr/>
        </p:nvSpPr>
        <p:spPr bwMode="auto">
          <a:xfrm>
            <a:off x="1276350" y="3236913"/>
            <a:ext cx="1927225" cy="168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7899" name="Line 8"/>
          <p:cNvSpPr>
            <a:spLocks noChangeShapeType="1"/>
          </p:cNvSpPr>
          <p:nvPr/>
        </p:nvSpPr>
        <p:spPr bwMode="auto">
          <a:xfrm flipH="1">
            <a:off x="3708400" y="5613400"/>
            <a:ext cx="417513" cy="84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7900" name="Line 8"/>
          <p:cNvSpPr>
            <a:spLocks noChangeShapeType="1"/>
          </p:cNvSpPr>
          <p:nvPr/>
        </p:nvSpPr>
        <p:spPr bwMode="auto">
          <a:xfrm>
            <a:off x="1276350" y="3284538"/>
            <a:ext cx="1279525" cy="1824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7901" name="Obdélník 13"/>
          <p:cNvSpPr>
            <a:spLocks noChangeArrowheads="1"/>
          </p:cNvSpPr>
          <p:nvPr/>
        </p:nvSpPr>
        <p:spPr bwMode="auto">
          <a:xfrm>
            <a:off x="7037388" y="6296025"/>
            <a:ext cx="18367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600">
                <a:latin typeface="Arial" charset="0"/>
                <a:cs typeface="Arial" charset="0"/>
              </a:rPr>
              <a:t>foto Pavla Válová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2268538" y="260350"/>
            <a:ext cx="52562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cs-CZ" sz="2800" b="1">
                <a:latin typeface="Arial" charset="0"/>
              </a:rPr>
              <a:t>Autofluorescence </a:t>
            </a:r>
            <a:r>
              <a:rPr lang="cs-CZ" altLang="cs-CZ" sz="2800" b="1">
                <a:latin typeface="Arial" charset="0"/>
              </a:rPr>
              <a:t>vlasu </a:t>
            </a:r>
            <a:endParaRPr lang="en-GB" altLang="cs-CZ" sz="2000" b="1">
              <a:latin typeface="Arial" charset="0"/>
            </a:endParaRPr>
          </a:p>
        </p:txBody>
      </p:sp>
      <p:pic>
        <p:nvPicPr>
          <p:cNvPr id="38915" name="Picture 4" descr="vlas barvený_WU_40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3" r="24136"/>
          <a:stretch>
            <a:fillRect/>
          </a:stretch>
        </p:blipFill>
        <p:spPr bwMode="auto">
          <a:xfrm>
            <a:off x="193675" y="1557338"/>
            <a:ext cx="4152900" cy="4967287"/>
          </a:xfrm>
          <a:prstGeom prst="rect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Picture 5" descr="vlas barvený_WB_40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3" r="22594"/>
          <a:stretch>
            <a:fillRect/>
          </a:stretch>
        </p:blipFill>
        <p:spPr bwMode="auto">
          <a:xfrm>
            <a:off x="4564063" y="1557338"/>
            <a:ext cx="4254500" cy="4967287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7" name="Text Box 6"/>
          <p:cNvSpPr txBox="1">
            <a:spLocks noChangeArrowheads="1"/>
          </p:cNvSpPr>
          <p:nvPr/>
        </p:nvSpPr>
        <p:spPr bwMode="auto">
          <a:xfrm>
            <a:off x="323850" y="955675"/>
            <a:ext cx="35591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/>
              <a:t>Fluorescenční kostka WU</a:t>
            </a:r>
          </a:p>
        </p:txBody>
      </p:sp>
      <p:sp>
        <p:nvSpPr>
          <p:cNvPr id="38918" name="Text Box 7"/>
          <p:cNvSpPr txBox="1">
            <a:spLocks noChangeArrowheads="1"/>
          </p:cNvSpPr>
          <p:nvPr/>
        </p:nvSpPr>
        <p:spPr bwMode="auto">
          <a:xfrm>
            <a:off x="5076825" y="981075"/>
            <a:ext cx="354171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/>
              <a:t>Fluorescenční kostka WB</a:t>
            </a:r>
          </a:p>
        </p:txBody>
      </p:sp>
      <p:sp>
        <p:nvSpPr>
          <p:cNvPr id="38919" name="TextovéPole 6"/>
          <p:cNvSpPr txBox="1">
            <a:spLocks noChangeArrowheads="1"/>
          </p:cNvSpPr>
          <p:nvPr/>
        </p:nvSpPr>
        <p:spPr bwMode="auto">
          <a:xfrm>
            <a:off x="3773488" y="6562725"/>
            <a:ext cx="14779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/>
              <a:t>foto Pavla Válová</a:t>
            </a:r>
          </a:p>
        </p:txBody>
      </p:sp>
      <p:sp>
        <p:nvSpPr>
          <p:cNvPr id="38920" name="TextovéPole 7"/>
          <p:cNvSpPr txBox="1">
            <a:spLocks noChangeArrowheads="1"/>
          </p:cNvSpPr>
          <p:nvPr/>
        </p:nvSpPr>
        <p:spPr bwMode="auto">
          <a:xfrm>
            <a:off x="3105150" y="6564313"/>
            <a:ext cx="792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/>
              <a:t>Z: 400x,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"/>
          <p:cNvSpPr txBox="1">
            <a:spLocks noChangeArrowheads="1"/>
          </p:cNvSpPr>
          <p:nvPr/>
        </p:nvSpPr>
        <p:spPr bwMode="auto">
          <a:xfrm>
            <a:off x="2268538" y="260350"/>
            <a:ext cx="52562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cs-CZ" sz="2800" b="1">
                <a:latin typeface="Arial" charset="0"/>
              </a:rPr>
              <a:t>Autofluorescence </a:t>
            </a:r>
            <a:r>
              <a:rPr lang="cs-CZ" altLang="cs-CZ" sz="2800" b="1">
                <a:latin typeface="Arial" charset="0"/>
              </a:rPr>
              <a:t>vlasu </a:t>
            </a:r>
            <a:endParaRPr lang="en-GB" altLang="cs-CZ" sz="2000" b="1">
              <a:latin typeface="Arial" charset="0"/>
            </a:endParaRPr>
          </a:p>
        </p:txBody>
      </p:sp>
      <p:sp>
        <p:nvSpPr>
          <p:cNvPr id="39939" name="Text Box 6"/>
          <p:cNvSpPr txBox="1">
            <a:spLocks noChangeArrowheads="1"/>
          </p:cNvSpPr>
          <p:nvPr/>
        </p:nvSpPr>
        <p:spPr bwMode="auto">
          <a:xfrm>
            <a:off x="971550" y="981075"/>
            <a:ext cx="3552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/>
              <a:t>Fluorescenční kostka WG</a:t>
            </a:r>
          </a:p>
        </p:txBody>
      </p:sp>
      <p:pic>
        <p:nvPicPr>
          <p:cNvPr id="39940" name="Picture 7" descr="C:\Users\valova\Documents\Dokumenty_2_ od 2009\#C V I Č E N Í_2009_2010_2011\_BUNĚČNÁ BIOLOGIE_2010_2011_2012\BUNĚČNÁ BIOLOGIE\_Pavla_CVIČENÍ_Buněčná biologie\_Praktikum BBC_2011_2012\FOTO+závěry k úlohám_2011\Karel Gern-vlas_Z=400x_25102012\kostka W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1" r="18549"/>
          <a:stretch>
            <a:fillRect/>
          </a:stretch>
        </p:blipFill>
        <p:spPr bwMode="auto">
          <a:xfrm>
            <a:off x="1049338" y="1438275"/>
            <a:ext cx="3481387" cy="4603750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1" name="TextovéPole 4"/>
          <p:cNvSpPr txBox="1">
            <a:spLocks noChangeArrowheads="1"/>
          </p:cNvSpPr>
          <p:nvPr/>
        </p:nvSpPr>
        <p:spPr bwMode="auto">
          <a:xfrm>
            <a:off x="3125788" y="6073775"/>
            <a:ext cx="1517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/>
              <a:t>Foto Pavla Válová</a:t>
            </a:r>
          </a:p>
        </p:txBody>
      </p:sp>
      <p:sp>
        <p:nvSpPr>
          <p:cNvPr id="39942" name="TextovéPole 5"/>
          <p:cNvSpPr txBox="1">
            <a:spLocks noChangeArrowheads="1"/>
          </p:cNvSpPr>
          <p:nvPr/>
        </p:nvSpPr>
        <p:spPr bwMode="auto">
          <a:xfrm>
            <a:off x="1016000" y="6110288"/>
            <a:ext cx="747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/>
              <a:t>Z: 400x</a:t>
            </a:r>
          </a:p>
        </p:txBody>
      </p:sp>
      <p:pic>
        <p:nvPicPr>
          <p:cNvPr id="39943" name="Picture 7" descr="C:\Users\valova\Pictures\vlas v E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484313"/>
            <a:ext cx="3497263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4" name="TextovéPole 4"/>
          <p:cNvSpPr txBox="1">
            <a:spLocks noChangeArrowheads="1"/>
          </p:cNvSpPr>
          <p:nvPr/>
        </p:nvSpPr>
        <p:spPr bwMode="auto">
          <a:xfrm>
            <a:off x="6659563" y="4941888"/>
            <a:ext cx="10477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/>
              <a:t>Foto google</a:t>
            </a:r>
          </a:p>
        </p:txBody>
      </p:sp>
      <p:sp>
        <p:nvSpPr>
          <p:cNvPr id="39945" name="Text Box 6"/>
          <p:cNvSpPr txBox="1">
            <a:spLocks noChangeArrowheads="1"/>
          </p:cNvSpPr>
          <p:nvPr/>
        </p:nvSpPr>
        <p:spPr bwMode="auto">
          <a:xfrm>
            <a:off x="6143625" y="981075"/>
            <a:ext cx="17399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/>
              <a:t>Vlas v SEM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FF99FF"/>
      </a:dk1>
      <a:lt1>
        <a:srgbClr val="FFFF8B"/>
      </a:lt1>
      <a:dk2>
        <a:srgbClr val="00007E"/>
      </a:dk2>
      <a:lt2>
        <a:srgbClr val="01FFFF"/>
      </a:lt2>
      <a:accent1>
        <a:srgbClr val="FFFFFF"/>
      </a:accent1>
      <a:accent2>
        <a:srgbClr val="FF99FF"/>
      </a:accent2>
      <a:accent3>
        <a:srgbClr val="AAAAC0"/>
      </a:accent3>
      <a:accent4>
        <a:srgbClr val="DADA76"/>
      </a:accent4>
      <a:accent5>
        <a:srgbClr val="FFFFFF"/>
      </a:accent5>
      <a:accent6>
        <a:srgbClr val="E78AE7"/>
      </a:accent6>
      <a:hlink>
        <a:srgbClr val="FFFF00"/>
      </a:hlink>
      <a:folHlink>
        <a:srgbClr val="FFFF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2549</TotalTime>
  <Words>383</Words>
  <Application>Microsoft Office PowerPoint</Application>
  <PresentationFormat>Předvádění na obrazovce (4:3)</PresentationFormat>
  <Paragraphs>272</Paragraphs>
  <Slides>34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35" baseType="lpstr">
      <vt:lpstr>Default Design</vt:lpstr>
      <vt:lpstr>     F l u o r e s c e n c e   </vt:lpstr>
      <vt:lpstr>Fluorescenční  mikroskopie </vt:lpstr>
      <vt:lpstr>Fluorescenční  mikroskopie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Zdroj světla: rtuťová výbojka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PřF 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Školní mikroskop</dc:title>
  <dc:creator>Pavla Válová</dc:creator>
  <cp:lastModifiedBy>RNDr. Peter Illés, Ph.D.</cp:lastModifiedBy>
  <cp:revision>174</cp:revision>
  <dcterms:created xsi:type="dcterms:W3CDTF">2004-03-05T10:18:07Z</dcterms:created>
  <dcterms:modified xsi:type="dcterms:W3CDTF">2019-11-05T12:35:53Z</dcterms:modified>
</cp:coreProperties>
</file>