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0" r:id="rId2"/>
    <p:sldId id="256" r:id="rId3"/>
    <p:sldId id="257" r:id="rId4"/>
    <p:sldId id="276" r:id="rId5"/>
    <p:sldId id="277" r:id="rId6"/>
    <p:sldId id="260" r:id="rId7"/>
    <p:sldId id="262" r:id="rId8"/>
    <p:sldId id="261" r:id="rId9"/>
    <p:sldId id="263" r:id="rId10"/>
    <p:sldId id="264" r:id="rId11"/>
    <p:sldId id="271" r:id="rId12"/>
    <p:sldId id="265" r:id="rId13"/>
    <p:sldId id="273" r:id="rId14"/>
    <p:sldId id="267" r:id="rId15"/>
    <p:sldId id="268" r:id="rId16"/>
    <p:sldId id="274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D5F5"/>
    <a:srgbClr val="76E4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6" autoAdjust="0"/>
    <p:restoredTop sz="93585" autoAdjust="0"/>
  </p:normalViewPr>
  <p:slideViewPr>
    <p:cSldViewPr>
      <p:cViewPr>
        <p:scale>
          <a:sx n="100" d="100"/>
          <a:sy n="100" d="100"/>
        </p:scale>
        <p:origin x="-189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3E12E-BFCF-4EFF-8C15-C604195882A4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8C0EA-C173-4F09-9D4F-FC9AEE32E1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794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s.wikipedia.org/wiki/Mastn%C3%A1_kyselina" TargetMode="External"/><Relationship Id="rId13" Type="http://schemas.openxmlformats.org/officeDocument/2006/relationships/hyperlink" Target="http://cs.wikipedia.org/wiki/Tuky" TargetMode="External"/><Relationship Id="rId3" Type="http://schemas.openxmlformats.org/officeDocument/2006/relationships/hyperlink" Target="http://cs.wikipedia.org/wiki/Staro%C5%99e%C4%8Dtina" TargetMode="External"/><Relationship Id="rId7" Type="http://schemas.openxmlformats.org/officeDocument/2006/relationships/hyperlink" Target="http://cs.wikipedia.org/wiki/Fosfolipid" TargetMode="External"/><Relationship Id="rId12" Type="http://schemas.openxmlformats.org/officeDocument/2006/relationships/hyperlink" Target="http://cs.wikipedia.org/wiki/Cytoplazmatick%C3%A1_membr%C3%A1na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cs.wikipedia.org/wiki/Lipidy" TargetMode="External"/><Relationship Id="rId11" Type="http://schemas.openxmlformats.org/officeDocument/2006/relationships/hyperlink" Target="http://cs.wikipedia.org/w/index.php?title=Cholin&amp;action=edit&amp;redlink=1" TargetMode="External"/><Relationship Id="rId5" Type="http://schemas.openxmlformats.org/officeDocument/2006/relationships/hyperlink" Target="http://cs.wikipedia.org/wiki/Fosfatidylcholin" TargetMode="External"/><Relationship Id="rId10" Type="http://schemas.openxmlformats.org/officeDocument/2006/relationships/hyperlink" Target="http://cs.wikipedia.org/wiki/Kyselina_fosfore%C4%8Dn%C3%A1" TargetMode="External"/><Relationship Id="rId4" Type="http://schemas.openxmlformats.org/officeDocument/2006/relationships/hyperlink" Target="http://cs.wikipedia.org/wiki/%C5%BDloutek" TargetMode="External"/><Relationship Id="rId9" Type="http://schemas.openxmlformats.org/officeDocument/2006/relationships/hyperlink" Target="http://cs.wikipedia.org/wiki/Glycerol" TargetMode="External"/><Relationship Id="rId14" Type="http://schemas.openxmlformats.org/officeDocument/2006/relationships/hyperlink" Target="http://cs.wikipedia.org/wiki/Semeno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Lecitin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jehož název vznikl ze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Starořečtina"/>
              </a:rPr>
              <a:t>starořeckého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λέκιϑος (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lekithos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což znamená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Žloutek"/>
              </a:rPr>
              <a:t>žloutek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je klasický název pro </a:t>
            </a:r>
            <a:r>
              <a:rPr lang="cs-CZ" sz="1200" b="1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Fosfatidylcholin"/>
              </a:rPr>
              <a:t>fosfatidylcholin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společný výraz pro všechny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Lipidy"/>
              </a:rPr>
              <a:t>lipidy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přesněji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Fosfolipid"/>
              </a:rPr>
              <a:t>fosfolipidy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které jsou složené z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Mastná kyselina"/>
              </a:rPr>
              <a:t>mastné kyseliny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Glycerol"/>
              </a:rPr>
              <a:t>glycerolu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Kyselina fosforečná"/>
              </a:rPr>
              <a:t>kyseliny fosforečné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 tooltip="Cholin (stránka neexistuje)"/>
              </a:rPr>
              <a:t>cholinu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Ty jsou složkou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 tooltip="Cytoplazmatická membrána"/>
              </a:rPr>
              <a:t>vnější buněčné membrány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živočichů a rostlin. Lecitin je průvodní látkou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 tooltip="Tuky"/>
              </a:rPr>
              <a:t>tuků a mastných kyselin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zvláště hojně se nachází ve vaječných žloutcích a buňkách 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 tooltip="Semeno"/>
              </a:rPr>
              <a:t>semen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rostlin.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8C0EA-C173-4F09-9D4F-FC9AEE32E148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4073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2608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4718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986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69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693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234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212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325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376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8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2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864C9-EA16-4CA7-804C-ADA2C15B43F5}" type="datetimeFigureOut">
              <a:rPr lang="cs-CZ" smtClean="0"/>
              <a:t>22.11.2018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789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030983"/>
            <a:ext cx="7772400" cy="1470025"/>
          </a:xfrm>
        </p:spPr>
        <p:txBody>
          <a:bodyPr>
            <a:noAutofit/>
          </a:bodyPr>
          <a:lstStyle/>
          <a:p>
            <a:r>
              <a:rPr lang="cs-CZ" sz="4800" b="1" dirty="0" err="1" smtClean="0">
                <a:solidFill>
                  <a:srgbClr val="002060"/>
                </a:solidFill>
              </a:rPr>
              <a:t>Autoorganizace</a:t>
            </a:r>
            <a:r>
              <a:rPr lang="cs-CZ" sz="4800" b="1" dirty="0" smtClean="0">
                <a:solidFill>
                  <a:srgbClr val="002060"/>
                </a:solidFill>
              </a:rPr>
              <a:t/>
            </a:r>
            <a:br>
              <a:rPr lang="cs-CZ" sz="4800" b="1" dirty="0" smtClean="0">
                <a:solidFill>
                  <a:srgbClr val="002060"/>
                </a:solidFill>
              </a:rPr>
            </a:br>
            <a:r>
              <a:rPr lang="cs-CZ" sz="4800" b="1" dirty="0" smtClean="0">
                <a:solidFill>
                  <a:srgbClr val="002060"/>
                </a:solidFill>
              </a:rPr>
              <a:t/>
            </a:r>
            <a:br>
              <a:rPr lang="cs-CZ" sz="4800" b="1" dirty="0" smtClean="0">
                <a:solidFill>
                  <a:srgbClr val="002060"/>
                </a:solidFill>
              </a:rPr>
            </a:br>
            <a:r>
              <a:rPr lang="cs-CZ" sz="4800" b="1" dirty="0" smtClean="0">
                <a:solidFill>
                  <a:srgbClr val="002060"/>
                </a:solidFill>
              </a:rPr>
              <a:t>Lipidická  </a:t>
            </a:r>
            <a:r>
              <a:rPr lang="cs-CZ" sz="4800" b="1" dirty="0" err="1" smtClean="0">
                <a:solidFill>
                  <a:srgbClr val="002060"/>
                </a:solidFill>
              </a:rPr>
              <a:t>dvouvrstva</a:t>
            </a:r>
            <a:r>
              <a:rPr lang="cs-CZ" sz="4800" b="1" dirty="0" smtClean="0">
                <a:solidFill>
                  <a:srgbClr val="002060"/>
                </a:solidFill>
              </a:rPr>
              <a:t/>
            </a:r>
            <a:br>
              <a:rPr lang="cs-CZ" sz="4800" b="1" dirty="0" smtClean="0">
                <a:solidFill>
                  <a:srgbClr val="002060"/>
                </a:solidFill>
              </a:rPr>
            </a:br>
            <a:r>
              <a:rPr lang="cs-CZ" sz="4800" b="1" dirty="0">
                <a:solidFill>
                  <a:srgbClr val="002060"/>
                </a:solidFill>
              </a:rPr>
              <a:t/>
            </a:r>
            <a:br>
              <a:rPr lang="cs-CZ" sz="4800" b="1" dirty="0">
                <a:solidFill>
                  <a:srgbClr val="002060"/>
                </a:solidFill>
              </a:rPr>
            </a:br>
            <a:r>
              <a:rPr lang="cs-CZ" sz="4800" b="1" dirty="0" smtClean="0">
                <a:solidFill>
                  <a:srgbClr val="002060"/>
                </a:solidFill>
              </a:rPr>
              <a:t>Osmóza</a:t>
            </a:r>
            <a:endParaRPr lang="cs-CZ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25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smtClean="0">
                <a:solidFill>
                  <a:srgbClr val="002060"/>
                </a:solidFill>
              </a:rPr>
              <a:t>Schematický  nákres  molekuly</a:t>
            </a:r>
          </a:p>
          <a:p>
            <a:r>
              <a:rPr lang="cs-CZ" b="1" dirty="0" smtClean="0">
                <a:solidFill>
                  <a:srgbClr val="002060"/>
                </a:solidFill>
              </a:rPr>
              <a:t>typického  membránového  lipidu</a:t>
            </a:r>
            <a:endParaRPr lang="cs-CZ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305" y="2035210"/>
            <a:ext cx="5789389" cy="341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92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</a:rPr>
              <a:t>Molekula  </a:t>
            </a:r>
            <a:r>
              <a:rPr lang="cs-CZ" b="1" dirty="0" err="1" smtClean="0">
                <a:solidFill>
                  <a:srgbClr val="002060"/>
                </a:solidFill>
              </a:rPr>
              <a:t>fosfatidylcholinu</a:t>
            </a:r>
            <a:endParaRPr lang="cs-CZ" b="1" dirty="0">
              <a:solidFill>
                <a:srgbClr val="00206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772816"/>
            <a:ext cx="67818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83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601" b="12477"/>
          <a:stretch/>
        </p:blipFill>
        <p:spPr bwMode="auto">
          <a:xfrm>
            <a:off x="2131952" y="1691228"/>
            <a:ext cx="4816312" cy="454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002060"/>
                </a:solidFill>
              </a:rPr>
              <a:t>Vodíkové  můstky</a:t>
            </a:r>
            <a:br>
              <a:rPr lang="cs-CZ" b="1" dirty="0" smtClean="0">
                <a:solidFill>
                  <a:srgbClr val="002060"/>
                </a:solidFill>
              </a:rPr>
            </a:br>
            <a:r>
              <a:rPr lang="cs-CZ" sz="2200" b="1" dirty="0" smtClean="0">
                <a:solidFill>
                  <a:srgbClr val="002060"/>
                </a:solidFill>
              </a:rPr>
              <a:t>mezi skupinami vody </a:t>
            </a:r>
            <a:br>
              <a:rPr lang="cs-CZ" sz="2200" b="1" dirty="0" smtClean="0">
                <a:solidFill>
                  <a:srgbClr val="002060"/>
                </a:solidFill>
              </a:rPr>
            </a:br>
            <a:r>
              <a:rPr lang="cs-CZ" sz="2200" b="1" dirty="0" smtClean="0">
                <a:solidFill>
                  <a:srgbClr val="002060"/>
                </a:solidFill>
              </a:rPr>
              <a:t>a hydroxylem (a), </a:t>
            </a:r>
            <a:r>
              <a:rPr lang="cs-CZ" sz="2200" b="1" dirty="0" err="1" smtClean="0">
                <a:solidFill>
                  <a:srgbClr val="002060"/>
                </a:solidFill>
              </a:rPr>
              <a:t>oxoskupinou</a:t>
            </a:r>
            <a:r>
              <a:rPr lang="cs-CZ" sz="2200" b="1" dirty="0" smtClean="0">
                <a:solidFill>
                  <a:srgbClr val="002060"/>
                </a:solidFill>
              </a:rPr>
              <a:t> (b), karboxylem (c) a aminoskupinou (d)</a:t>
            </a:r>
            <a:endParaRPr lang="cs-CZ" sz="2200" b="1" dirty="0">
              <a:solidFill>
                <a:srgbClr val="00206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3004416" y="1988840"/>
            <a:ext cx="1800200" cy="136815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5153540" y="1916832"/>
            <a:ext cx="1794724" cy="1584176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2987824" y="3429000"/>
            <a:ext cx="1800200" cy="273630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5148064" y="3717032"/>
            <a:ext cx="1656184" cy="244827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2051720" y="2276872"/>
            <a:ext cx="109863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002060"/>
                </a:solidFill>
              </a:rPr>
              <a:t>hydroxyl</a:t>
            </a:r>
            <a:endParaRPr lang="cs-CZ" sz="2000" b="1" dirty="0">
              <a:solidFill>
                <a:srgbClr val="00206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6836146" y="2452826"/>
            <a:ext cx="139358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2000" b="1" dirty="0" err="1" smtClean="0">
                <a:solidFill>
                  <a:srgbClr val="002060"/>
                </a:solidFill>
              </a:rPr>
              <a:t>oxoskupina</a:t>
            </a:r>
            <a:endParaRPr lang="cs-CZ" sz="2000" b="1" dirty="0">
              <a:solidFill>
                <a:srgbClr val="002060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1963313" y="4581128"/>
            <a:ext cx="109651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002060"/>
                </a:solidFill>
              </a:rPr>
              <a:t>karboxyl</a:t>
            </a:r>
            <a:endParaRPr lang="cs-CZ" sz="2000" b="1" dirty="0">
              <a:solidFill>
                <a:srgbClr val="002060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5912798" y="4618072"/>
            <a:ext cx="168353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002060"/>
                </a:solidFill>
              </a:rPr>
              <a:t>aminoskupina</a:t>
            </a:r>
            <a:endParaRPr lang="cs-CZ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50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62" b="52099"/>
          <a:stretch/>
        </p:blipFill>
        <p:spPr bwMode="auto">
          <a:xfrm>
            <a:off x="2123728" y="1063917"/>
            <a:ext cx="5040560" cy="245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19190"/>
            <a:ext cx="8229600" cy="1143000"/>
          </a:xfrm>
        </p:spPr>
        <p:txBody>
          <a:bodyPr/>
          <a:lstStyle/>
          <a:p>
            <a:r>
              <a:rPr lang="cs-CZ" b="1" dirty="0" err="1" smtClean="0">
                <a:solidFill>
                  <a:srgbClr val="002060"/>
                </a:solidFill>
              </a:rPr>
              <a:t>Hydrofóbní</a:t>
            </a:r>
            <a:r>
              <a:rPr lang="cs-CZ" b="1" dirty="0" smtClean="0">
                <a:solidFill>
                  <a:srgbClr val="002060"/>
                </a:solidFill>
              </a:rPr>
              <a:t>  interakce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356374" y="1406980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rgbClr val="002060"/>
                </a:solidFill>
              </a:rPr>
              <a:t>A</a:t>
            </a:r>
            <a:endParaRPr lang="cs-CZ" sz="2800" b="1" dirty="0">
              <a:solidFill>
                <a:srgbClr val="002060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403648" y="3774576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rgbClr val="002060"/>
                </a:solidFill>
              </a:rPr>
              <a:t>B</a:t>
            </a:r>
            <a:endParaRPr lang="cs-CZ" sz="2800" b="1" dirty="0">
              <a:solidFill>
                <a:srgbClr val="002060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214623" y="1177030"/>
            <a:ext cx="69044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sz="2000" dirty="0" smtClean="0">
                <a:solidFill>
                  <a:srgbClr val="002060"/>
                </a:solidFill>
              </a:rPr>
              <a:t>voda</a:t>
            </a:r>
            <a:endParaRPr lang="cs-CZ" sz="2000" dirty="0">
              <a:solidFill>
                <a:srgbClr val="002060"/>
              </a:solidFill>
            </a:endParaRPr>
          </a:p>
        </p:txBody>
      </p:sp>
      <p:cxnSp>
        <p:nvCxnSpPr>
          <p:cNvPr id="9" name="Přímá spojnice se šipkou 8"/>
          <p:cNvCxnSpPr>
            <a:stCxn id="8" idx="1"/>
          </p:cNvCxnSpPr>
          <p:nvPr/>
        </p:nvCxnSpPr>
        <p:spPr>
          <a:xfrm flipH="1">
            <a:off x="6570705" y="1377085"/>
            <a:ext cx="643918" cy="312821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660" b="3792"/>
          <a:stretch/>
        </p:blipFill>
        <p:spPr bwMode="auto">
          <a:xfrm>
            <a:off x="2123728" y="3654717"/>
            <a:ext cx="5040560" cy="2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Šipka dolů 11"/>
          <p:cNvSpPr/>
          <p:nvPr/>
        </p:nvSpPr>
        <p:spPr>
          <a:xfrm>
            <a:off x="4473700" y="3414536"/>
            <a:ext cx="242316" cy="58473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7208160" y="3706902"/>
            <a:ext cx="1318374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sz="2000" dirty="0" err="1" smtClean="0">
                <a:solidFill>
                  <a:srgbClr val="002060"/>
                </a:solidFill>
              </a:rPr>
              <a:t>hydrofóbní</a:t>
            </a:r>
            <a:endParaRPr lang="cs-CZ" sz="2000" dirty="0" smtClean="0">
              <a:solidFill>
                <a:srgbClr val="002060"/>
              </a:solidFill>
            </a:endParaRPr>
          </a:p>
          <a:p>
            <a:r>
              <a:rPr lang="cs-CZ" sz="2000" dirty="0" smtClean="0">
                <a:solidFill>
                  <a:srgbClr val="002060"/>
                </a:solidFill>
              </a:rPr>
              <a:t>interakce</a:t>
            </a:r>
            <a:endParaRPr lang="cs-CZ" sz="2000" dirty="0">
              <a:solidFill>
                <a:srgbClr val="002060"/>
              </a:solidFill>
            </a:endParaRPr>
          </a:p>
        </p:txBody>
      </p:sp>
      <p:cxnSp>
        <p:nvCxnSpPr>
          <p:cNvPr id="14" name="Přímá spojnice se šipkou 13"/>
          <p:cNvCxnSpPr>
            <a:stCxn id="10" idx="1"/>
          </p:cNvCxnSpPr>
          <p:nvPr/>
        </p:nvCxnSpPr>
        <p:spPr>
          <a:xfrm flipH="1">
            <a:off x="4051598" y="4060845"/>
            <a:ext cx="3156562" cy="60016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45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689"/>
          <a:stretch/>
        </p:blipFill>
        <p:spPr bwMode="auto">
          <a:xfrm>
            <a:off x="701993" y="1124744"/>
            <a:ext cx="7830447" cy="2932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</a:rPr>
              <a:t>Lipidové  agregáty</a:t>
            </a:r>
            <a:endParaRPr lang="cs-CZ" b="1" dirty="0">
              <a:solidFill>
                <a:srgbClr val="00206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053"/>
          <a:stretch/>
        </p:blipFill>
        <p:spPr bwMode="auto">
          <a:xfrm>
            <a:off x="711278" y="4149080"/>
            <a:ext cx="7830447" cy="263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Přímá spojnice se šipkou 6"/>
          <p:cNvCxnSpPr/>
          <p:nvPr/>
        </p:nvCxnSpPr>
        <p:spPr>
          <a:xfrm flipH="1">
            <a:off x="6588224" y="2708920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1547664" y="1825079"/>
            <a:ext cx="138852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cs-CZ" sz="1400" b="1" dirty="0" smtClean="0">
                <a:solidFill>
                  <a:srgbClr val="FF0000"/>
                </a:solidFill>
              </a:rPr>
              <a:t>Mastné kyseliny</a:t>
            </a:r>
            <a:endParaRPr lang="cs-CZ" sz="1400" b="1" dirty="0">
              <a:solidFill>
                <a:srgbClr val="FF0000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109509" y="4153006"/>
            <a:ext cx="196541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cs-CZ" sz="1400" b="1" dirty="0" smtClean="0">
                <a:solidFill>
                  <a:srgbClr val="FF0000"/>
                </a:solidFill>
              </a:rPr>
              <a:t>Fosfolipidy </a:t>
            </a:r>
            <a:r>
              <a:rPr lang="cs-CZ" sz="1400" b="1" dirty="0" smtClean="0"/>
              <a:t>a</a:t>
            </a:r>
            <a:r>
              <a:rPr lang="cs-CZ" sz="1400" b="1" dirty="0" smtClean="0">
                <a:solidFill>
                  <a:srgbClr val="FF0000"/>
                </a:solidFill>
              </a:rPr>
              <a:t> glykolipidy</a:t>
            </a:r>
            <a:endParaRPr lang="cs-CZ" sz="1400" b="1" dirty="0">
              <a:solidFill>
                <a:srgbClr val="FF0000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971600" y="4143190"/>
            <a:ext cx="133151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cs-CZ" sz="1400" b="1" dirty="0" err="1" smtClean="0">
                <a:solidFill>
                  <a:srgbClr val="FF0000"/>
                </a:solidFill>
              </a:rPr>
              <a:t>Triacylglyceroly</a:t>
            </a:r>
            <a:endParaRPr lang="cs-CZ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95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4608512" cy="5038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</a:rPr>
              <a:t>Schéma  lipidické  </a:t>
            </a:r>
            <a:r>
              <a:rPr lang="cs-CZ" b="1" dirty="0" err="1" smtClean="0">
                <a:solidFill>
                  <a:srgbClr val="002060"/>
                </a:solidFill>
              </a:rPr>
              <a:t>dvouvrstvy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6876256" y="1470858"/>
            <a:ext cx="20882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>
                <a:solidFill>
                  <a:srgbClr val="002060"/>
                </a:solidFill>
              </a:rPr>
              <a:t>rozpouštědlo</a:t>
            </a:r>
          </a:p>
          <a:p>
            <a:r>
              <a:rPr lang="cs-CZ" sz="2800" dirty="0" smtClean="0">
                <a:solidFill>
                  <a:srgbClr val="002060"/>
                </a:solidFill>
              </a:rPr>
              <a:t>      (voda)</a:t>
            </a:r>
            <a:endParaRPr lang="cs-CZ" sz="2800" dirty="0">
              <a:solidFill>
                <a:srgbClr val="002060"/>
              </a:solidFill>
            </a:endParaRPr>
          </a:p>
        </p:txBody>
      </p:sp>
      <p:cxnSp>
        <p:nvCxnSpPr>
          <p:cNvPr id="7" name="Přímá spojnice se šipkou 6"/>
          <p:cNvCxnSpPr/>
          <p:nvPr/>
        </p:nvCxnSpPr>
        <p:spPr>
          <a:xfrm flipH="1">
            <a:off x="6232338" y="1844824"/>
            <a:ext cx="643918" cy="358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 flipH="1">
            <a:off x="6242039" y="1844824"/>
            <a:ext cx="652302" cy="1800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95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980215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1022920" y="44624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</a:rPr>
              <a:t>Myelinové  útvary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07504" y="488866"/>
            <a:ext cx="2840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Úkol č. 1</a:t>
            </a:r>
          </a:p>
          <a:p>
            <a:r>
              <a:rPr lang="cs-CZ" sz="2000" b="1" dirty="0" err="1" smtClean="0">
                <a:solidFill>
                  <a:srgbClr val="FF0000"/>
                </a:solidFill>
              </a:rPr>
              <a:t>Autoagregace</a:t>
            </a:r>
            <a:r>
              <a:rPr lang="cs-CZ" sz="2000" b="1" dirty="0" smtClean="0">
                <a:solidFill>
                  <a:srgbClr val="FF0000"/>
                </a:solidFill>
              </a:rPr>
              <a:t> fosfolipidů</a:t>
            </a:r>
            <a:endParaRPr lang="cs-CZ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95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878904" y="44624"/>
            <a:ext cx="8229600" cy="1143000"/>
          </a:xfrm>
        </p:spPr>
        <p:txBody>
          <a:bodyPr/>
          <a:lstStyle/>
          <a:p>
            <a:r>
              <a:rPr lang="cs-CZ" b="1" dirty="0" smtClean="0">
                <a:solidFill>
                  <a:srgbClr val="002060"/>
                </a:solidFill>
              </a:rPr>
              <a:t>Biomembrána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5672688" y="1394773"/>
            <a:ext cx="32197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u="sng" dirty="0" smtClean="0">
                <a:solidFill>
                  <a:srgbClr val="002060"/>
                </a:solidFill>
              </a:rPr>
              <a:t>Příčný řez povrchem </a:t>
            </a:r>
          </a:p>
          <a:p>
            <a:r>
              <a:rPr lang="cs-CZ" sz="2800" u="sng" dirty="0" smtClean="0">
                <a:solidFill>
                  <a:srgbClr val="002060"/>
                </a:solidFill>
              </a:rPr>
              <a:t>erytrocytu</a:t>
            </a:r>
            <a:endParaRPr lang="cs-CZ" sz="2800" u="sng" dirty="0">
              <a:solidFill>
                <a:srgbClr val="00206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733308" y="4653136"/>
            <a:ext cx="32467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u="sng" dirty="0" smtClean="0">
                <a:solidFill>
                  <a:srgbClr val="002060"/>
                </a:solidFill>
              </a:rPr>
              <a:t>Model biomembrán</a:t>
            </a:r>
            <a:r>
              <a:rPr lang="cs-CZ" sz="2800" dirty="0" smtClean="0">
                <a:solidFill>
                  <a:srgbClr val="002060"/>
                </a:solidFill>
              </a:rPr>
              <a:t>y</a:t>
            </a:r>
          </a:p>
          <a:p>
            <a:endParaRPr lang="cs-CZ" sz="28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07504" y="325105"/>
            <a:ext cx="26693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Úkol č. 2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Plazmatická membrána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erytrocytů</a:t>
            </a:r>
            <a:endParaRPr lang="cs-CZ" sz="20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media-2.web.britannica.com/eb-media/74/53074-004-9F65D8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8" y="3933056"/>
            <a:ext cx="55435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encrypted-tbn3.gstatic.com/images?q=tbn:ANd9GcQXGvTZuORZItJkLQSToJDf4GTPHRMdrKSDS69uPsnINbbf3w5_X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951" y="234388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29" b="60268"/>
          <a:stretch/>
        </p:blipFill>
        <p:spPr bwMode="auto">
          <a:xfrm>
            <a:off x="226701" y="1362298"/>
            <a:ext cx="2234748" cy="2374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627784" y="2132856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Příčný řez povrchem erytrocytu – při velkém zvětšení elektronového mikroskopu je povrchová membrána patrná jako dvě tmavé linie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17338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920"/>
          <a:stretch/>
        </p:blipFill>
        <p:spPr bwMode="auto">
          <a:xfrm>
            <a:off x="2555776" y="1403899"/>
            <a:ext cx="3744416" cy="5337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002060"/>
                </a:solidFill>
              </a:rPr>
              <a:t>Rozpouštění  buněčných  membrán detergenty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07504" y="848906"/>
            <a:ext cx="2510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Úkol č. 2 a)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Indukovaná hemolýza</a:t>
            </a:r>
            <a:endParaRPr lang="cs-CZ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88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002060"/>
                </a:solidFill>
              </a:rPr>
              <a:t>Rozpouštění  buněčných  membrán detergenty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07504" y="848906"/>
            <a:ext cx="2510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2 a)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Indukovaná hemolýza</a:t>
            </a:r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79512" y="1555481"/>
            <a:ext cx="10086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smtClean="0">
                <a:solidFill>
                  <a:srgbClr val="002060"/>
                </a:solidFill>
              </a:rPr>
              <a:t>detergent</a:t>
            </a:r>
          </a:p>
          <a:p>
            <a:r>
              <a:rPr lang="cs-CZ" sz="1600" dirty="0" smtClean="0">
                <a:solidFill>
                  <a:srgbClr val="002060"/>
                </a:solidFill>
              </a:rPr>
              <a:t>2% roztok</a:t>
            </a:r>
          </a:p>
          <a:p>
            <a:r>
              <a:rPr lang="cs-CZ" sz="1600" dirty="0" smtClean="0">
                <a:solidFill>
                  <a:srgbClr val="002060"/>
                </a:solidFill>
              </a:rPr>
              <a:t>Tritonu</a:t>
            </a:r>
            <a:endParaRPr lang="cs-CZ" sz="16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beraní krvinky+triton 10x11"/>
          <p:cNvPicPr>
            <a:picLocks noChangeAspect="1" noChangeArrowheads="1"/>
          </p:cNvPicPr>
          <p:nvPr/>
        </p:nvPicPr>
        <p:blipFill>
          <a:blip r:embed="rId2" cstate="email">
            <a:lum bright="12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406030"/>
            <a:ext cx="4064090" cy="3054207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beraní krvinky+triton 10x6"/>
          <p:cNvPicPr>
            <a:picLocks noChangeAspect="1" noChangeArrowheads="1"/>
          </p:cNvPicPr>
          <p:nvPr/>
        </p:nvPicPr>
        <p:blipFill>
          <a:blip r:embed="rId3" cstate="email">
            <a:lum bright="12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566" y="2377846"/>
            <a:ext cx="4078273" cy="3073758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827584" y="3687316"/>
            <a:ext cx="2286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>
            <a:off x="4067944" y="2780928"/>
            <a:ext cx="1143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 flipV="1">
            <a:off x="7164288" y="4136024"/>
            <a:ext cx="2286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 flipV="1">
            <a:off x="8316416" y="3160045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539552" y="5733256"/>
            <a:ext cx="7725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u="sng" dirty="0">
                <a:solidFill>
                  <a:srgbClr val="002060"/>
                </a:solidFill>
              </a:rPr>
              <a:t>Chemická hemolýza </a:t>
            </a:r>
            <a:r>
              <a:rPr lang="cs-CZ" b="1" dirty="0">
                <a:solidFill>
                  <a:srgbClr val="002060"/>
                </a:solidFill>
              </a:rPr>
              <a:t>beraních krvinek </a:t>
            </a:r>
            <a:r>
              <a:rPr lang="cs-CZ" dirty="0">
                <a:solidFill>
                  <a:srgbClr val="002060"/>
                </a:solidFill>
              </a:rPr>
              <a:t>pomocí 1% roztoku Tritonu (detergentu).</a:t>
            </a:r>
          </a:p>
          <a:p>
            <a:pPr algn="ctr"/>
            <a:r>
              <a:rPr lang="cs-CZ" dirty="0">
                <a:solidFill>
                  <a:srgbClr val="002060"/>
                </a:solidFill>
              </a:rPr>
              <a:t>(Šipky označují zbytek krvinky po rozrušení biomembrány.) </a:t>
            </a:r>
            <a:r>
              <a:rPr lang="cs-CZ" dirty="0" smtClean="0">
                <a:solidFill>
                  <a:srgbClr val="002060"/>
                </a:solidFill>
              </a:rPr>
              <a:t>Z: 1 000x (imerze).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7342680" y="5428632"/>
            <a:ext cx="145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rgbClr val="002060"/>
                </a:solidFill>
              </a:rPr>
              <a:t>Foto Pavla Válová</a:t>
            </a:r>
            <a:endParaRPr lang="cs-CZ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15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106"/>
          <a:stretch/>
        </p:blipFill>
        <p:spPr bwMode="auto">
          <a:xfrm>
            <a:off x="2483768" y="908720"/>
            <a:ext cx="4392488" cy="263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002060"/>
                </a:solidFill>
              </a:rPr>
              <a:t>Experimenty  demonstrující  osmózu</a:t>
            </a:r>
            <a:endParaRPr lang="cs-CZ" b="1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412"/>
          <a:stretch/>
        </p:blipFill>
        <p:spPr bwMode="auto">
          <a:xfrm>
            <a:off x="2483768" y="3717032"/>
            <a:ext cx="4392488" cy="313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2285724" y="3645024"/>
            <a:ext cx="171021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rgbClr val="002060"/>
                </a:solidFill>
              </a:rPr>
              <a:t>Erytrocyty</a:t>
            </a:r>
            <a:r>
              <a:rPr lang="cs-CZ" sz="2800" dirty="0" smtClean="0"/>
              <a:t>   </a:t>
            </a:r>
            <a:endParaRPr lang="cs-CZ" sz="2800" dirty="0"/>
          </a:p>
        </p:txBody>
      </p:sp>
      <p:cxnSp>
        <p:nvCxnSpPr>
          <p:cNvPr id="6" name="Přímá spojnice se šipkou 5"/>
          <p:cNvCxnSpPr/>
          <p:nvPr/>
        </p:nvCxnSpPr>
        <p:spPr>
          <a:xfrm>
            <a:off x="3792774" y="3954549"/>
            <a:ext cx="4191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1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oňské krvinky_echinocyty"/>
          <p:cNvPicPr>
            <a:picLocks noChangeAspect="1" noChangeArrowheads="1"/>
          </p:cNvPicPr>
          <p:nvPr/>
        </p:nvPicPr>
        <p:blipFill>
          <a:blip r:embed="rId2" cstate="email">
            <a:lum brigh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4571" y="1556792"/>
            <a:ext cx="5565638" cy="417646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smtClean="0">
                <a:solidFill>
                  <a:srgbClr val="002060"/>
                </a:solidFill>
              </a:rPr>
              <a:t>Osmotická plasmolýza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259631" y="6093296"/>
            <a:ext cx="68108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rgbClr val="002060"/>
                </a:solidFill>
              </a:rPr>
              <a:t>Koňské krvinky</a:t>
            </a:r>
            <a:r>
              <a:rPr lang="cs-CZ" dirty="0">
                <a:solidFill>
                  <a:srgbClr val="002060"/>
                </a:solidFill>
              </a:rPr>
              <a:t> ve fyziologickém roztoku (vlevo) a v hypertonickém </a:t>
            </a:r>
            <a:endParaRPr lang="cs-CZ" dirty="0" smtClean="0">
              <a:solidFill>
                <a:srgbClr val="002060"/>
              </a:solidFill>
            </a:endParaRPr>
          </a:p>
          <a:p>
            <a:pPr algn="ctr"/>
            <a:r>
              <a:rPr lang="cs-CZ" dirty="0" smtClean="0">
                <a:solidFill>
                  <a:srgbClr val="002060"/>
                </a:solidFill>
              </a:rPr>
              <a:t>1M </a:t>
            </a:r>
            <a:r>
              <a:rPr lang="cs-CZ" dirty="0">
                <a:solidFill>
                  <a:srgbClr val="002060"/>
                </a:solidFill>
              </a:rPr>
              <a:t>CaCl</a:t>
            </a:r>
            <a:r>
              <a:rPr lang="cs-CZ" baseline="-25000" dirty="0">
                <a:solidFill>
                  <a:srgbClr val="002060"/>
                </a:solidFill>
              </a:rPr>
              <a:t>2 </a:t>
            </a:r>
            <a:r>
              <a:rPr lang="cs-CZ" dirty="0">
                <a:solidFill>
                  <a:srgbClr val="002060"/>
                </a:solidFill>
              </a:rPr>
              <a:t>(vpravo) → vznik tzv.</a:t>
            </a:r>
            <a:r>
              <a:rPr lang="cs-CZ" b="1" dirty="0">
                <a:solidFill>
                  <a:srgbClr val="002060"/>
                </a:solidFill>
              </a:rPr>
              <a:t> </a:t>
            </a:r>
            <a:r>
              <a:rPr lang="cs-CZ" b="1" dirty="0" err="1">
                <a:solidFill>
                  <a:srgbClr val="002060"/>
                </a:solidFill>
              </a:rPr>
              <a:t>echinocytů</a:t>
            </a:r>
            <a:r>
              <a:rPr lang="cs-CZ" b="1" dirty="0">
                <a:solidFill>
                  <a:srgbClr val="002060"/>
                </a:solidFill>
              </a:rPr>
              <a:t>.</a:t>
            </a:r>
            <a:r>
              <a:rPr lang="cs-CZ" dirty="0">
                <a:solidFill>
                  <a:srgbClr val="002060"/>
                </a:solidFill>
              </a:rPr>
              <a:t> Z: 400x.</a:t>
            </a:r>
          </a:p>
        </p:txBody>
      </p:sp>
      <p:pic>
        <p:nvPicPr>
          <p:cNvPr id="1027" name="Picture 3" descr="koňské krvinky"/>
          <p:cNvPicPr>
            <a:picLocks noChangeAspect="1" noChangeArrowheads="1"/>
          </p:cNvPicPr>
          <p:nvPr/>
        </p:nvPicPr>
        <p:blipFill>
          <a:blip r:embed="rId4" cstate="email">
            <a:lum bright="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460" y="3068960"/>
            <a:ext cx="2609707" cy="268593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7563624" y="2018273"/>
            <a:ext cx="145411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cs-CZ" dirty="0" smtClean="0">
                <a:solidFill>
                  <a:srgbClr val="002060"/>
                </a:solidFill>
              </a:rPr>
              <a:t>hypertonický </a:t>
            </a:r>
          </a:p>
          <a:p>
            <a:pPr algn="ctr"/>
            <a:r>
              <a:rPr lang="cs-CZ" dirty="0" smtClean="0">
                <a:solidFill>
                  <a:srgbClr val="002060"/>
                </a:solidFill>
              </a:rPr>
              <a:t>roztok</a:t>
            </a:r>
          </a:p>
          <a:p>
            <a:pPr algn="ctr"/>
            <a:r>
              <a:rPr lang="cs-CZ" dirty="0" smtClean="0">
                <a:solidFill>
                  <a:srgbClr val="002060"/>
                </a:solidFill>
              </a:rPr>
              <a:t>1M CaCl</a:t>
            </a:r>
            <a:r>
              <a:rPr lang="cs-CZ" baseline="-25000" dirty="0" smtClean="0">
                <a:solidFill>
                  <a:srgbClr val="002060"/>
                </a:solidFill>
              </a:rPr>
              <a:t>2</a:t>
            </a:r>
            <a:endParaRPr lang="cs-CZ" baseline="-25000" dirty="0">
              <a:solidFill>
                <a:srgbClr val="002060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07504" y="848906"/>
            <a:ext cx="26505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2 b)</a:t>
            </a:r>
          </a:p>
          <a:p>
            <a:r>
              <a:rPr lang="cs-CZ" sz="2000" b="1" dirty="0" err="1" smtClean="0">
                <a:solidFill>
                  <a:srgbClr val="FF0000"/>
                </a:solidFill>
              </a:rPr>
              <a:t>Plasmorhiza</a:t>
            </a:r>
            <a:r>
              <a:rPr lang="cs-CZ" sz="2000" b="1" dirty="0" smtClean="0">
                <a:solidFill>
                  <a:srgbClr val="FF0000"/>
                </a:solidFill>
              </a:rPr>
              <a:t> erytrocytů</a:t>
            </a:r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342680" y="5737023"/>
            <a:ext cx="145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rgbClr val="002060"/>
                </a:solidFill>
              </a:rPr>
              <a:t>Foto Pavla Válová</a:t>
            </a:r>
            <a:endParaRPr lang="cs-CZ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73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711"/>
          <a:stretch/>
        </p:blipFill>
        <p:spPr bwMode="auto">
          <a:xfrm>
            <a:off x="2051720" y="1484784"/>
            <a:ext cx="5184576" cy="45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 err="1" smtClean="0">
                <a:solidFill>
                  <a:srgbClr val="002060"/>
                </a:solidFill>
              </a:rPr>
              <a:t>Traubeho</a:t>
            </a:r>
            <a:r>
              <a:rPr lang="cs-CZ" b="1" dirty="0" smtClean="0">
                <a:solidFill>
                  <a:srgbClr val="002060"/>
                </a:solidFill>
              </a:rPr>
              <a:t> měchýřek - model osmózy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07504" y="973177"/>
            <a:ext cx="22919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Úkol č. 3</a:t>
            </a:r>
          </a:p>
          <a:p>
            <a:r>
              <a:rPr lang="cs-CZ" sz="2000" b="1" dirty="0" err="1" smtClean="0">
                <a:solidFill>
                  <a:srgbClr val="FF0000"/>
                </a:solidFill>
              </a:rPr>
              <a:t>Traubeho</a:t>
            </a:r>
            <a:r>
              <a:rPr lang="cs-CZ" sz="2000" b="1" dirty="0" smtClean="0">
                <a:solidFill>
                  <a:srgbClr val="FF0000"/>
                </a:solidFill>
              </a:rPr>
              <a:t> měchýřek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- osmóza</a:t>
            </a:r>
            <a:endParaRPr lang="cs-CZ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6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5" b="20864"/>
          <a:stretch/>
        </p:blipFill>
        <p:spPr bwMode="auto">
          <a:xfrm>
            <a:off x="2044898" y="908720"/>
            <a:ext cx="4759350" cy="427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 err="1" smtClean="0">
                <a:solidFill>
                  <a:srgbClr val="002060"/>
                </a:solidFill>
              </a:rPr>
              <a:t>Traubeho</a:t>
            </a:r>
            <a:r>
              <a:rPr lang="cs-CZ" b="1" dirty="0" smtClean="0">
                <a:solidFill>
                  <a:srgbClr val="002060"/>
                </a:solidFill>
              </a:rPr>
              <a:t> měchýřek - model osmózy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0" y="5040886"/>
            <a:ext cx="2426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>
                <a:solidFill>
                  <a:srgbClr val="002060"/>
                </a:solidFill>
              </a:rPr>
              <a:t>Chemická rovnice</a:t>
            </a:r>
            <a:endParaRPr lang="cs-CZ" sz="24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18"/>
          <a:stretch/>
        </p:blipFill>
        <p:spPr bwMode="auto">
          <a:xfrm>
            <a:off x="899592" y="5403272"/>
            <a:ext cx="7445172" cy="128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107504" y="973177"/>
            <a:ext cx="22919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Úkol č. 3 a)</a:t>
            </a:r>
          </a:p>
          <a:p>
            <a:r>
              <a:rPr lang="cs-CZ" sz="2000" b="1" dirty="0" err="1" smtClean="0">
                <a:solidFill>
                  <a:srgbClr val="FF0000"/>
                </a:solidFill>
              </a:rPr>
              <a:t>Traubeho</a:t>
            </a:r>
            <a:r>
              <a:rPr lang="cs-CZ" sz="2000" b="1" dirty="0" smtClean="0">
                <a:solidFill>
                  <a:srgbClr val="FF0000"/>
                </a:solidFill>
              </a:rPr>
              <a:t> měchýřek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- osmóza</a:t>
            </a:r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4161274"/>
            <a:ext cx="28621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002060"/>
                </a:solidFill>
              </a:rPr>
              <a:t>Zkumavka s 2% roztokem</a:t>
            </a:r>
          </a:p>
          <a:p>
            <a:r>
              <a:rPr lang="cs-CZ" sz="2000" b="1" dirty="0">
                <a:solidFill>
                  <a:srgbClr val="002060"/>
                </a:solidFill>
              </a:rPr>
              <a:t>s</a:t>
            </a:r>
            <a:r>
              <a:rPr lang="cs-CZ" sz="2000" b="1" dirty="0" smtClean="0">
                <a:solidFill>
                  <a:srgbClr val="002060"/>
                </a:solidFill>
              </a:rPr>
              <a:t>íranu měďnatého</a:t>
            </a:r>
            <a:endParaRPr lang="cs-CZ" sz="2000" b="1" dirty="0">
              <a:solidFill>
                <a:srgbClr val="002060"/>
              </a:solidFill>
            </a:endParaRPr>
          </a:p>
        </p:txBody>
      </p:sp>
      <p:cxnSp>
        <p:nvCxnSpPr>
          <p:cNvPr id="10" name="Přímá spojnice se šipkou 9"/>
          <p:cNvCxnSpPr/>
          <p:nvPr/>
        </p:nvCxnSpPr>
        <p:spPr>
          <a:xfrm flipH="1">
            <a:off x="5580112" y="4365104"/>
            <a:ext cx="64807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7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 err="1" smtClean="0">
                <a:solidFill>
                  <a:srgbClr val="002060"/>
                </a:solidFill>
              </a:rPr>
              <a:t>Traubeho</a:t>
            </a:r>
            <a:r>
              <a:rPr lang="cs-CZ" b="1" dirty="0" smtClean="0">
                <a:solidFill>
                  <a:srgbClr val="002060"/>
                </a:solidFill>
              </a:rPr>
              <a:t> měchýřek - model osmózy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07504" y="973177"/>
            <a:ext cx="24016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3 b)</a:t>
            </a:r>
          </a:p>
          <a:p>
            <a:r>
              <a:rPr lang="cs-CZ" sz="2000" b="1" dirty="0" err="1" smtClean="0">
                <a:solidFill>
                  <a:srgbClr val="FF0000"/>
                </a:solidFill>
              </a:rPr>
              <a:t>Traubeho</a:t>
            </a:r>
            <a:r>
              <a:rPr lang="cs-CZ" sz="2000" b="1" dirty="0" smtClean="0">
                <a:solidFill>
                  <a:srgbClr val="FF0000"/>
                </a:solidFill>
              </a:rPr>
              <a:t> měchýřek</a:t>
            </a:r>
          </a:p>
          <a:p>
            <a:r>
              <a:rPr lang="cs-CZ" sz="2000" b="1" dirty="0" smtClean="0">
                <a:solidFill>
                  <a:srgbClr val="FF0000"/>
                </a:solidFill>
              </a:rPr>
              <a:t>- osmotická soustava</a:t>
            </a:r>
            <a:endParaRPr lang="cs-CZ" sz="2000" b="1" dirty="0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2774325" y="1034733"/>
            <a:ext cx="63787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 smtClean="0">
                <a:solidFill>
                  <a:srgbClr val="002060"/>
                </a:solidFill>
              </a:rPr>
              <a:t>Prerarát</a:t>
            </a:r>
            <a:r>
              <a:rPr lang="cs-CZ" sz="2800" b="1" dirty="0" smtClean="0">
                <a:solidFill>
                  <a:srgbClr val="002060"/>
                </a:solidFill>
              </a:rPr>
              <a:t> na podložním sklíčku</a:t>
            </a:r>
          </a:p>
          <a:p>
            <a:r>
              <a:rPr lang="cs-CZ" sz="2800" b="1" dirty="0">
                <a:solidFill>
                  <a:srgbClr val="002060"/>
                </a:solidFill>
              </a:rPr>
              <a:t>k</a:t>
            </a:r>
            <a:r>
              <a:rPr lang="cs-CZ" sz="2800" b="1" dirty="0" smtClean="0">
                <a:solidFill>
                  <a:srgbClr val="002060"/>
                </a:solidFill>
              </a:rPr>
              <a:t> prohlídce pod malým zvětšením (Z: 40x)</a:t>
            </a:r>
            <a:endParaRPr lang="cs-CZ" sz="28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Nový obrázek (1)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6787" y="2204864"/>
            <a:ext cx="4567462" cy="3420897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1115616" y="5661248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Vznik </a:t>
            </a:r>
            <a:r>
              <a:rPr lang="cs-CZ" b="1" dirty="0" err="1">
                <a:solidFill>
                  <a:srgbClr val="002060"/>
                </a:solidFill>
              </a:rPr>
              <a:t>Traubeho</a:t>
            </a:r>
            <a:r>
              <a:rPr lang="cs-CZ" b="1" dirty="0">
                <a:solidFill>
                  <a:srgbClr val="002060"/>
                </a:solidFill>
              </a:rPr>
              <a:t> měchýřků se semipermeabilní </a:t>
            </a:r>
            <a:r>
              <a:rPr lang="cs-CZ" b="1" dirty="0" smtClean="0">
                <a:solidFill>
                  <a:srgbClr val="002060"/>
                </a:solidFill>
              </a:rPr>
              <a:t>membránou </a:t>
            </a:r>
            <a:r>
              <a:rPr lang="cs-CZ" b="1" dirty="0">
                <a:solidFill>
                  <a:srgbClr val="002060"/>
                </a:solidFill>
              </a:rPr>
              <a:t>na povrchu (šipka).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Krystalek </a:t>
            </a:r>
            <a:r>
              <a:rPr lang="cs-CZ" dirty="0">
                <a:solidFill>
                  <a:srgbClr val="002060"/>
                </a:solidFill>
              </a:rPr>
              <a:t>žluté krevní soli (tmavý) při reakci s 2% </a:t>
            </a:r>
            <a:r>
              <a:rPr lang="cs-CZ" dirty="0" smtClean="0">
                <a:solidFill>
                  <a:srgbClr val="002060"/>
                </a:solidFill>
              </a:rPr>
              <a:t>roztokem síranu </a:t>
            </a:r>
            <a:r>
              <a:rPr lang="cs-CZ" dirty="0">
                <a:solidFill>
                  <a:srgbClr val="002060"/>
                </a:solidFill>
              </a:rPr>
              <a:t>měďnatého; pozorováno pod mikroskopem bez krycího sklíčka</a:t>
            </a:r>
            <a:r>
              <a:rPr lang="cs-CZ" dirty="0" smtClean="0">
                <a:solidFill>
                  <a:srgbClr val="002060"/>
                </a:solidFill>
              </a:rPr>
              <a:t>.</a:t>
            </a:r>
            <a:endParaRPr lang="cs-CZ" dirty="0">
              <a:solidFill>
                <a:srgbClr val="002060"/>
              </a:solidFill>
            </a:endParaRPr>
          </a:p>
        </p:txBody>
      </p:sp>
      <p:cxnSp>
        <p:nvCxnSpPr>
          <p:cNvPr id="16" name="Přímá spojnice se šipkou 15"/>
          <p:cNvCxnSpPr/>
          <p:nvPr/>
        </p:nvCxnSpPr>
        <p:spPr>
          <a:xfrm flipH="1">
            <a:off x="5963692" y="2952422"/>
            <a:ext cx="504055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05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264</Words>
  <Application>Microsoft Office PowerPoint</Application>
  <PresentationFormat>Předvádění na obrazovce (4:3)</PresentationFormat>
  <Paragraphs>77</Paragraphs>
  <Slides>16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systému Office</vt:lpstr>
      <vt:lpstr>Autoorganizace  Lipidická  dvouvrstva  Osmóza</vt:lpstr>
      <vt:lpstr>Prezentace aplikace PowerPoint</vt:lpstr>
      <vt:lpstr>Molekula  fosfatidylcholinu</vt:lpstr>
      <vt:lpstr>Vodíkové  můstky mezi skupinami vody  a hydroxylem (a), oxoskupinou (b), karboxylem (c) a aminoskupinou (d)</vt:lpstr>
      <vt:lpstr>Hydrofóbní  interakce</vt:lpstr>
      <vt:lpstr>Lipidové  agregáty</vt:lpstr>
      <vt:lpstr>Schéma  lipidické  dvouvrstvy</vt:lpstr>
      <vt:lpstr>Myelinové  útvary</vt:lpstr>
      <vt:lpstr>Biomembrána</vt:lpstr>
      <vt:lpstr>Rozpouštění  buněčných  membrán detergenty</vt:lpstr>
      <vt:lpstr>Rozpouštění  buněčných  membrán detergenty</vt:lpstr>
      <vt:lpstr>Experimenty  demonstrující  osmózu</vt:lpstr>
      <vt:lpstr>Prezentace aplikace PowerPoint</vt:lpstr>
      <vt:lpstr>Traubeho měchýřek - model osmózy</vt:lpstr>
      <vt:lpstr>Traubeho měchýřek - model osmózy</vt:lpstr>
      <vt:lpstr>Traubeho měchýřek - model osmózy</vt:lpstr>
    </vt:vector>
  </TitlesOfParts>
  <Company>PrF UP Olomouc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Pavla VALOVA</dc:creator>
  <cp:lastModifiedBy>RNDr. Peter Illés, Ph.D.</cp:lastModifiedBy>
  <cp:revision>36</cp:revision>
  <dcterms:created xsi:type="dcterms:W3CDTF">2012-11-30T13:19:03Z</dcterms:created>
  <dcterms:modified xsi:type="dcterms:W3CDTF">2018-11-22T08:11:19Z</dcterms:modified>
</cp:coreProperties>
</file>