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74" r:id="rId6"/>
    <p:sldId id="283" r:id="rId7"/>
    <p:sldId id="275" r:id="rId8"/>
    <p:sldId id="276" r:id="rId9"/>
    <p:sldId id="277" r:id="rId10"/>
    <p:sldId id="278" r:id="rId11"/>
    <p:sldId id="273" r:id="rId12"/>
    <p:sldId id="265" r:id="rId13"/>
    <p:sldId id="266" r:id="rId14"/>
    <p:sldId id="272" r:id="rId15"/>
    <p:sldId id="279" r:id="rId16"/>
    <p:sldId id="267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5F5"/>
    <a:srgbClr val="76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60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2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7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86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69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93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34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12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5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76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64C9-EA16-4CA7-804C-ADA2C15B43F5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9C1F-9DB0-4584-A3AD-9195B01DA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89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>
            <a:noAutofit/>
          </a:bodyPr>
          <a:lstStyle/>
          <a:p>
            <a:r>
              <a:rPr lang="cs-CZ" sz="4800" b="1" dirty="0" err="1" smtClean="0">
                <a:solidFill>
                  <a:srgbClr val="002060"/>
                </a:solidFill>
              </a:rPr>
              <a:t>Autoorganizace</a:t>
            </a:r>
            <a:r>
              <a:rPr lang="cs-CZ" sz="4800" b="1" dirty="0" smtClean="0">
                <a:solidFill>
                  <a:srgbClr val="002060"/>
                </a:solidFill>
              </a:rPr>
              <a:t/>
            </a:r>
            <a:br>
              <a:rPr lang="cs-CZ" sz="4800" b="1" dirty="0" smtClean="0">
                <a:solidFill>
                  <a:srgbClr val="002060"/>
                </a:solidFill>
              </a:rPr>
            </a:br>
            <a:r>
              <a:rPr lang="cs-CZ" sz="4800" b="1" dirty="0" smtClean="0">
                <a:solidFill>
                  <a:srgbClr val="002060"/>
                </a:solidFill>
              </a:rPr>
              <a:t/>
            </a:r>
            <a:br>
              <a:rPr lang="cs-CZ" sz="4800" b="1" dirty="0" smtClean="0">
                <a:solidFill>
                  <a:srgbClr val="002060"/>
                </a:solidFill>
              </a:rPr>
            </a:br>
            <a:r>
              <a:rPr lang="cs-CZ" sz="4800" b="1" dirty="0" smtClean="0">
                <a:solidFill>
                  <a:srgbClr val="002060"/>
                </a:solidFill>
              </a:rPr>
              <a:t>Lipidická  dvojvrstva</a:t>
            </a:r>
            <a:br>
              <a:rPr lang="cs-CZ" sz="4800" b="1" dirty="0" smtClean="0">
                <a:solidFill>
                  <a:srgbClr val="002060"/>
                </a:solidFill>
              </a:rPr>
            </a:br>
            <a:r>
              <a:rPr lang="cs-CZ" sz="4800" b="1" dirty="0">
                <a:solidFill>
                  <a:srgbClr val="002060"/>
                </a:solidFill>
              </a:rPr>
              <a:t/>
            </a:r>
            <a:br>
              <a:rPr lang="cs-CZ" sz="4800" b="1" dirty="0">
                <a:solidFill>
                  <a:srgbClr val="002060"/>
                </a:solidFill>
              </a:rPr>
            </a:br>
            <a:r>
              <a:rPr lang="cs-CZ" sz="4800" b="1" dirty="0" smtClean="0">
                <a:solidFill>
                  <a:srgbClr val="002060"/>
                </a:solidFill>
              </a:rPr>
              <a:t>Osmóza</a:t>
            </a:r>
            <a:endParaRPr lang="cs-CZ" sz="4800" b="1" dirty="0">
              <a:solidFill>
                <a:srgbClr val="00206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55576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solidFill>
                  <a:srgbClr val="002060"/>
                </a:solidFill>
              </a:rPr>
              <a:t>Pavla Válová, aktualizace 2014</a:t>
            </a:r>
          </a:p>
          <a:p>
            <a:endParaRPr lang="cs-CZ" sz="2000" dirty="0" smtClean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Schémata podle </a:t>
            </a:r>
            <a:r>
              <a:rPr lang="cs-CZ" sz="2000" dirty="0" err="1" smtClean="0">
                <a:solidFill>
                  <a:srgbClr val="002060"/>
                </a:solidFill>
              </a:rPr>
              <a:t>Alberts</a:t>
            </a:r>
            <a:r>
              <a:rPr lang="cs-CZ" sz="2000" dirty="0" smtClean="0">
                <a:solidFill>
                  <a:srgbClr val="002060"/>
                </a:solidFill>
              </a:rPr>
              <a:t> a kol., 2000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FF0000"/>
                </a:solidFill>
              </a:rPr>
              <a:t>BBC - Cvičení č. 5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268760"/>
            <a:ext cx="3816424" cy="5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Rozpouštění  buněčných  membrán detergenty – schéma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064930"/>
            <a:ext cx="25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2 a)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Indukovaná hemolýza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2044005"/>
            <a:ext cx="1619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detergent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2% roztok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Tritonu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Rozpouštění  buněčných  membrán detergenty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848906"/>
            <a:ext cx="25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2 a)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Indukovaná hemolýza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555481"/>
            <a:ext cx="1008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2060"/>
                </a:solidFill>
              </a:rPr>
              <a:t>detergent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2% roztok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Tritonu</a:t>
            </a:r>
            <a:endParaRPr lang="cs-CZ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beraní krvinky+triton 10x11"/>
          <p:cNvPicPr>
            <a:picLocks noChangeAspect="1" noChangeArrowheads="1"/>
          </p:cNvPicPr>
          <p:nvPr/>
        </p:nvPicPr>
        <p:blipFill>
          <a:blip r:embed="rId2" cstate="email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06030"/>
            <a:ext cx="4064090" cy="305420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beraní krvinky+triton 10x6"/>
          <p:cNvPicPr>
            <a:picLocks noChangeAspect="1" noChangeArrowheads="1"/>
          </p:cNvPicPr>
          <p:nvPr/>
        </p:nvPicPr>
        <p:blipFill>
          <a:blip r:embed="rId3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566" y="2377846"/>
            <a:ext cx="4078273" cy="3073758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827584" y="3687316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067944" y="2780928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7164288" y="4136024"/>
            <a:ext cx="228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8316416" y="316004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9552" y="5733256"/>
            <a:ext cx="772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u="sng" dirty="0">
                <a:solidFill>
                  <a:srgbClr val="002060"/>
                </a:solidFill>
              </a:rPr>
              <a:t>Chemická hemolýza </a:t>
            </a:r>
            <a:r>
              <a:rPr lang="cs-CZ" b="1" dirty="0">
                <a:solidFill>
                  <a:srgbClr val="002060"/>
                </a:solidFill>
              </a:rPr>
              <a:t>beraních krvinek </a:t>
            </a:r>
            <a:r>
              <a:rPr lang="cs-CZ" dirty="0">
                <a:solidFill>
                  <a:srgbClr val="002060"/>
                </a:solidFill>
              </a:rPr>
              <a:t>pomocí 1% roztoku Tritonu (detergentu).</a:t>
            </a:r>
          </a:p>
          <a:p>
            <a:pPr algn="ctr"/>
            <a:r>
              <a:rPr lang="cs-CZ" dirty="0">
                <a:solidFill>
                  <a:srgbClr val="002060"/>
                </a:solidFill>
              </a:rPr>
              <a:t>(Šipky označují zbytek krvinky po rozrušení biomembrány.) </a:t>
            </a:r>
            <a:r>
              <a:rPr lang="cs-CZ" dirty="0" smtClean="0">
                <a:solidFill>
                  <a:srgbClr val="002060"/>
                </a:solidFill>
              </a:rPr>
              <a:t>Z: 1 000x (imerze).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42680" y="5428632"/>
            <a:ext cx="145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</a:rPr>
              <a:t>Foto Pavla Válová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908720"/>
            <a:ext cx="4392488" cy="263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Experimenty  demonstrující  osmózu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717032"/>
            <a:ext cx="4392488" cy="313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5724" y="3645024"/>
            <a:ext cx="17449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Erytrocyty</a:t>
            </a:r>
            <a:r>
              <a:rPr lang="cs-CZ" sz="2800" dirty="0" smtClean="0"/>
              <a:t>   </a:t>
            </a:r>
            <a:endParaRPr lang="cs-CZ" sz="28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792774" y="3954549"/>
            <a:ext cx="4191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7504" y="973177"/>
            <a:ext cx="2291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Úkol č. 3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Traubeho</a:t>
            </a:r>
            <a:r>
              <a:rPr lang="cs-CZ" sz="2000" b="1" dirty="0" smtClean="0">
                <a:solidFill>
                  <a:srgbClr val="FF0000"/>
                </a:solidFill>
              </a:rPr>
              <a:t> měchýřek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- osmóza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094508"/>
            <a:ext cx="4752528" cy="567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Rostlinné  buňky – osmotické děje</a:t>
            </a:r>
            <a:endParaRPr lang="cs-CZ" b="1" dirty="0">
              <a:solidFill>
                <a:srgbClr val="002060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1619672" y="5805264"/>
            <a:ext cx="56886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ňské krvinky_echinocyty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571" y="1556792"/>
            <a:ext cx="5565638" cy="41764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rgbClr val="002060"/>
                </a:solidFill>
              </a:rPr>
              <a:t>Osmotická plasmolýza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59631" y="6093296"/>
            <a:ext cx="6810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Koňské krvinky</a:t>
            </a:r>
            <a:r>
              <a:rPr lang="cs-CZ" dirty="0">
                <a:solidFill>
                  <a:srgbClr val="002060"/>
                </a:solidFill>
              </a:rPr>
              <a:t> ve fyziologickém roztoku (vlevo) a v hypertonickém </a:t>
            </a:r>
            <a:endParaRPr lang="cs-CZ" dirty="0" smtClean="0">
              <a:solidFill>
                <a:srgbClr val="002060"/>
              </a:solidFill>
            </a:endParaRP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1M </a:t>
            </a:r>
            <a:r>
              <a:rPr lang="cs-CZ" dirty="0">
                <a:solidFill>
                  <a:srgbClr val="002060"/>
                </a:solidFill>
              </a:rPr>
              <a:t>CaCl</a:t>
            </a:r>
            <a:r>
              <a:rPr lang="cs-CZ" baseline="-25000" dirty="0">
                <a:solidFill>
                  <a:srgbClr val="002060"/>
                </a:solidFill>
              </a:rPr>
              <a:t>2 </a:t>
            </a:r>
            <a:r>
              <a:rPr lang="cs-CZ" dirty="0">
                <a:solidFill>
                  <a:srgbClr val="002060"/>
                </a:solidFill>
              </a:rPr>
              <a:t>(vpravo) → vznik tzv.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echinocytů</a:t>
            </a:r>
            <a:r>
              <a:rPr lang="cs-CZ" b="1" dirty="0">
                <a:solidFill>
                  <a:srgbClr val="002060"/>
                </a:solidFill>
              </a:rPr>
              <a:t>.</a:t>
            </a:r>
            <a:r>
              <a:rPr lang="cs-CZ" dirty="0">
                <a:solidFill>
                  <a:srgbClr val="002060"/>
                </a:solidFill>
              </a:rPr>
              <a:t> Z: 400x.</a:t>
            </a:r>
          </a:p>
        </p:txBody>
      </p:sp>
      <p:pic>
        <p:nvPicPr>
          <p:cNvPr id="1027" name="Picture 3" descr="koňské krvinky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60" y="3068960"/>
            <a:ext cx="2609707" cy="26859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63624" y="2018273"/>
            <a:ext cx="145411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hypertonický 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roztok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1M CaCl</a:t>
            </a:r>
            <a:r>
              <a:rPr lang="cs-CZ" baseline="-25000" dirty="0" smtClean="0">
                <a:solidFill>
                  <a:srgbClr val="002060"/>
                </a:solidFill>
              </a:rPr>
              <a:t>2</a:t>
            </a:r>
            <a:endParaRPr lang="cs-CZ" baseline="-25000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848906"/>
            <a:ext cx="2650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2 b)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Plasmorhiza</a:t>
            </a:r>
            <a:r>
              <a:rPr lang="cs-CZ" sz="2000" b="1" dirty="0" smtClean="0">
                <a:solidFill>
                  <a:srgbClr val="FF0000"/>
                </a:solidFill>
              </a:rPr>
              <a:t> erytrocytů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42680" y="5737023"/>
            <a:ext cx="145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</a:rPr>
              <a:t>Foto Pavla Válová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kumenty_2_ od 2009\#C V I Č E N Í_2009-2013\_BUNĚČNÁ BIOLOGIE_2010-2014\BUNĚČNÁ BIOLOGIE\_Pavla_CVIČENÍ_Buněčná biologie\FOTO_BBC_Pavla_od 2007-2014\červené krvinky-velikost-ob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187" y="980728"/>
            <a:ext cx="6945469" cy="31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555776" y="287665"/>
            <a:ext cx="3403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Erytrocyty u savců</a:t>
            </a:r>
            <a:endParaRPr lang="cs-CZ" altLang="cs-CZ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Obdélník 1"/>
          <p:cNvSpPr>
            <a:spLocks noChangeArrowheads="1"/>
          </p:cNvSpPr>
          <p:nvPr/>
        </p:nvSpPr>
        <p:spPr bwMode="auto">
          <a:xfrm>
            <a:off x="3491880" y="6290156"/>
            <a:ext cx="6123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400" dirty="0" smtClean="0">
                <a:latin typeface="Arial" pitchFamily="34" charset="0"/>
                <a:cs typeface="Arial" pitchFamily="34" charset="0"/>
              </a:rPr>
              <a:t>Obr. podle: </a:t>
            </a:r>
            <a:r>
              <a:rPr lang="cs-CZ" altLang="cs-CZ" sz="1400" dirty="0" err="1" smtClean="0">
                <a:latin typeface="Arial" pitchFamily="34" charset="0"/>
                <a:cs typeface="Arial" pitchFamily="34" charset="0"/>
              </a:rPr>
              <a:t>Gulliver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, G. (1875): </a:t>
            </a:r>
            <a:r>
              <a:rPr lang="cs-CZ" altLang="cs-CZ" sz="1400" dirty="0" err="1">
                <a:latin typeface="Arial" pitchFamily="34" charset="0"/>
                <a:cs typeface="Arial" pitchFamily="34" charset="0"/>
              </a:rPr>
              <a:t>Observations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 on </a:t>
            </a:r>
            <a:r>
              <a:rPr lang="cs-CZ" altLang="cs-CZ" sz="1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1400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cs-CZ" altLang="cs-CZ" sz="1400" dirty="0" smtClean="0">
                <a:latin typeface="Arial" pitchFamily="34" charset="0"/>
                <a:cs typeface="Arial" pitchFamily="34" charset="0"/>
              </a:rPr>
              <a:t> and</a:t>
            </a:r>
          </a:p>
          <a:p>
            <a:pPr eaLnBrk="1" hangingPunct="1"/>
            <a:r>
              <a:rPr lang="cs-CZ" altLang="cs-CZ" sz="14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cs-CZ" alt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1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1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 re </a:t>
            </a:r>
            <a:r>
              <a:rPr lang="cs-CZ" altLang="cs-CZ" sz="1400" dirty="0" err="1">
                <a:latin typeface="Arial" pitchFamily="34" charset="0"/>
                <a:cs typeface="Arial" pitchFamily="34" charset="0"/>
              </a:rPr>
              <a:t>corpuscules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altLang="cs-CZ" sz="1400" dirty="0" err="1">
                <a:latin typeface="Arial" pitchFamily="34" charset="0"/>
                <a:cs typeface="Arial" pitchFamily="34" charset="0"/>
              </a:rPr>
              <a:t>Proc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altLang="cs-CZ" sz="1400" dirty="0" err="1">
                <a:latin typeface="Arial" pitchFamily="34" charset="0"/>
                <a:cs typeface="Arial" pitchFamily="34" charset="0"/>
              </a:rPr>
              <a:t>Zool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. Soc. </a:t>
            </a:r>
            <a:r>
              <a:rPr lang="cs-CZ" altLang="cs-CZ" sz="1400" dirty="0" smtClean="0">
                <a:latin typeface="Arial" pitchFamily="34" charset="0"/>
                <a:cs typeface="Arial" pitchFamily="34" charset="0"/>
              </a:rPr>
              <a:t>London,1985</a:t>
            </a:r>
            <a:r>
              <a:rPr lang="cs-CZ" altLang="cs-CZ" sz="1400" dirty="0">
                <a:latin typeface="Arial" pitchFamily="34" charset="0"/>
                <a:cs typeface="Arial" pitchFamily="34" charset="0"/>
              </a:rPr>
              <a:t>: 474-795.</a:t>
            </a:r>
          </a:p>
        </p:txBody>
      </p:sp>
      <p:sp>
        <p:nvSpPr>
          <p:cNvPr id="6" name="Obdélník 6"/>
          <p:cNvSpPr>
            <a:spLocks noChangeArrowheads="1"/>
          </p:cNvSpPr>
          <p:nvPr/>
        </p:nvSpPr>
        <p:spPr bwMode="auto">
          <a:xfrm>
            <a:off x="7184553" y="908720"/>
            <a:ext cx="185194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člověk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netopýr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3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mrož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velryba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5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slon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kůň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7 -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kabar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8 -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žirafa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9 -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velbloud </a:t>
            </a:r>
            <a:endParaRPr lang="cs-CZ" alt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bobr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myš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lenochod</a:t>
            </a: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13 - </a:t>
            </a:r>
            <a:r>
              <a:rPr lang="cs-CZ" alt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ježura</a:t>
            </a:r>
            <a:endParaRPr lang="cs-CZ" alt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140506" y="4149080"/>
            <a:ext cx="81886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Velbloudí krvinky: </a:t>
            </a:r>
          </a:p>
          <a:p>
            <a:pPr eaLnBrk="1" hangingPunct="1"/>
            <a:r>
              <a:rPr lang="cs-CZ" altLang="cs-C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kulatý (eliptický) tvar (netvoří prohlubeň)</a:t>
            </a:r>
          </a:p>
          <a:p>
            <a:pPr eaLnBrk="1" hangingPunct="1"/>
            <a:r>
              <a:rPr lang="cs-CZ" altLang="cs-C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přizpůsobení pitnému režimu velblouda</a:t>
            </a:r>
          </a:p>
          <a:p>
            <a:pPr eaLnBrk="1" hangingPunct="1"/>
            <a:endParaRPr lang="cs-CZ" altLang="cs-CZ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Krvinky bobtnají v závislosti na koncentraci minerálů v krvi – čím více velbloud přijal tekutin, tím menší bude koncentrace minerálů v krvi; nabobtnalé krvinky udrží vodu v nich obsaženou, dokud se koncentrace minerálů v krvi nezvedne na normální hodnotu.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924292" y="2547852"/>
            <a:ext cx="792088" cy="1567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8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484784"/>
            <a:ext cx="5184576" cy="457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Traubeho</a:t>
            </a:r>
            <a:r>
              <a:rPr lang="cs-CZ" b="1" dirty="0" smtClean="0">
                <a:solidFill>
                  <a:srgbClr val="002060"/>
                </a:solidFill>
              </a:rPr>
              <a:t> měchýřek - model osmózy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973177"/>
            <a:ext cx="2401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3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Traubeho</a:t>
            </a:r>
            <a:r>
              <a:rPr lang="cs-CZ" sz="2000" b="1" dirty="0" smtClean="0">
                <a:solidFill>
                  <a:srgbClr val="FF0000"/>
                </a:solidFill>
              </a:rPr>
              <a:t> měchýřek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- osmotická soustava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4898" y="908720"/>
            <a:ext cx="4759350" cy="42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Traubeho</a:t>
            </a:r>
            <a:r>
              <a:rPr lang="cs-CZ" b="1" dirty="0" smtClean="0">
                <a:solidFill>
                  <a:srgbClr val="002060"/>
                </a:solidFill>
              </a:rPr>
              <a:t> měchýřek - model osmózy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190291"/>
            <a:ext cx="8344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Chemická rovnice: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		2 CuSO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4</a:t>
            </a:r>
            <a:r>
              <a:rPr lang="cs-CZ" sz="2400" b="1" dirty="0" smtClean="0">
                <a:solidFill>
                  <a:srgbClr val="002060"/>
                </a:solidFill>
              </a:rPr>
              <a:t> + K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4</a:t>
            </a:r>
            <a:r>
              <a:rPr lang="cs-CZ" sz="2400" b="1" dirty="0" smtClean="0">
                <a:solidFill>
                  <a:srgbClr val="002060"/>
                </a:solidFill>
              </a:rPr>
              <a:t>Fe(CN)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6 </a:t>
            </a:r>
            <a:r>
              <a:rPr lang="cs-CZ" sz="2400" b="1" dirty="0" smtClean="0">
                <a:solidFill>
                  <a:srgbClr val="002060"/>
                </a:solidFill>
              </a:rPr>
              <a:t>             Cu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2</a:t>
            </a:r>
            <a:r>
              <a:rPr lang="cs-CZ" sz="2400" b="1" dirty="0" smtClean="0">
                <a:solidFill>
                  <a:srgbClr val="002060"/>
                </a:solidFill>
              </a:rPr>
              <a:t>Fe(CN)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6</a:t>
            </a:r>
            <a:r>
              <a:rPr lang="cs-CZ" sz="2400" b="1" dirty="0" smtClean="0">
                <a:solidFill>
                  <a:srgbClr val="002060"/>
                </a:solidFill>
              </a:rPr>
              <a:t> + 2 K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2</a:t>
            </a:r>
            <a:r>
              <a:rPr lang="cs-CZ" sz="2400" b="1" dirty="0" smtClean="0">
                <a:solidFill>
                  <a:srgbClr val="002060"/>
                </a:solidFill>
              </a:rPr>
              <a:t>SO</a:t>
            </a:r>
            <a:r>
              <a:rPr lang="cs-CZ" sz="2400" b="1" baseline="-25000" dirty="0" smtClean="0">
                <a:solidFill>
                  <a:srgbClr val="002060"/>
                </a:solidFill>
              </a:rPr>
              <a:t>4</a:t>
            </a:r>
            <a:r>
              <a:rPr lang="cs-CZ" sz="2400" b="1" dirty="0" smtClean="0">
                <a:solidFill>
                  <a:srgbClr val="002060"/>
                </a:solidFill>
              </a:rPr>
              <a:t>  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73177"/>
            <a:ext cx="2401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3 a)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Traubeho</a:t>
            </a:r>
            <a:r>
              <a:rPr lang="cs-CZ" sz="2000" b="1" dirty="0" smtClean="0">
                <a:solidFill>
                  <a:srgbClr val="FF0000"/>
                </a:solidFill>
              </a:rPr>
              <a:t> měchýřek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- osmotická soustava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28184" y="4161274"/>
            <a:ext cx="284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z</a:t>
            </a:r>
            <a:r>
              <a:rPr lang="cs-CZ" sz="2000" b="1" dirty="0" smtClean="0">
                <a:solidFill>
                  <a:srgbClr val="002060"/>
                </a:solidFill>
              </a:rPr>
              <a:t>kumavka s 2% roztokem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s</a:t>
            </a:r>
            <a:r>
              <a:rPr lang="cs-CZ" sz="2000" b="1" dirty="0" smtClean="0">
                <a:solidFill>
                  <a:srgbClr val="002060"/>
                </a:solidFill>
              </a:rPr>
              <a:t>íranu měďnatého</a:t>
            </a:r>
            <a:endParaRPr lang="cs-CZ" sz="2000" b="1" dirty="0">
              <a:solidFill>
                <a:srgbClr val="00206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580112" y="436510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572000" y="5805264"/>
            <a:ext cx="659867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175912" y="5988140"/>
            <a:ext cx="1324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ferokyanid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draselný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08160" y="5988140"/>
            <a:ext cx="1324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ferokyanid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měďnatý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Traubeho</a:t>
            </a:r>
            <a:r>
              <a:rPr lang="cs-CZ" b="1" dirty="0" smtClean="0">
                <a:solidFill>
                  <a:srgbClr val="002060"/>
                </a:solidFill>
              </a:rPr>
              <a:t> měchýřek - model osmózy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973177"/>
            <a:ext cx="2401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3 b)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Traubeho</a:t>
            </a:r>
            <a:r>
              <a:rPr lang="cs-CZ" sz="2000" b="1" dirty="0" smtClean="0">
                <a:solidFill>
                  <a:srgbClr val="FF0000"/>
                </a:solidFill>
              </a:rPr>
              <a:t> měchýřek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- osmotická soustava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4325" y="1034733"/>
            <a:ext cx="6378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002060"/>
                </a:solidFill>
              </a:rPr>
              <a:t>Prerarát</a:t>
            </a:r>
            <a:r>
              <a:rPr lang="cs-CZ" sz="2800" b="1" dirty="0" smtClean="0">
                <a:solidFill>
                  <a:srgbClr val="002060"/>
                </a:solidFill>
              </a:rPr>
              <a:t> na podložním sklíčku</a:t>
            </a:r>
          </a:p>
          <a:p>
            <a:r>
              <a:rPr lang="cs-CZ" sz="2800" b="1" dirty="0">
                <a:solidFill>
                  <a:srgbClr val="002060"/>
                </a:solidFill>
              </a:rPr>
              <a:t>k</a:t>
            </a:r>
            <a:r>
              <a:rPr lang="cs-CZ" sz="2800" b="1" dirty="0" smtClean="0">
                <a:solidFill>
                  <a:srgbClr val="002060"/>
                </a:solidFill>
              </a:rPr>
              <a:t> prohlídce pod malým zvětšením (Z: 40x)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ový obrázek (1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7" y="2204864"/>
            <a:ext cx="4567462" cy="342089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15616" y="566124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Vznik </a:t>
            </a:r>
            <a:r>
              <a:rPr lang="cs-CZ" b="1" dirty="0" err="1">
                <a:solidFill>
                  <a:srgbClr val="002060"/>
                </a:solidFill>
              </a:rPr>
              <a:t>Traubeho</a:t>
            </a:r>
            <a:r>
              <a:rPr lang="cs-CZ" b="1" dirty="0">
                <a:solidFill>
                  <a:srgbClr val="002060"/>
                </a:solidFill>
              </a:rPr>
              <a:t> měchýřků se semipermeabilní </a:t>
            </a:r>
            <a:r>
              <a:rPr lang="cs-CZ" b="1" dirty="0" smtClean="0">
                <a:solidFill>
                  <a:srgbClr val="002060"/>
                </a:solidFill>
              </a:rPr>
              <a:t>membránou </a:t>
            </a:r>
            <a:r>
              <a:rPr lang="cs-CZ" b="1" dirty="0">
                <a:solidFill>
                  <a:srgbClr val="002060"/>
                </a:solidFill>
              </a:rPr>
              <a:t>na povrchu (šipka).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Krystalek </a:t>
            </a:r>
            <a:r>
              <a:rPr lang="cs-CZ" dirty="0">
                <a:solidFill>
                  <a:srgbClr val="002060"/>
                </a:solidFill>
              </a:rPr>
              <a:t>žluté krevní soli (tmavý) při reakci s 2% </a:t>
            </a:r>
            <a:r>
              <a:rPr lang="cs-CZ" dirty="0" smtClean="0">
                <a:solidFill>
                  <a:srgbClr val="002060"/>
                </a:solidFill>
              </a:rPr>
              <a:t>roztokem síranu </a:t>
            </a:r>
            <a:r>
              <a:rPr lang="cs-CZ" dirty="0">
                <a:solidFill>
                  <a:srgbClr val="002060"/>
                </a:solidFill>
              </a:rPr>
              <a:t>měďnatého; pozorováno pod mikroskopem bez krycího sklíčka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5963692" y="2952422"/>
            <a:ext cx="504055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Rozvržení  preparátů „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Autoorganizace</a:t>
            </a:r>
            <a:r>
              <a:rPr lang="cs-CZ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2 podložní skla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07504" y="3155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Skupina 36"/>
          <p:cNvGrpSpPr/>
          <p:nvPr/>
        </p:nvGrpSpPr>
        <p:grpSpPr>
          <a:xfrm>
            <a:off x="683568" y="3645024"/>
            <a:ext cx="4850909" cy="1440160"/>
            <a:chOff x="683568" y="3645024"/>
            <a:chExt cx="4850909" cy="1440160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683568" y="3645024"/>
              <a:ext cx="4850909" cy="1440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Textové pole 2"/>
            <p:cNvSpPr txBox="1">
              <a:spLocks noChangeArrowheads="1"/>
            </p:cNvSpPr>
            <p:nvPr/>
          </p:nvSpPr>
          <p:spPr bwMode="auto">
            <a:xfrm>
              <a:off x="4926065" y="3747893"/>
              <a:ext cx="475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3b</a:t>
              </a:r>
              <a:endPara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63105" y="3747893"/>
              <a:ext cx="6589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2b</a:t>
              </a:r>
              <a:endPara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422035" y="3854566"/>
              <a:ext cx="1238250" cy="1080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3578554" y="3825044"/>
              <a:ext cx="1238250" cy="1080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83568" y="1496990"/>
            <a:ext cx="4850909" cy="1440160"/>
            <a:chOff x="1049583" y="1496990"/>
            <a:chExt cx="4850909" cy="1440160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049583" y="1496990"/>
              <a:ext cx="4850909" cy="1440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Textové pole 2"/>
            <p:cNvSpPr txBox="1">
              <a:spLocks noChangeArrowheads="1"/>
            </p:cNvSpPr>
            <p:nvPr/>
          </p:nvSpPr>
          <p:spPr bwMode="auto">
            <a:xfrm>
              <a:off x="5292080" y="1599859"/>
              <a:ext cx="475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2a</a:t>
              </a:r>
              <a:endPara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1129120" y="1599859"/>
              <a:ext cx="4320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1</a:t>
              </a:r>
              <a:endPara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788050" y="1706532"/>
              <a:ext cx="1238250" cy="1080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944569" y="1677010"/>
              <a:ext cx="1238250" cy="1080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Obdélník 6"/>
          <p:cNvSpPr>
            <a:spLocks noChangeArrowheads="1"/>
          </p:cNvSpPr>
          <p:nvPr/>
        </p:nvSpPr>
        <p:spPr bwMode="auto">
          <a:xfrm>
            <a:off x="5678121" y="1052736"/>
            <a:ext cx="353704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itchFamily="34" charset="0"/>
                <a:cs typeface="Arial" pitchFamily="34" charset="0"/>
              </a:rPr>
              <a:t> </a:t>
            </a:r>
            <a:endParaRPr lang="cs-CZ" altLang="cs-CZ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lecitin + 0,1% KOH</a:t>
            </a:r>
            <a:r>
              <a:rPr lang="cs-CZ" alt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2a – beraní erytrocyty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+ 2% Triton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2b – </a:t>
            </a: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beraní </a:t>
            </a: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erytrocyty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+ 1M CaCl</a:t>
            </a:r>
            <a:r>
              <a:rPr lang="cs-CZ" altLang="cs-CZ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3b – </a:t>
            </a:r>
            <a:r>
              <a:rPr lang="cs-CZ" altLang="cs-CZ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Traubeho</a:t>
            </a:r>
            <a:r>
              <a:rPr lang="cs-CZ" altLang="cs-C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měchýřek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(bez krycího skla)</a:t>
            </a:r>
            <a:r>
              <a:rPr lang="cs-CZ" alt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1" name="Obdélník 1"/>
          <p:cNvSpPr>
            <a:spLocks noChangeArrowheads="1"/>
          </p:cNvSpPr>
          <p:nvPr/>
        </p:nvSpPr>
        <p:spPr bwMode="auto">
          <a:xfrm>
            <a:off x="474577" y="5517232"/>
            <a:ext cx="818864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Změření velikosti červené krvinky pomocí okulárového měřítka</a:t>
            </a:r>
          </a:p>
          <a:p>
            <a:pPr eaLnBrk="1" hangingPunct="1"/>
            <a:endParaRPr lang="cs-CZ" altLang="cs-CZ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altLang="cs-C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Pozn.: 	</a:t>
            </a:r>
            <a:r>
              <a:rPr lang="cs-CZ" altLang="cs-C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Dostatečně clonit! </a:t>
            </a:r>
          </a:p>
          <a:p>
            <a:pPr eaLnBrk="1" hangingPunct="1"/>
            <a:r>
              <a:rPr lang="cs-CZ" altLang="cs-C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1. podložní sklo </a:t>
            </a:r>
            <a:r>
              <a:rPr lang="cs-CZ" altLang="cs-CZ" sz="1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vyhodit celé do </a:t>
            </a:r>
            <a:r>
              <a:rPr lang="cs-CZ" altLang="cs-C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odpadu skla, 2. sklo umýt!</a:t>
            </a:r>
          </a:p>
        </p:txBody>
      </p:sp>
      <p:cxnSp>
        <p:nvCxnSpPr>
          <p:cNvPr id="32" name="Přímá spojnice se šipkou 31"/>
          <p:cNvCxnSpPr/>
          <p:nvPr/>
        </p:nvCxnSpPr>
        <p:spPr>
          <a:xfrm flipH="1" flipV="1">
            <a:off x="4464218" y="4398746"/>
            <a:ext cx="1979990" cy="5359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8073" y="1593273"/>
            <a:ext cx="4987636" cy="451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002060"/>
                </a:solidFill>
              </a:rPr>
              <a:t>Schematická  kresba  molekuly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typického  membránového  lipidu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Molekula  </a:t>
            </a:r>
            <a:r>
              <a:rPr lang="cs-CZ" b="1" dirty="0" err="1" smtClean="0">
                <a:solidFill>
                  <a:srgbClr val="002060"/>
                </a:solidFill>
              </a:rPr>
              <a:t>fosfatidylcholinu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628800"/>
            <a:ext cx="6984776" cy="43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5417514"/>
            <a:ext cx="101662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Schéma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15415" y="5400926"/>
            <a:ext cx="100444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002060"/>
                </a:solidFill>
              </a:rPr>
              <a:t>Vzorec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36096" y="5417514"/>
            <a:ext cx="207524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Prostorový model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22978" y="3244914"/>
            <a:ext cx="1029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002060"/>
                </a:solidFill>
              </a:rPr>
              <a:t>Symbol</a:t>
            </a:r>
            <a:endParaRPr 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1952" y="1691228"/>
            <a:ext cx="4816312" cy="454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Vodíkové  můstky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2200" b="1" dirty="0" smtClean="0">
                <a:solidFill>
                  <a:srgbClr val="002060"/>
                </a:solidFill>
              </a:rPr>
              <a:t>mezi skupinami vody </a:t>
            </a:r>
            <a:br>
              <a:rPr lang="cs-CZ" sz="2200" b="1" dirty="0" smtClean="0">
                <a:solidFill>
                  <a:srgbClr val="002060"/>
                </a:solidFill>
              </a:rPr>
            </a:br>
            <a:r>
              <a:rPr lang="cs-CZ" sz="2200" b="1" dirty="0" smtClean="0">
                <a:solidFill>
                  <a:srgbClr val="002060"/>
                </a:solidFill>
              </a:rPr>
              <a:t>a hydroxylem (a), </a:t>
            </a:r>
            <a:r>
              <a:rPr lang="cs-CZ" sz="2200" b="1" dirty="0" err="1" smtClean="0">
                <a:solidFill>
                  <a:srgbClr val="002060"/>
                </a:solidFill>
              </a:rPr>
              <a:t>oxoskupinou</a:t>
            </a:r>
            <a:r>
              <a:rPr lang="cs-CZ" sz="2200" b="1" dirty="0" smtClean="0">
                <a:solidFill>
                  <a:srgbClr val="002060"/>
                </a:solidFill>
              </a:rPr>
              <a:t> (b), karboxylem (c) a aminoskupinou (d)</a:t>
            </a:r>
            <a:endParaRPr lang="cs-CZ" sz="2200" b="1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04416" y="1988840"/>
            <a:ext cx="1800200" cy="136815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153540" y="1916832"/>
            <a:ext cx="1794724" cy="15841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987824" y="3429000"/>
            <a:ext cx="1800200" cy="27363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148064" y="3717032"/>
            <a:ext cx="1656184" cy="24482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051720" y="2276872"/>
            <a:ext cx="10986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hydroxyl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6146" y="2452826"/>
            <a:ext cx="13935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2060"/>
                </a:solidFill>
              </a:rPr>
              <a:t>oxoskupina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63313" y="4581128"/>
            <a:ext cx="109651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karboxyl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12798" y="4618072"/>
            <a:ext cx="168353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aminoskupina</a:t>
            </a:r>
            <a:endParaRPr 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357745"/>
            <a:ext cx="5040560" cy="245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Hydrofóbní</a:t>
            </a:r>
            <a:r>
              <a:rPr lang="cs-CZ" b="1" dirty="0" smtClean="0">
                <a:solidFill>
                  <a:srgbClr val="002060"/>
                </a:solidFill>
              </a:rPr>
              <a:t>  interakce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56374" y="17008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A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03648" y="406840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B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14623" y="1470858"/>
            <a:ext cx="69044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voda</a:t>
            </a:r>
            <a:endParaRPr lang="cs-CZ" sz="2000" dirty="0">
              <a:solidFill>
                <a:srgbClr val="002060"/>
              </a:solidFill>
            </a:endParaRPr>
          </a:p>
        </p:txBody>
      </p:sp>
      <p:cxnSp>
        <p:nvCxnSpPr>
          <p:cNvPr id="9" name="Přímá spojnice se šipkou 8"/>
          <p:cNvCxnSpPr>
            <a:stCxn id="8" idx="1"/>
          </p:cNvCxnSpPr>
          <p:nvPr/>
        </p:nvCxnSpPr>
        <p:spPr>
          <a:xfrm flipH="1">
            <a:off x="6570705" y="1670913"/>
            <a:ext cx="643918" cy="31282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948545"/>
            <a:ext cx="5040560" cy="279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Šipka dolů 11"/>
          <p:cNvSpPr/>
          <p:nvPr/>
        </p:nvSpPr>
        <p:spPr>
          <a:xfrm>
            <a:off x="4473700" y="3708364"/>
            <a:ext cx="242316" cy="5847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208160" y="4000730"/>
            <a:ext cx="131837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rgbClr val="002060"/>
                </a:solidFill>
              </a:rPr>
              <a:t>hydrofóbní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smtClean="0">
                <a:solidFill>
                  <a:srgbClr val="002060"/>
                </a:solidFill>
              </a:rPr>
              <a:t>interakce</a:t>
            </a:r>
            <a:endParaRPr lang="cs-CZ" sz="2000" dirty="0">
              <a:solidFill>
                <a:srgbClr val="002060"/>
              </a:solidFill>
            </a:endParaRPr>
          </a:p>
        </p:txBody>
      </p:sp>
      <p:cxnSp>
        <p:nvCxnSpPr>
          <p:cNvPr id="14" name="Přímá spojnice se šipkou 13"/>
          <p:cNvCxnSpPr>
            <a:stCxn id="10" idx="1"/>
          </p:cNvCxnSpPr>
          <p:nvPr/>
        </p:nvCxnSpPr>
        <p:spPr>
          <a:xfrm flipH="1">
            <a:off x="4051598" y="4354673"/>
            <a:ext cx="3156562" cy="6001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98021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22920" y="4462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Myelinové  útvary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488866"/>
            <a:ext cx="2840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1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Autoagregace</a:t>
            </a:r>
            <a:r>
              <a:rPr lang="cs-CZ" sz="2000" b="1" dirty="0" smtClean="0">
                <a:solidFill>
                  <a:srgbClr val="FF0000"/>
                </a:solidFill>
              </a:rPr>
              <a:t> fosfolipidů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03648" y="3501008"/>
            <a:ext cx="6980215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228184" y="3514845"/>
            <a:ext cx="204927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Elektronový </a:t>
            </a:r>
          </a:p>
          <a:p>
            <a:r>
              <a:rPr lang="cs-CZ" sz="2800" b="1" dirty="0" smtClean="0">
                <a:solidFill>
                  <a:srgbClr val="002060"/>
                </a:solidFill>
              </a:rPr>
              <a:t>mikroskop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993" y="1124744"/>
            <a:ext cx="7830447" cy="293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Lipidové  agregáty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278" y="4149080"/>
            <a:ext cx="7830447" cy="26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6588224" y="2708920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47664" y="1825079"/>
            <a:ext cx="1388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Mastné kyseliny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09509" y="4153006"/>
            <a:ext cx="19654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Fosfolipidy </a:t>
            </a:r>
            <a:r>
              <a:rPr lang="cs-CZ" sz="1400" b="1" dirty="0" smtClean="0"/>
              <a:t>a</a:t>
            </a:r>
            <a:r>
              <a:rPr lang="cs-CZ" sz="1400" b="1" dirty="0" smtClean="0">
                <a:solidFill>
                  <a:srgbClr val="FF0000"/>
                </a:solidFill>
              </a:rPr>
              <a:t> glykolipidy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71600" y="4143190"/>
            <a:ext cx="1331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Triacylglyceroly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54016" y="6162745"/>
            <a:ext cx="227677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</a:rPr>
              <a:t>Využití:</a:t>
            </a:r>
            <a:r>
              <a:rPr lang="cs-CZ" sz="1600" dirty="0" smtClean="0">
                <a:solidFill>
                  <a:srgbClr val="002060"/>
                </a:solidFill>
              </a:rPr>
              <a:t> léčiva, kosmetika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(krémy s </a:t>
            </a:r>
            <a:r>
              <a:rPr lang="cs-CZ" sz="1600" dirty="0" err="1" smtClean="0">
                <a:solidFill>
                  <a:srgbClr val="002060"/>
                </a:solidFill>
              </a:rPr>
              <a:t>lipozómy</a:t>
            </a:r>
            <a:r>
              <a:rPr lang="cs-CZ" sz="1600" dirty="0" smtClean="0">
                <a:solidFill>
                  <a:srgbClr val="002060"/>
                </a:solidFill>
              </a:rPr>
              <a:t>)</a:t>
            </a:r>
            <a:endParaRPr lang="cs-CZ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08512" cy="503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Schéma  lipidických  dvojvrstev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1470858"/>
            <a:ext cx="2088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rozpouštědlo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      (voda)</a:t>
            </a:r>
            <a:endParaRPr lang="cs-CZ" sz="2800" dirty="0">
              <a:solidFill>
                <a:srgbClr val="00206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6232338" y="1844824"/>
            <a:ext cx="643918" cy="35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242039" y="1844824"/>
            <a:ext cx="652302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80752" y="4096619"/>
            <a:ext cx="1773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solidFill>
                  <a:srgbClr val="002060"/>
                </a:solidFill>
              </a:rPr>
              <a:t>hydrofóbní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nožičky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5376" y="1950080"/>
            <a:ext cx="1565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hydrofilní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hlavičky</a:t>
            </a:r>
            <a:endParaRPr lang="cs-CZ" sz="2800" dirty="0">
              <a:solidFill>
                <a:srgbClr val="00206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915044" y="2276872"/>
            <a:ext cx="11928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877261" y="2276872"/>
            <a:ext cx="1230651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153801" y="4365104"/>
            <a:ext cx="97803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153801" y="4378959"/>
            <a:ext cx="978039" cy="490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4364" y="981128"/>
            <a:ext cx="5047956" cy="57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Biomembrána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47614" y="1196752"/>
            <a:ext cx="328077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 smtClean="0">
                <a:solidFill>
                  <a:srgbClr val="FF0000"/>
                </a:solidFill>
              </a:rPr>
              <a:t>Příčný řez povrchem 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erytrocytu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7895" y="3717032"/>
            <a:ext cx="33186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 smtClean="0">
                <a:solidFill>
                  <a:srgbClr val="FF0000"/>
                </a:solidFill>
              </a:rPr>
              <a:t>Model biomembrán</a:t>
            </a:r>
            <a:r>
              <a:rPr lang="cs-CZ" sz="2800" b="1" dirty="0" smtClean="0">
                <a:solidFill>
                  <a:srgbClr val="FF0000"/>
                </a:solidFill>
              </a:rPr>
              <a:t>y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325105"/>
            <a:ext cx="2669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 č. 2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Plazmatická membrána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erytrocytů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437</Words>
  <Application>Microsoft Office PowerPoint</Application>
  <PresentationFormat>Předvádění na obrazovce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Autoorganizace  Lipidická  dvojvrstva  Osmóza</vt:lpstr>
      <vt:lpstr>Prezentace aplikace PowerPoint</vt:lpstr>
      <vt:lpstr>Molekula  fosfatidylcholinu</vt:lpstr>
      <vt:lpstr>Vodíkové  můstky mezi skupinami vody  a hydroxylem (a), oxoskupinou (b), karboxylem (c) a aminoskupinou (d)</vt:lpstr>
      <vt:lpstr>Hydrofóbní  interakce</vt:lpstr>
      <vt:lpstr>Myelinové  útvary</vt:lpstr>
      <vt:lpstr>Lipidové  agregáty</vt:lpstr>
      <vt:lpstr>Schéma  lipidických  dvojvrstev</vt:lpstr>
      <vt:lpstr>Biomembrána</vt:lpstr>
      <vt:lpstr>Rozpouštění  buněčných  membrán detergenty – schéma </vt:lpstr>
      <vt:lpstr>Rozpouštění  buněčných  membrán detergenty</vt:lpstr>
      <vt:lpstr>Experimenty  demonstrující  osmózu</vt:lpstr>
      <vt:lpstr>Rostlinné  buňky – osmotické děje</vt:lpstr>
      <vt:lpstr>Prezentace aplikace PowerPoint</vt:lpstr>
      <vt:lpstr>Prezentace aplikace PowerPoint</vt:lpstr>
      <vt:lpstr>Traubeho měchýřek - model osmózy</vt:lpstr>
      <vt:lpstr>Traubeho měchýřek - model osmózy</vt:lpstr>
      <vt:lpstr>Traubeho měchýřek - model osmózy</vt:lpstr>
      <vt:lpstr>Prezentace aplikace PowerPoint</vt:lpstr>
    </vt:vector>
  </TitlesOfParts>
  <Company>PrF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VALOVA</dc:creator>
  <cp:lastModifiedBy>Mgr. Ondřej Ženata</cp:lastModifiedBy>
  <cp:revision>35</cp:revision>
  <dcterms:created xsi:type="dcterms:W3CDTF">2012-11-30T13:19:03Z</dcterms:created>
  <dcterms:modified xsi:type="dcterms:W3CDTF">2015-12-02T07:17:01Z</dcterms:modified>
</cp:coreProperties>
</file>