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7" r:id="rId3"/>
    <p:sldId id="268" r:id="rId4"/>
    <p:sldId id="269" r:id="rId5"/>
    <p:sldId id="271" r:id="rId6"/>
    <p:sldId id="270" r:id="rId7"/>
    <p:sldId id="272" r:id="rId8"/>
    <p:sldId id="273" r:id="rId9"/>
    <p:sldId id="275" r:id="rId1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86" autoAdjust="0"/>
  </p:normalViewPr>
  <p:slideViewPr>
    <p:cSldViewPr>
      <p:cViewPr>
        <p:scale>
          <a:sx n="120" d="100"/>
          <a:sy n="120" d="100"/>
        </p:scale>
        <p:origin x="-137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99151-584E-419B-81A0-5A1BE16F1849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CABF5-23C1-4575-B4C8-0BCC3BE89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94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E2CF0-540C-4287-B570-E7B74E893258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AFE5-26E3-4138-B4EE-DE537B7B5E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1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726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853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97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11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41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81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04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63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210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93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874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C67BE-03C1-4E80-B0E8-484A806059A6}" type="datetimeFigureOut">
              <a:rPr lang="cs-CZ" smtClean="0"/>
              <a:t>4.12.2015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9D9F8-30F7-4721-9FE3-8D429968C3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42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27784" y="116632"/>
            <a:ext cx="40479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TOXICOLOGY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926063" y="5157788"/>
            <a:ext cx="629371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>
                <a:solidFill>
                  <a:schemeClr val="tx1"/>
                </a:solidFill>
                <a:latin typeface="Comic Sans MS" pitchFamily="66" charset="0"/>
              </a:rPr>
              <a:t>Prof. RNDr. Zdeněk DVOŘÁK, DrSc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., </a:t>
            </a:r>
            <a:r>
              <a:rPr lang="cs-CZ" altLang="cs-CZ" sz="2000" b="1" dirty="0">
                <a:solidFill>
                  <a:schemeClr val="tx1"/>
                </a:solidFill>
                <a:latin typeface="Comic Sans MS" pitchFamily="66" charset="0"/>
              </a:rPr>
              <a:t>Ph.D.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Department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Cell Biology 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  <a:sym typeface="Symbol"/>
              </a:rPr>
              <a:t>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Genetics</a:t>
            </a:r>
            <a:endParaRPr lang="cs-CZ" altLang="cs-CZ" sz="2000" b="1" dirty="0">
              <a:solidFill>
                <a:schemeClr val="tx1"/>
              </a:solidFill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Faculty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of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Science, </a:t>
            </a:r>
            <a:r>
              <a:rPr lang="cs-CZ" altLang="cs-CZ" sz="2000" b="1" dirty="0" err="1" smtClean="0">
                <a:solidFill>
                  <a:schemeClr val="tx1"/>
                </a:solidFill>
                <a:latin typeface="Comic Sans MS" pitchFamily="66" charset="0"/>
              </a:rPr>
              <a:t>Palacky</a:t>
            </a:r>
            <a:r>
              <a:rPr lang="cs-CZ" altLang="cs-CZ" sz="2000" b="1" dirty="0" smtClean="0">
                <a:solidFill>
                  <a:schemeClr val="tx1"/>
                </a:solidFill>
                <a:latin typeface="Comic Sans MS" pitchFamily="66" charset="0"/>
              </a:rPr>
              <a:t> University Olomouc</a:t>
            </a:r>
            <a:endParaRPr lang="cs-CZ" altLang="cs-CZ" sz="20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66343" y="1772816"/>
            <a:ext cx="81708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b="1" dirty="0" err="1" smtClean="0">
                <a:solidFill>
                  <a:schemeClr val="tx1"/>
                </a:solidFill>
                <a:latin typeface="Comic Sans MS" pitchFamily="66" charset="0"/>
              </a:rPr>
              <a:t>Intoxications</a:t>
            </a:r>
            <a:r>
              <a:rPr lang="cs-CZ" altLang="cs-CZ" sz="3600" b="1" dirty="0" smtClean="0">
                <a:solidFill>
                  <a:schemeClr val="tx1"/>
                </a:solidFill>
                <a:latin typeface="Comic Sans MS" pitchFamily="66" charset="0"/>
              </a:rPr>
              <a:t>: </a:t>
            </a:r>
            <a:r>
              <a:rPr lang="cs-CZ" altLang="cs-CZ" sz="3600" b="1" dirty="0" err="1" smtClean="0">
                <a:solidFill>
                  <a:schemeClr val="tx1"/>
                </a:solidFill>
                <a:latin typeface="Comic Sans MS" pitchFamily="66" charset="0"/>
              </a:rPr>
              <a:t>Symptoms</a:t>
            </a:r>
            <a:r>
              <a:rPr lang="cs-CZ" altLang="cs-CZ" sz="3600" b="1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cs-CZ" altLang="cs-CZ" sz="3600" b="1" dirty="0" smtClean="0">
                <a:solidFill>
                  <a:schemeClr val="tx1"/>
                </a:solidFill>
                <a:latin typeface="Calibri"/>
              </a:rPr>
              <a:t>&amp; </a:t>
            </a:r>
            <a:r>
              <a:rPr lang="cs-CZ" altLang="cs-CZ" sz="3600" b="1" dirty="0" err="1" smtClean="0">
                <a:solidFill>
                  <a:schemeClr val="tx1"/>
                </a:solidFill>
                <a:latin typeface="Comic Sans MS" pitchFamily="66" charset="0"/>
              </a:rPr>
              <a:t>Therapy</a:t>
            </a:r>
            <a:endParaRPr lang="cs-CZ" altLang="cs-CZ" sz="3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5496" y="1556792"/>
            <a:ext cx="31149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dose makes the poison" </a:t>
            </a:r>
            <a:endParaRPr lang="cs-CZ" alt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90872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Philippus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Aureolus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Theophrastus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Bombastus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Hohenheim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Paracelsus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Swiss-German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philosopher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physician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botanist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astrologer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founder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toxicology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(1493-1541)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55597" y="1555051"/>
            <a:ext cx="28328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„S</a:t>
            </a:r>
            <a:r>
              <a:rPr lang="la-Latn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 </a:t>
            </a:r>
            <a:r>
              <a:rPr lang="la-Latn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dosis facit </a:t>
            </a:r>
            <a:r>
              <a:rPr lang="la-Latn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venenum</a:t>
            </a:r>
            <a:r>
              <a:rPr lang="cs-CZ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496" y="198884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Dinge sind Gift und nichts ist ohne Gift, allein die Dosis macht es, dass ein Ding kein Gift ist</a:t>
            </a:r>
            <a:r>
              <a:rPr lang="de-DE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758703" y="116632"/>
            <a:ext cx="178606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DOSE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967352" y="3380799"/>
            <a:ext cx="536877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CLASSIFICATION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4052678"/>
            <a:ext cx="87849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Accidental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Household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(</a:t>
            </a:r>
            <a:r>
              <a:rPr lang="cs-CZ" dirty="0" err="1" smtClean="0"/>
              <a:t>cleaning</a:t>
            </a:r>
            <a:r>
              <a:rPr lang="cs-CZ" dirty="0" smtClean="0"/>
              <a:t>, </a:t>
            </a:r>
            <a:r>
              <a:rPr lang="cs-CZ" dirty="0" err="1" smtClean="0"/>
              <a:t>dyes</a:t>
            </a:r>
            <a:r>
              <a:rPr lang="cs-CZ" dirty="0" smtClean="0"/>
              <a:t>, </a:t>
            </a:r>
            <a:r>
              <a:rPr lang="cs-CZ" dirty="0" err="1" smtClean="0"/>
              <a:t>solvents</a:t>
            </a:r>
            <a:r>
              <a:rPr lang="cs-CZ" dirty="0" smtClean="0"/>
              <a:t>, anti-</a:t>
            </a:r>
            <a:r>
              <a:rPr lang="cs-CZ" dirty="0" err="1" smtClean="0"/>
              <a:t>cough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, paracetamol)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Food-</a:t>
            </a:r>
            <a:r>
              <a:rPr lang="cs-CZ" dirty="0" err="1" smtClean="0"/>
              <a:t>born</a:t>
            </a:r>
            <a:r>
              <a:rPr lang="cs-CZ" dirty="0" smtClean="0"/>
              <a:t> (</a:t>
            </a:r>
            <a:r>
              <a:rPr lang="cs-CZ" dirty="0" err="1" smtClean="0"/>
              <a:t>adulterants</a:t>
            </a:r>
            <a:r>
              <a:rPr lang="cs-CZ" dirty="0" smtClean="0"/>
              <a:t>, </a:t>
            </a:r>
            <a:r>
              <a:rPr lang="cs-CZ" dirty="0" err="1" smtClean="0"/>
              <a:t>illicit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, </a:t>
            </a:r>
            <a:r>
              <a:rPr lang="cs-CZ" dirty="0" err="1" smtClean="0"/>
              <a:t>toxins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Inhalation</a:t>
            </a:r>
            <a:r>
              <a:rPr lang="cs-CZ" dirty="0" smtClean="0"/>
              <a:t> (</a:t>
            </a:r>
            <a:r>
              <a:rPr lang="cs-CZ" dirty="0" err="1" smtClean="0"/>
              <a:t>petroleum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, </a:t>
            </a:r>
            <a:r>
              <a:rPr lang="cs-CZ" dirty="0" err="1" smtClean="0"/>
              <a:t>solvents</a:t>
            </a:r>
            <a:r>
              <a:rPr lang="cs-CZ" dirty="0" smtClean="0"/>
              <a:t> – </a:t>
            </a:r>
            <a:r>
              <a:rPr lang="cs-CZ" dirty="0" err="1" smtClean="0"/>
              <a:t>dyes</a:t>
            </a:r>
            <a:r>
              <a:rPr lang="cs-CZ" dirty="0" smtClean="0"/>
              <a:t>, </a:t>
            </a:r>
            <a:r>
              <a:rPr lang="cs-CZ" dirty="0" err="1" smtClean="0"/>
              <a:t>nailpolish</a:t>
            </a:r>
            <a:r>
              <a:rPr lang="cs-CZ" dirty="0" smtClean="0"/>
              <a:t>, diesel </a:t>
            </a:r>
            <a:r>
              <a:rPr lang="cs-CZ" dirty="0" err="1" smtClean="0"/>
              <a:t>exhausts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Industrial</a:t>
            </a:r>
            <a:r>
              <a:rPr lang="cs-CZ" dirty="0" smtClean="0"/>
              <a:t> and </a:t>
            </a:r>
            <a:r>
              <a:rPr lang="cs-CZ" dirty="0" err="1" smtClean="0"/>
              <a:t>environmental</a:t>
            </a:r>
            <a:r>
              <a:rPr lang="cs-CZ" dirty="0" smtClean="0"/>
              <a:t> </a:t>
            </a:r>
            <a:r>
              <a:rPr lang="cs-CZ" dirty="0" err="1" smtClean="0"/>
              <a:t>accidents</a:t>
            </a:r>
            <a:r>
              <a:rPr lang="cs-CZ" dirty="0" smtClean="0"/>
              <a:t>, natural </a:t>
            </a:r>
            <a:r>
              <a:rPr lang="cs-CZ" dirty="0" err="1" smtClean="0"/>
              <a:t>disasters</a:t>
            </a:r>
            <a:endParaRPr lang="cs-CZ" dirty="0" smtClean="0"/>
          </a:p>
        </p:txBody>
      </p:sp>
      <p:sp>
        <p:nvSpPr>
          <p:cNvPr id="9" name="Obdélník 8"/>
          <p:cNvSpPr/>
          <p:nvPr/>
        </p:nvSpPr>
        <p:spPr>
          <a:xfrm>
            <a:off x="179512" y="5541039"/>
            <a:ext cx="2880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Intentional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Suicidal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Homicidal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Drug</a:t>
            </a:r>
            <a:r>
              <a:rPr lang="cs-CZ" dirty="0" smtClean="0"/>
              <a:t> and </a:t>
            </a:r>
            <a:r>
              <a:rPr lang="cs-CZ" dirty="0" err="1" smtClean="0"/>
              <a:t>alcohol</a:t>
            </a:r>
            <a:r>
              <a:rPr lang="cs-CZ" dirty="0" smtClean="0"/>
              <a:t> abuse</a:t>
            </a:r>
          </a:p>
        </p:txBody>
      </p:sp>
    </p:spTree>
    <p:extLst>
      <p:ext uri="{BB962C8B-B14F-4D97-AF65-F5344CB8AC3E}">
        <p14:creationId xmlns:p14="http://schemas.microsoft.com/office/powerpoint/2010/main" val="9188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771800" y="116632"/>
            <a:ext cx="346761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SYMPTOMS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76470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Non-</a:t>
            </a:r>
            <a:r>
              <a:rPr lang="cs-CZ" b="1" dirty="0" err="1" smtClean="0"/>
              <a:t>specific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consciousness</a:t>
            </a:r>
            <a:r>
              <a:rPr lang="cs-CZ" dirty="0" smtClean="0"/>
              <a:t>, </a:t>
            </a:r>
            <a:r>
              <a:rPr lang="cs-CZ" dirty="0" err="1" smtClean="0"/>
              <a:t>abnormal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, </a:t>
            </a:r>
            <a:r>
              <a:rPr lang="cs-CZ" dirty="0" err="1" smtClean="0"/>
              <a:t>coma</a:t>
            </a:r>
            <a:r>
              <a:rPr lang="cs-CZ" dirty="0" smtClean="0"/>
              <a:t>, </a:t>
            </a:r>
            <a:r>
              <a:rPr lang="cs-CZ" dirty="0" err="1" smtClean="0"/>
              <a:t>spasms</a:t>
            </a:r>
            <a:r>
              <a:rPr lang="cs-CZ" dirty="0" smtClean="0"/>
              <a:t>, </a:t>
            </a:r>
            <a:r>
              <a:rPr lang="cs-CZ" dirty="0" err="1" smtClean="0"/>
              <a:t>shock</a:t>
            </a:r>
            <a:r>
              <a:rPr lang="cs-CZ" dirty="0" smtClean="0"/>
              <a:t>, </a:t>
            </a:r>
            <a:r>
              <a:rPr lang="cs-CZ" dirty="0" err="1" smtClean="0"/>
              <a:t>respiratory</a:t>
            </a:r>
            <a:r>
              <a:rPr lang="cs-CZ" dirty="0" smtClean="0"/>
              <a:t> </a:t>
            </a:r>
            <a:r>
              <a:rPr lang="cs-CZ" dirty="0" err="1" smtClean="0"/>
              <a:t>distress</a:t>
            </a:r>
            <a:r>
              <a:rPr lang="cs-CZ" dirty="0" smtClean="0"/>
              <a:t>, </a:t>
            </a:r>
            <a:r>
              <a:rPr lang="cs-CZ" dirty="0" err="1" smtClean="0"/>
              <a:t>cardiac</a:t>
            </a:r>
            <a:r>
              <a:rPr lang="cs-CZ" dirty="0" smtClean="0"/>
              <a:t> </a:t>
            </a:r>
            <a:r>
              <a:rPr lang="cs-CZ" dirty="0" err="1" smtClean="0"/>
              <a:t>rhytm</a:t>
            </a:r>
            <a:r>
              <a:rPr lang="cs-CZ" dirty="0" smtClean="0"/>
              <a:t> </a:t>
            </a:r>
            <a:r>
              <a:rPr lang="cs-CZ" dirty="0" err="1" smtClean="0"/>
              <a:t>alterations</a:t>
            </a:r>
            <a:r>
              <a:rPr lang="cs-CZ" dirty="0" smtClean="0"/>
              <a:t>, </a:t>
            </a:r>
            <a:r>
              <a:rPr lang="cs-CZ" dirty="0" err="1" smtClean="0"/>
              <a:t>metabolic</a:t>
            </a:r>
            <a:r>
              <a:rPr lang="cs-CZ" dirty="0" smtClean="0"/>
              <a:t> </a:t>
            </a:r>
            <a:r>
              <a:rPr lang="cs-CZ" dirty="0" err="1" smtClean="0"/>
              <a:t>acidosis</a:t>
            </a:r>
            <a:r>
              <a:rPr lang="cs-CZ" dirty="0" smtClean="0"/>
              <a:t>, </a:t>
            </a:r>
            <a:r>
              <a:rPr lang="cs-CZ" dirty="0" err="1" smtClean="0"/>
              <a:t>diarrhoea</a:t>
            </a:r>
            <a:r>
              <a:rPr lang="cs-CZ" dirty="0" smtClean="0"/>
              <a:t>, </a:t>
            </a:r>
            <a:r>
              <a:rPr lang="cs-CZ" dirty="0" err="1" smtClean="0"/>
              <a:t>profuse</a:t>
            </a:r>
            <a:r>
              <a:rPr lang="cs-CZ" dirty="0" smtClean="0"/>
              <a:t> </a:t>
            </a:r>
            <a:r>
              <a:rPr lang="cs-CZ" dirty="0" err="1" smtClean="0"/>
              <a:t>vomiting</a:t>
            </a:r>
            <a:r>
              <a:rPr lang="cs-CZ" dirty="0" smtClean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1772816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Odours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Bitter </a:t>
            </a:r>
            <a:r>
              <a:rPr lang="cs-CZ" dirty="0" err="1" smtClean="0"/>
              <a:t>almonds</a:t>
            </a:r>
            <a:r>
              <a:rPr lang="cs-CZ" dirty="0" smtClean="0"/>
              <a:t> = </a:t>
            </a:r>
            <a:r>
              <a:rPr lang="cs-CZ" dirty="0" err="1" smtClean="0"/>
              <a:t>cyanide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Acetone = </a:t>
            </a:r>
            <a:r>
              <a:rPr lang="cs-CZ" dirty="0" err="1" smtClean="0"/>
              <a:t>methanol</a:t>
            </a:r>
            <a:r>
              <a:rPr lang="cs-CZ" dirty="0" smtClean="0"/>
              <a:t>, </a:t>
            </a:r>
            <a:r>
              <a:rPr lang="cs-CZ" dirty="0" err="1" smtClean="0"/>
              <a:t>acetylsalicylic</a:t>
            </a:r>
            <a:r>
              <a:rPr lang="cs-CZ" dirty="0" smtClean="0"/>
              <a:t> acid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Garlic</a:t>
            </a:r>
            <a:r>
              <a:rPr lang="cs-CZ" dirty="0" smtClean="0"/>
              <a:t> = </a:t>
            </a:r>
            <a:r>
              <a:rPr lang="cs-CZ" dirty="0" err="1" smtClean="0"/>
              <a:t>organophosphates</a:t>
            </a:r>
            <a:r>
              <a:rPr lang="cs-CZ" dirty="0" smtClean="0"/>
              <a:t>, </a:t>
            </a:r>
            <a:r>
              <a:rPr lang="cs-CZ" dirty="0" err="1" smtClean="0"/>
              <a:t>arsenic</a:t>
            </a:r>
            <a:r>
              <a:rPr lang="cs-CZ" dirty="0" smtClean="0"/>
              <a:t>, </a:t>
            </a:r>
            <a:r>
              <a:rPr lang="cs-CZ" dirty="0" err="1" smtClean="0"/>
              <a:t>phosphorus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Alcohol</a:t>
            </a:r>
            <a:r>
              <a:rPr lang="cs-CZ" dirty="0" smtClean="0"/>
              <a:t> = </a:t>
            </a:r>
            <a:r>
              <a:rPr lang="cs-CZ" dirty="0" err="1" smtClean="0"/>
              <a:t>ethanol</a:t>
            </a:r>
            <a:r>
              <a:rPr lang="cs-CZ" dirty="0" smtClean="0"/>
              <a:t>, </a:t>
            </a:r>
            <a:r>
              <a:rPr lang="cs-CZ" dirty="0" err="1" smtClean="0"/>
              <a:t>methanol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Oil</a:t>
            </a:r>
            <a:r>
              <a:rPr lang="cs-CZ" dirty="0" smtClean="0"/>
              <a:t> = </a:t>
            </a:r>
            <a:r>
              <a:rPr lang="cs-CZ" dirty="0" err="1" smtClean="0"/>
              <a:t>kerosens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79512" y="3645024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Skin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Cyanosis</a:t>
            </a:r>
            <a:r>
              <a:rPr lang="cs-CZ" dirty="0" smtClean="0"/>
              <a:t> non-</a:t>
            </a:r>
            <a:r>
              <a:rPr lang="cs-CZ" dirty="0" err="1" smtClean="0"/>
              <a:t>responsive</a:t>
            </a:r>
            <a:r>
              <a:rPr lang="cs-CZ" dirty="0" smtClean="0"/>
              <a:t> to oxygen = </a:t>
            </a:r>
            <a:r>
              <a:rPr lang="cs-CZ" dirty="0" err="1" smtClean="0"/>
              <a:t>nitrites</a:t>
            </a:r>
            <a:r>
              <a:rPr lang="cs-CZ" dirty="0" smtClean="0"/>
              <a:t>, </a:t>
            </a:r>
            <a:r>
              <a:rPr lang="cs-CZ" dirty="0" err="1" smtClean="0"/>
              <a:t>nitrates</a:t>
            </a:r>
            <a:r>
              <a:rPr lang="cs-CZ" dirty="0" smtClean="0"/>
              <a:t>, </a:t>
            </a:r>
            <a:r>
              <a:rPr lang="cs-CZ" dirty="0" err="1" smtClean="0"/>
              <a:t>phenacetin</a:t>
            </a:r>
            <a:r>
              <a:rPr lang="cs-CZ" dirty="0" smtClean="0"/>
              <a:t>, </a:t>
            </a:r>
            <a:r>
              <a:rPr lang="cs-CZ" dirty="0" err="1" smtClean="0"/>
              <a:t>benzocain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Erythem</a:t>
            </a:r>
            <a:r>
              <a:rPr lang="cs-CZ" dirty="0" smtClean="0"/>
              <a:t> = CO, </a:t>
            </a:r>
            <a:r>
              <a:rPr lang="cs-CZ" dirty="0" err="1" smtClean="0"/>
              <a:t>cyanide</a:t>
            </a:r>
            <a:r>
              <a:rPr lang="cs-CZ" dirty="0" smtClean="0"/>
              <a:t>, </a:t>
            </a:r>
            <a:r>
              <a:rPr lang="cs-CZ" dirty="0" err="1" smtClean="0"/>
              <a:t>anticholinergics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Dry skin = </a:t>
            </a:r>
            <a:r>
              <a:rPr lang="cs-CZ" dirty="0" err="1" smtClean="0"/>
              <a:t>anticholinergics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Sweating</a:t>
            </a:r>
            <a:r>
              <a:rPr lang="cs-CZ" dirty="0" smtClean="0"/>
              <a:t> = </a:t>
            </a:r>
            <a:r>
              <a:rPr lang="cs-CZ" dirty="0" err="1" smtClean="0"/>
              <a:t>amphetamines</a:t>
            </a:r>
            <a:r>
              <a:rPr lang="cs-CZ" dirty="0" smtClean="0"/>
              <a:t>, LSD, </a:t>
            </a:r>
            <a:r>
              <a:rPr lang="cs-CZ" dirty="0" err="1" smtClean="0"/>
              <a:t>barbiturates</a:t>
            </a:r>
            <a:r>
              <a:rPr lang="cs-CZ" dirty="0" smtClean="0"/>
              <a:t>, </a:t>
            </a:r>
            <a:r>
              <a:rPr lang="cs-CZ" dirty="0" err="1" smtClean="0"/>
              <a:t>cocain</a:t>
            </a:r>
            <a:r>
              <a:rPr lang="cs-CZ" dirty="0" smtClean="0"/>
              <a:t>, </a:t>
            </a:r>
            <a:r>
              <a:rPr lang="cs-CZ" dirty="0" err="1" smtClean="0"/>
              <a:t>organophospates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Icterus</a:t>
            </a:r>
            <a:r>
              <a:rPr lang="cs-CZ" dirty="0" smtClean="0"/>
              <a:t> = paracetamol, </a:t>
            </a:r>
            <a:r>
              <a:rPr lang="cs-CZ" dirty="0" err="1" smtClean="0"/>
              <a:t>mashrooms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phosphorus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179512" y="5530006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Blood</a:t>
            </a:r>
            <a:r>
              <a:rPr lang="cs-CZ" b="1" dirty="0" smtClean="0"/>
              <a:t> </a:t>
            </a:r>
            <a:r>
              <a:rPr lang="cs-CZ" b="1" dirty="0" err="1" smtClean="0"/>
              <a:t>pressure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Hypertensis</a:t>
            </a:r>
            <a:r>
              <a:rPr lang="cs-CZ" dirty="0" smtClean="0"/>
              <a:t> = </a:t>
            </a:r>
            <a:r>
              <a:rPr lang="cs-CZ" dirty="0" err="1" smtClean="0"/>
              <a:t>sympathomimetics</a:t>
            </a:r>
            <a:r>
              <a:rPr lang="cs-CZ" dirty="0" smtClean="0"/>
              <a:t>, amphetamine, </a:t>
            </a:r>
            <a:r>
              <a:rPr lang="cs-CZ" dirty="0" err="1" smtClean="0"/>
              <a:t>organophosphates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Hypotensis</a:t>
            </a:r>
            <a:r>
              <a:rPr lang="cs-CZ" dirty="0" smtClean="0"/>
              <a:t> = </a:t>
            </a:r>
            <a:r>
              <a:rPr lang="cs-CZ" dirty="0" err="1" smtClean="0"/>
              <a:t>narcotics</a:t>
            </a:r>
            <a:r>
              <a:rPr lang="cs-CZ" dirty="0" smtClean="0"/>
              <a:t>, </a:t>
            </a:r>
            <a:r>
              <a:rPr lang="cs-CZ" dirty="0" err="1" smtClean="0"/>
              <a:t>sedatives</a:t>
            </a:r>
            <a:r>
              <a:rPr lang="cs-CZ" dirty="0" smtClean="0"/>
              <a:t>, </a:t>
            </a:r>
            <a:r>
              <a:rPr lang="cs-CZ" dirty="0" err="1" smtClean="0"/>
              <a:t>hypnotics</a:t>
            </a:r>
            <a:r>
              <a:rPr lang="cs-CZ" dirty="0" smtClean="0"/>
              <a:t>, </a:t>
            </a:r>
            <a:r>
              <a:rPr lang="cs-CZ" dirty="0" smtClean="0">
                <a:latin typeface="Symbol" panose="05050102010706020507" pitchFamily="18" charset="2"/>
              </a:rPr>
              <a:t>b</a:t>
            </a:r>
            <a:r>
              <a:rPr lang="cs-CZ" dirty="0" smtClean="0"/>
              <a:t>-</a:t>
            </a:r>
            <a:r>
              <a:rPr lang="cs-CZ" dirty="0" err="1" smtClean="0"/>
              <a:t>blockers</a:t>
            </a:r>
            <a:r>
              <a:rPr lang="cs-CZ" dirty="0" smtClean="0"/>
              <a:t>, Ca-</a:t>
            </a:r>
            <a:r>
              <a:rPr lang="cs-CZ" dirty="0" err="1" smtClean="0"/>
              <a:t>channel</a:t>
            </a:r>
            <a:r>
              <a:rPr lang="cs-CZ" dirty="0" smtClean="0"/>
              <a:t> </a:t>
            </a:r>
            <a:r>
              <a:rPr lang="cs-CZ" dirty="0" err="1" smtClean="0"/>
              <a:t>blockers</a:t>
            </a:r>
            <a:r>
              <a:rPr lang="cs-CZ" dirty="0" smtClean="0"/>
              <a:t>, </a:t>
            </a:r>
            <a:r>
              <a:rPr lang="cs-CZ" dirty="0" err="1" smtClean="0"/>
              <a:t>TCAs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58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2771800" y="116632"/>
            <a:ext cx="346761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SYMPTOMS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9512" y="777478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Heart</a:t>
            </a:r>
            <a:r>
              <a:rPr lang="cs-CZ" b="1" dirty="0" smtClean="0"/>
              <a:t> </a:t>
            </a:r>
            <a:r>
              <a:rPr lang="cs-CZ" b="1" dirty="0" err="1" smtClean="0"/>
              <a:t>rate</a:t>
            </a:r>
            <a:r>
              <a:rPr lang="cs-CZ" b="1" dirty="0" smtClean="0"/>
              <a:t> (pulse)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Bradycardia</a:t>
            </a:r>
            <a:r>
              <a:rPr lang="cs-CZ" dirty="0" smtClean="0"/>
              <a:t> = </a:t>
            </a:r>
            <a:r>
              <a:rPr lang="cs-CZ" dirty="0" err="1" smtClean="0"/>
              <a:t>digitalis</a:t>
            </a:r>
            <a:r>
              <a:rPr lang="cs-CZ" dirty="0" smtClean="0"/>
              <a:t>, </a:t>
            </a:r>
            <a:r>
              <a:rPr lang="cs-CZ" dirty="0" err="1" smtClean="0"/>
              <a:t>hypnotics</a:t>
            </a:r>
            <a:r>
              <a:rPr lang="cs-CZ" dirty="0" smtClean="0"/>
              <a:t>,</a:t>
            </a:r>
            <a:r>
              <a:rPr lang="cs-CZ" dirty="0">
                <a:latin typeface="Symbol" panose="05050102010706020507" pitchFamily="18" charset="2"/>
              </a:rPr>
              <a:t> b</a:t>
            </a:r>
            <a:r>
              <a:rPr lang="cs-CZ" dirty="0"/>
              <a:t>-</a:t>
            </a:r>
            <a:r>
              <a:rPr lang="cs-CZ" dirty="0" err="1"/>
              <a:t>blockers</a:t>
            </a:r>
            <a:r>
              <a:rPr lang="cs-CZ" dirty="0"/>
              <a:t>, Ca-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/>
              <a:t>blockers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Tachycardia</a:t>
            </a:r>
            <a:r>
              <a:rPr lang="cs-CZ" dirty="0" smtClean="0"/>
              <a:t> = </a:t>
            </a:r>
            <a:r>
              <a:rPr lang="cs-CZ" dirty="0" err="1" smtClean="0"/>
              <a:t>sympathomimetics</a:t>
            </a:r>
            <a:r>
              <a:rPr lang="cs-CZ" dirty="0" smtClean="0"/>
              <a:t>, amphetamine, </a:t>
            </a:r>
            <a:r>
              <a:rPr lang="cs-CZ" dirty="0" err="1" smtClean="0"/>
              <a:t>TCAs</a:t>
            </a:r>
            <a:r>
              <a:rPr lang="cs-CZ" dirty="0" smtClean="0"/>
              <a:t>, </a:t>
            </a:r>
            <a:r>
              <a:rPr lang="cs-CZ" dirty="0" err="1" smtClean="0"/>
              <a:t>cocain</a:t>
            </a:r>
            <a:r>
              <a:rPr lang="cs-CZ" dirty="0" smtClean="0"/>
              <a:t>, </a:t>
            </a:r>
            <a:r>
              <a:rPr lang="cs-CZ" dirty="0" err="1" smtClean="0"/>
              <a:t>alcohol</a:t>
            </a:r>
            <a:r>
              <a:rPr lang="cs-CZ" dirty="0" smtClean="0"/>
              <a:t>, </a:t>
            </a:r>
            <a:r>
              <a:rPr lang="cs-CZ" dirty="0" err="1" smtClean="0"/>
              <a:t>anticholinergics</a:t>
            </a:r>
            <a:endParaRPr lang="cs-CZ" dirty="0" smtClean="0"/>
          </a:p>
        </p:txBody>
      </p:sp>
      <p:sp>
        <p:nvSpPr>
          <p:cNvPr id="5" name="Obdélník 4"/>
          <p:cNvSpPr/>
          <p:nvPr/>
        </p:nvSpPr>
        <p:spPr>
          <a:xfrm>
            <a:off x="179512" y="170080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Cardiac</a:t>
            </a:r>
            <a:r>
              <a:rPr lang="cs-CZ" b="1" dirty="0" smtClean="0"/>
              <a:t> </a:t>
            </a:r>
            <a:r>
              <a:rPr lang="cs-CZ" b="1" dirty="0" err="1" smtClean="0"/>
              <a:t>arrhythmia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Supraventricular</a:t>
            </a:r>
            <a:r>
              <a:rPr lang="cs-CZ" dirty="0" smtClean="0"/>
              <a:t> </a:t>
            </a:r>
            <a:r>
              <a:rPr lang="cs-CZ" dirty="0" err="1" smtClean="0"/>
              <a:t>tachycardia</a:t>
            </a:r>
            <a:r>
              <a:rPr lang="cs-CZ" dirty="0" smtClean="0"/>
              <a:t> = </a:t>
            </a:r>
            <a:r>
              <a:rPr lang="cs-CZ" dirty="0" err="1" smtClean="0"/>
              <a:t>TCAs</a:t>
            </a:r>
            <a:r>
              <a:rPr lang="cs-CZ" dirty="0" smtClean="0"/>
              <a:t>, </a:t>
            </a:r>
            <a:r>
              <a:rPr lang="cs-CZ" dirty="0" err="1" smtClean="0"/>
              <a:t>anticholinergics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Atrial</a:t>
            </a:r>
            <a:r>
              <a:rPr lang="cs-CZ" dirty="0" smtClean="0"/>
              <a:t> </a:t>
            </a:r>
            <a:r>
              <a:rPr lang="cs-CZ" dirty="0" err="1" smtClean="0"/>
              <a:t>tachycardia</a:t>
            </a:r>
            <a:r>
              <a:rPr lang="cs-CZ" dirty="0" smtClean="0"/>
              <a:t> = </a:t>
            </a:r>
            <a:r>
              <a:rPr lang="cs-CZ" dirty="0" err="1" smtClean="0"/>
              <a:t>digitalis</a:t>
            </a:r>
            <a:r>
              <a:rPr lang="cs-CZ" dirty="0" smtClean="0"/>
              <a:t>, </a:t>
            </a:r>
            <a:r>
              <a:rPr lang="cs-CZ" dirty="0" err="1" smtClean="0"/>
              <a:t>TCAs</a:t>
            </a:r>
            <a:r>
              <a:rPr lang="cs-CZ" dirty="0" smtClean="0"/>
              <a:t>, </a:t>
            </a:r>
            <a:r>
              <a:rPr lang="cs-CZ" dirty="0" err="1" smtClean="0"/>
              <a:t>cocain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Generally</a:t>
            </a:r>
            <a:r>
              <a:rPr lang="cs-CZ" dirty="0" smtClean="0"/>
              <a:t> = </a:t>
            </a:r>
            <a:r>
              <a:rPr lang="cs-CZ" dirty="0">
                <a:latin typeface="Symbol" panose="05050102010706020507" pitchFamily="18" charset="2"/>
              </a:rPr>
              <a:t>b</a:t>
            </a:r>
            <a:r>
              <a:rPr lang="cs-CZ" dirty="0"/>
              <a:t>-</a:t>
            </a:r>
            <a:r>
              <a:rPr lang="cs-CZ" dirty="0" err="1"/>
              <a:t>blockers</a:t>
            </a:r>
            <a:r>
              <a:rPr lang="cs-CZ" dirty="0"/>
              <a:t>, Ca-</a:t>
            </a:r>
            <a:r>
              <a:rPr lang="cs-CZ" dirty="0" err="1"/>
              <a:t>channel</a:t>
            </a:r>
            <a:r>
              <a:rPr lang="cs-CZ" dirty="0"/>
              <a:t> </a:t>
            </a:r>
            <a:r>
              <a:rPr lang="cs-CZ" dirty="0" err="1" smtClean="0"/>
              <a:t>blockers</a:t>
            </a:r>
            <a:r>
              <a:rPr lang="cs-CZ" dirty="0" smtClean="0"/>
              <a:t>, </a:t>
            </a:r>
            <a:r>
              <a:rPr lang="cs-CZ" dirty="0" err="1" smtClean="0"/>
              <a:t>organophosphates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179512" y="3007985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Mucosa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Dry = </a:t>
            </a:r>
            <a:r>
              <a:rPr lang="cs-CZ" dirty="0" err="1" smtClean="0"/>
              <a:t>anticholinergics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Hypersalivation</a:t>
            </a:r>
            <a:r>
              <a:rPr lang="cs-CZ" dirty="0" smtClean="0"/>
              <a:t> = </a:t>
            </a:r>
            <a:r>
              <a:rPr lang="cs-CZ" dirty="0" err="1" smtClean="0"/>
              <a:t>organophosphates</a:t>
            </a:r>
            <a:r>
              <a:rPr lang="cs-CZ" dirty="0" smtClean="0"/>
              <a:t>, </a:t>
            </a:r>
            <a:r>
              <a:rPr lang="cs-CZ" dirty="0" err="1" smtClean="0"/>
              <a:t>carbamates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Lesis</a:t>
            </a:r>
            <a:r>
              <a:rPr lang="cs-CZ" dirty="0" smtClean="0"/>
              <a:t> = </a:t>
            </a:r>
            <a:r>
              <a:rPr lang="cs-CZ" dirty="0" err="1" smtClean="0"/>
              <a:t>acids</a:t>
            </a:r>
            <a:r>
              <a:rPr lang="cs-CZ" dirty="0" smtClean="0"/>
              <a:t>, </a:t>
            </a:r>
            <a:r>
              <a:rPr lang="cs-CZ" dirty="0" err="1" smtClean="0"/>
              <a:t>alkaline</a:t>
            </a:r>
            <a:r>
              <a:rPr lang="cs-CZ" dirty="0" smtClean="0"/>
              <a:t> </a:t>
            </a:r>
            <a:r>
              <a:rPr lang="cs-CZ" dirty="0" err="1" smtClean="0"/>
              <a:t>hydroxides</a:t>
            </a:r>
            <a:endParaRPr lang="cs-CZ" dirty="0" smtClean="0"/>
          </a:p>
        </p:txBody>
      </p:sp>
      <p:sp>
        <p:nvSpPr>
          <p:cNvPr id="7" name="Obdélník 6"/>
          <p:cNvSpPr/>
          <p:nvPr/>
        </p:nvSpPr>
        <p:spPr>
          <a:xfrm>
            <a:off x="179512" y="4244895"/>
            <a:ext cx="87849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/>
              <a:t>Respiration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Depression</a:t>
            </a:r>
            <a:r>
              <a:rPr lang="cs-CZ" dirty="0" smtClean="0"/>
              <a:t> = </a:t>
            </a:r>
            <a:r>
              <a:rPr lang="cs-CZ" dirty="0" err="1" smtClean="0"/>
              <a:t>alcohol</a:t>
            </a:r>
            <a:r>
              <a:rPr lang="cs-CZ" dirty="0" smtClean="0"/>
              <a:t>, </a:t>
            </a:r>
            <a:r>
              <a:rPr lang="cs-CZ" dirty="0" err="1" smtClean="0"/>
              <a:t>narcotics</a:t>
            </a:r>
            <a:r>
              <a:rPr lang="cs-CZ" dirty="0" smtClean="0"/>
              <a:t>, </a:t>
            </a:r>
            <a:r>
              <a:rPr lang="cs-CZ" dirty="0" err="1" smtClean="0"/>
              <a:t>barbiturates</a:t>
            </a:r>
            <a:r>
              <a:rPr lang="cs-CZ" dirty="0" smtClean="0"/>
              <a:t>, </a:t>
            </a:r>
            <a:r>
              <a:rPr lang="cs-CZ" dirty="0" err="1" smtClean="0"/>
              <a:t>sedatives</a:t>
            </a:r>
            <a:r>
              <a:rPr lang="cs-CZ" dirty="0" smtClean="0"/>
              <a:t>, </a:t>
            </a:r>
            <a:r>
              <a:rPr lang="cs-CZ" dirty="0" err="1" smtClean="0"/>
              <a:t>hypnotics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Tachypnea</a:t>
            </a:r>
            <a:r>
              <a:rPr lang="cs-CZ" dirty="0" smtClean="0"/>
              <a:t> = </a:t>
            </a:r>
            <a:r>
              <a:rPr lang="cs-CZ" dirty="0" err="1" smtClean="0"/>
              <a:t>salicylates</a:t>
            </a:r>
            <a:r>
              <a:rPr lang="cs-CZ" dirty="0" smtClean="0"/>
              <a:t>, amphetamine, 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Pulmonary</a:t>
            </a:r>
            <a:r>
              <a:rPr lang="cs-CZ" dirty="0" smtClean="0"/>
              <a:t> </a:t>
            </a:r>
            <a:r>
              <a:rPr lang="cs-CZ" dirty="0" err="1" smtClean="0"/>
              <a:t>edema</a:t>
            </a:r>
            <a:r>
              <a:rPr lang="cs-CZ" dirty="0" smtClean="0"/>
              <a:t> = </a:t>
            </a:r>
            <a:r>
              <a:rPr lang="cs-CZ" dirty="0" err="1" smtClean="0"/>
              <a:t>organophospates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Pneumonia</a:t>
            </a:r>
            <a:r>
              <a:rPr lang="cs-CZ" dirty="0" smtClean="0"/>
              <a:t> = </a:t>
            </a:r>
            <a:r>
              <a:rPr lang="cs-CZ" dirty="0" err="1" smtClean="0"/>
              <a:t>hydrocarbons</a:t>
            </a:r>
            <a:r>
              <a:rPr lang="cs-CZ" dirty="0" smtClean="0"/>
              <a:t>, </a:t>
            </a:r>
            <a:r>
              <a:rPr lang="cs-CZ" dirty="0" err="1" smtClean="0"/>
              <a:t>kerosens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Wheezing</a:t>
            </a:r>
            <a:r>
              <a:rPr lang="cs-CZ" dirty="0" smtClean="0"/>
              <a:t> = </a:t>
            </a:r>
            <a:r>
              <a:rPr lang="cs-CZ" dirty="0" err="1" smtClean="0"/>
              <a:t>organophosphates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Kussmaul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r>
              <a:rPr lang="cs-CZ" dirty="0" smtClean="0"/>
              <a:t> = </a:t>
            </a:r>
            <a:r>
              <a:rPr lang="cs-CZ" dirty="0" err="1" smtClean="0"/>
              <a:t>salicylates</a:t>
            </a:r>
            <a:r>
              <a:rPr lang="cs-CZ" dirty="0" smtClean="0"/>
              <a:t>, </a:t>
            </a:r>
            <a:r>
              <a:rPr lang="cs-CZ" dirty="0" err="1" smtClean="0"/>
              <a:t>methanol</a:t>
            </a:r>
            <a:r>
              <a:rPr lang="cs-CZ" dirty="0" smtClean="0"/>
              <a:t>, </a:t>
            </a:r>
            <a:r>
              <a:rPr lang="cs-CZ" dirty="0" err="1" smtClean="0"/>
              <a:t>ethylene</a:t>
            </a:r>
            <a:r>
              <a:rPr lang="cs-CZ" dirty="0" smtClean="0"/>
              <a:t> </a:t>
            </a:r>
            <a:r>
              <a:rPr lang="cs-CZ" dirty="0" err="1" smtClean="0"/>
              <a:t>glycol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58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771800" y="116632"/>
            <a:ext cx="346761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SYMPTOMS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777478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CNS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Spasms</a:t>
            </a:r>
            <a:r>
              <a:rPr lang="cs-CZ" dirty="0" smtClean="0"/>
              <a:t> = </a:t>
            </a:r>
            <a:r>
              <a:rPr lang="cs-CZ" dirty="0" err="1" smtClean="0"/>
              <a:t>TCAs</a:t>
            </a:r>
            <a:r>
              <a:rPr lang="cs-CZ" dirty="0" smtClean="0"/>
              <a:t>, </a:t>
            </a:r>
            <a:r>
              <a:rPr lang="cs-CZ" dirty="0" err="1" smtClean="0"/>
              <a:t>cocain</a:t>
            </a:r>
            <a:r>
              <a:rPr lang="cs-CZ" dirty="0" smtClean="0"/>
              <a:t>, </a:t>
            </a:r>
            <a:r>
              <a:rPr lang="cs-CZ" dirty="0" err="1" smtClean="0"/>
              <a:t>phenothiazines</a:t>
            </a:r>
            <a:r>
              <a:rPr lang="cs-CZ" dirty="0" smtClean="0"/>
              <a:t>, </a:t>
            </a:r>
            <a:r>
              <a:rPr lang="cs-CZ" dirty="0" err="1" smtClean="0"/>
              <a:t>amphetamines</a:t>
            </a:r>
            <a:r>
              <a:rPr lang="cs-CZ" dirty="0" smtClean="0"/>
              <a:t>, </a:t>
            </a:r>
            <a:r>
              <a:rPr lang="cs-CZ" dirty="0" err="1" smtClean="0"/>
              <a:t>salicylates</a:t>
            </a:r>
            <a:r>
              <a:rPr lang="cs-CZ" dirty="0" smtClean="0"/>
              <a:t>, </a:t>
            </a:r>
            <a:r>
              <a:rPr lang="cs-CZ" dirty="0" err="1" smtClean="0"/>
              <a:t>organophosphates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Miosis</a:t>
            </a:r>
            <a:r>
              <a:rPr lang="cs-CZ" dirty="0" smtClean="0"/>
              <a:t> = </a:t>
            </a:r>
            <a:r>
              <a:rPr lang="cs-CZ" dirty="0" err="1" smtClean="0"/>
              <a:t>narcotics</a:t>
            </a:r>
            <a:r>
              <a:rPr lang="cs-CZ" dirty="0" smtClean="0"/>
              <a:t>, </a:t>
            </a:r>
            <a:r>
              <a:rPr lang="cs-CZ" dirty="0" err="1" smtClean="0"/>
              <a:t>phenothiazines</a:t>
            </a:r>
            <a:r>
              <a:rPr lang="cs-CZ" dirty="0" smtClean="0"/>
              <a:t>, </a:t>
            </a:r>
            <a:r>
              <a:rPr lang="cs-CZ" dirty="0" err="1" smtClean="0"/>
              <a:t>barbiturates</a:t>
            </a:r>
            <a:r>
              <a:rPr lang="cs-CZ" dirty="0" smtClean="0"/>
              <a:t>, </a:t>
            </a:r>
            <a:r>
              <a:rPr lang="cs-CZ" dirty="0" err="1" smtClean="0"/>
              <a:t>organophosphates</a:t>
            </a:r>
            <a:r>
              <a:rPr lang="cs-CZ" dirty="0" smtClean="0"/>
              <a:t>, </a:t>
            </a:r>
            <a:r>
              <a:rPr lang="cs-CZ" dirty="0" err="1" smtClean="0"/>
              <a:t>mushrooms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Mydriasis</a:t>
            </a:r>
            <a:r>
              <a:rPr lang="cs-CZ" dirty="0" smtClean="0"/>
              <a:t> = </a:t>
            </a:r>
            <a:r>
              <a:rPr lang="cs-CZ" dirty="0" err="1" smtClean="0"/>
              <a:t>anticholinergics</a:t>
            </a:r>
            <a:r>
              <a:rPr lang="cs-CZ" dirty="0" smtClean="0"/>
              <a:t>, </a:t>
            </a:r>
            <a:r>
              <a:rPr lang="cs-CZ" dirty="0" err="1" smtClean="0"/>
              <a:t>sympathomimetics</a:t>
            </a:r>
            <a:r>
              <a:rPr lang="cs-CZ" dirty="0" smtClean="0"/>
              <a:t>, </a:t>
            </a:r>
            <a:r>
              <a:rPr lang="cs-CZ" dirty="0" err="1" smtClean="0"/>
              <a:t>cocain</a:t>
            </a:r>
            <a:r>
              <a:rPr lang="cs-CZ" dirty="0" smtClean="0"/>
              <a:t>, </a:t>
            </a:r>
            <a:r>
              <a:rPr lang="cs-CZ" dirty="0" err="1" smtClean="0"/>
              <a:t>TCAs</a:t>
            </a:r>
            <a:r>
              <a:rPr lang="cs-CZ" dirty="0" smtClean="0"/>
              <a:t>, LSD, </a:t>
            </a:r>
            <a:r>
              <a:rPr lang="cs-CZ" dirty="0" err="1" smtClean="0"/>
              <a:t>methanol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Nystagmus = </a:t>
            </a:r>
            <a:r>
              <a:rPr lang="cs-CZ" dirty="0" err="1" smtClean="0"/>
              <a:t>barbiturates</a:t>
            </a:r>
            <a:r>
              <a:rPr lang="cs-CZ" dirty="0" smtClean="0"/>
              <a:t>, </a:t>
            </a:r>
            <a:r>
              <a:rPr lang="cs-CZ" dirty="0" err="1" smtClean="0"/>
              <a:t>carbamazepine</a:t>
            </a:r>
            <a:r>
              <a:rPr lang="cs-CZ" dirty="0" smtClean="0"/>
              <a:t>, </a:t>
            </a:r>
            <a:r>
              <a:rPr lang="cs-CZ" dirty="0" err="1" smtClean="0"/>
              <a:t>alcohol</a:t>
            </a:r>
            <a:r>
              <a:rPr lang="cs-CZ" dirty="0" smtClean="0"/>
              <a:t>, </a:t>
            </a:r>
            <a:r>
              <a:rPr lang="cs-CZ" dirty="0" err="1" smtClean="0"/>
              <a:t>hidantoines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Delirium/</a:t>
            </a:r>
            <a:r>
              <a:rPr lang="cs-CZ" dirty="0" err="1" smtClean="0"/>
              <a:t>psychosis</a:t>
            </a:r>
            <a:r>
              <a:rPr lang="cs-CZ" dirty="0" smtClean="0"/>
              <a:t> = </a:t>
            </a:r>
            <a:r>
              <a:rPr lang="cs-CZ" dirty="0" err="1" smtClean="0"/>
              <a:t>anticholinergics</a:t>
            </a:r>
            <a:r>
              <a:rPr lang="cs-CZ" dirty="0" smtClean="0"/>
              <a:t>, </a:t>
            </a:r>
            <a:r>
              <a:rPr lang="cs-CZ" dirty="0" err="1" smtClean="0"/>
              <a:t>sympathomimetics</a:t>
            </a:r>
            <a:r>
              <a:rPr lang="cs-CZ" dirty="0" smtClean="0"/>
              <a:t>, </a:t>
            </a:r>
            <a:r>
              <a:rPr lang="cs-CZ" dirty="0" err="1" smtClean="0"/>
              <a:t>alcohol</a:t>
            </a:r>
            <a:r>
              <a:rPr lang="cs-CZ" dirty="0" smtClean="0"/>
              <a:t> </a:t>
            </a:r>
            <a:r>
              <a:rPr lang="cs-CZ" dirty="0" err="1" smtClean="0"/>
              <a:t>phenothiazines</a:t>
            </a:r>
            <a:r>
              <a:rPr lang="cs-CZ" dirty="0" smtClean="0"/>
              <a:t>, LSD, </a:t>
            </a:r>
            <a:r>
              <a:rPr lang="cs-CZ" dirty="0" err="1" smtClean="0"/>
              <a:t>cocain</a:t>
            </a:r>
            <a:r>
              <a:rPr lang="cs-CZ" dirty="0" smtClean="0"/>
              <a:t>, heroin, </a:t>
            </a:r>
            <a:r>
              <a:rPr lang="cs-CZ" dirty="0" err="1" smtClean="0"/>
              <a:t>heavy</a:t>
            </a:r>
            <a:r>
              <a:rPr lang="cs-CZ" dirty="0" smtClean="0"/>
              <a:t> metals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Coma</a:t>
            </a:r>
            <a:r>
              <a:rPr lang="cs-CZ" dirty="0" smtClean="0"/>
              <a:t> = </a:t>
            </a:r>
            <a:r>
              <a:rPr lang="cs-CZ" dirty="0" err="1" smtClean="0"/>
              <a:t>alcohols</a:t>
            </a:r>
            <a:r>
              <a:rPr lang="cs-CZ" dirty="0" smtClean="0"/>
              <a:t>, </a:t>
            </a:r>
            <a:r>
              <a:rPr lang="cs-CZ" dirty="0" err="1" smtClean="0"/>
              <a:t>anticholinergics</a:t>
            </a:r>
            <a:r>
              <a:rPr lang="cs-CZ" dirty="0" smtClean="0"/>
              <a:t>, </a:t>
            </a:r>
            <a:r>
              <a:rPr lang="cs-CZ" dirty="0" err="1" smtClean="0"/>
              <a:t>narcotics</a:t>
            </a:r>
            <a:r>
              <a:rPr lang="cs-CZ" dirty="0" smtClean="0"/>
              <a:t>, </a:t>
            </a:r>
            <a:r>
              <a:rPr lang="cs-CZ" dirty="0" err="1" smtClean="0"/>
              <a:t>sedatives</a:t>
            </a:r>
            <a:r>
              <a:rPr lang="cs-CZ" dirty="0" smtClean="0"/>
              <a:t>, </a:t>
            </a:r>
            <a:r>
              <a:rPr lang="cs-CZ" dirty="0" err="1" smtClean="0"/>
              <a:t>hypnotics</a:t>
            </a:r>
            <a:r>
              <a:rPr lang="cs-CZ" dirty="0" smtClean="0"/>
              <a:t>, CO, </a:t>
            </a:r>
            <a:r>
              <a:rPr lang="cs-CZ" dirty="0" err="1" smtClean="0"/>
              <a:t>salicylates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Faintness</a:t>
            </a:r>
            <a:r>
              <a:rPr lang="cs-CZ" dirty="0" smtClean="0"/>
              <a:t>/</a:t>
            </a:r>
            <a:r>
              <a:rPr lang="cs-CZ" dirty="0" err="1" smtClean="0"/>
              <a:t>paralysis</a:t>
            </a:r>
            <a:r>
              <a:rPr lang="cs-CZ" dirty="0" smtClean="0"/>
              <a:t> = </a:t>
            </a:r>
            <a:r>
              <a:rPr lang="cs-CZ" dirty="0" err="1" smtClean="0"/>
              <a:t>organophosphates</a:t>
            </a:r>
            <a:r>
              <a:rPr lang="cs-CZ" dirty="0" smtClean="0"/>
              <a:t>, </a:t>
            </a:r>
            <a:r>
              <a:rPr lang="cs-CZ" dirty="0" err="1" smtClean="0"/>
              <a:t>carbamates</a:t>
            </a:r>
            <a:r>
              <a:rPr lang="cs-CZ" dirty="0" smtClean="0"/>
              <a:t>, </a:t>
            </a:r>
            <a:r>
              <a:rPr lang="cs-CZ" dirty="0" err="1" smtClean="0"/>
              <a:t>heavy</a:t>
            </a:r>
            <a:r>
              <a:rPr lang="cs-CZ" dirty="0" smtClean="0"/>
              <a:t> metals</a:t>
            </a:r>
          </a:p>
        </p:txBody>
      </p:sp>
      <p:sp>
        <p:nvSpPr>
          <p:cNvPr id="4" name="Obdélník 3"/>
          <p:cNvSpPr/>
          <p:nvPr/>
        </p:nvSpPr>
        <p:spPr>
          <a:xfrm>
            <a:off x="179512" y="3651989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GIT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diarrhoea</a:t>
            </a:r>
            <a:r>
              <a:rPr lang="cs-CZ" dirty="0"/>
              <a:t>, </a:t>
            </a:r>
            <a:r>
              <a:rPr lang="cs-CZ" dirty="0" err="1" smtClean="0"/>
              <a:t>vomiting</a:t>
            </a:r>
            <a:r>
              <a:rPr lang="cs-CZ" dirty="0" smtClean="0"/>
              <a:t> =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phosphorus</a:t>
            </a:r>
            <a:r>
              <a:rPr lang="cs-CZ" dirty="0" smtClean="0"/>
              <a:t>, </a:t>
            </a:r>
            <a:r>
              <a:rPr lang="cs-CZ" dirty="0" err="1" smtClean="0"/>
              <a:t>heavy</a:t>
            </a:r>
            <a:r>
              <a:rPr lang="cs-CZ" dirty="0" smtClean="0"/>
              <a:t> metals, lithium, </a:t>
            </a:r>
            <a:r>
              <a:rPr lang="cs-CZ" dirty="0" err="1" smtClean="0"/>
              <a:t>mushrooms</a:t>
            </a:r>
            <a:r>
              <a:rPr lang="cs-CZ" dirty="0" smtClean="0"/>
              <a:t>, </a:t>
            </a:r>
            <a:r>
              <a:rPr lang="cs-CZ" dirty="0" err="1" smtClean="0"/>
              <a:t>organophosphates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58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4/4b/Toxidrome_FlowChart_IM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4624"/>
            <a:ext cx="4248472" cy="2557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07504" y="116632"/>
            <a:ext cx="514275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TOXIDROME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err="1" smtClean="0">
                <a:solidFill>
                  <a:schemeClr val="tx1"/>
                </a:solidFill>
                <a:latin typeface="Comic Sans MS" pitchFamily="66" charset="0"/>
              </a:rPr>
              <a:t>Toxic</a:t>
            </a: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 + Syndrome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75410"/>
              </p:ext>
            </p:extLst>
          </p:nvPr>
        </p:nvGraphicFramePr>
        <p:xfrm>
          <a:off x="107504" y="3789040"/>
          <a:ext cx="8856001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049143"/>
                <a:gridCol w="1049143"/>
                <a:gridCol w="1049143"/>
                <a:gridCol w="1049143"/>
                <a:gridCol w="1049143"/>
                <a:gridCol w="1049143"/>
                <a:gridCol w="104914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symptoms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Blood</a:t>
                      </a:r>
                      <a:r>
                        <a:rPr lang="cs-CZ" sz="1200" baseline="0" dirty="0" smtClean="0"/>
                        <a:t> </a:t>
                      </a:r>
                      <a:r>
                        <a:rPr lang="cs-CZ" sz="1200" baseline="0" dirty="0" err="1" smtClean="0"/>
                        <a:t>pressure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Heart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rate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Respiratory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rate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Temperature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/>
                        <a:t>Pupil </a:t>
                      </a:r>
                      <a:r>
                        <a:rPr lang="cs-CZ" sz="1200" dirty="0" err="1" smtClean="0"/>
                        <a:t>size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Bowel</a:t>
                      </a:r>
                      <a:r>
                        <a:rPr lang="cs-CZ" sz="1200" dirty="0" smtClean="0"/>
                        <a:t> </a:t>
                      </a:r>
                      <a:r>
                        <a:rPr lang="cs-CZ" sz="1200" dirty="0" err="1" smtClean="0"/>
                        <a:t>sounds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err="1" smtClean="0"/>
                        <a:t>Diaphoresis</a:t>
                      </a:r>
                      <a:r>
                        <a:rPr lang="cs-CZ" sz="1200" dirty="0" smtClean="0"/>
                        <a:t> (</a:t>
                      </a:r>
                      <a:r>
                        <a:rPr lang="cs-CZ" sz="1200" dirty="0" err="1" smtClean="0"/>
                        <a:t>sweating</a:t>
                      </a:r>
                      <a:r>
                        <a:rPr lang="cs-CZ" sz="1200" dirty="0" smtClean="0"/>
                        <a:t>)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Anticholinergic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Cholinergic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  <a:endParaRPr lang="cs-CZ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Hallucinogenic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Sympathomimetic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Arial"/>
                          <a:cs typeface="Arial"/>
                        </a:rPr>
                        <a:t>↑</a:t>
                      </a:r>
                      <a:endParaRPr lang="cs-CZ" sz="1800" b="1" dirty="0" smtClean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Sedative-hypnotic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dirty="0" smtClean="0">
                          <a:latin typeface="+mn-lt"/>
                        </a:rPr>
                        <a:t>~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latin typeface="Arial"/>
                          <a:cs typeface="Arial"/>
                        </a:rPr>
                        <a:t>↓</a:t>
                      </a:r>
                      <a:endParaRPr lang="cs-CZ" sz="1800" dirty="0" smtClean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3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06014" y="116632"/>
            <a:ext cx="879920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IDENTIFICATION OF NOXAE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90872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analyses</a:t>
            </a:r>
            <a:r>
              <a:rPr lang="cs-CZ" dirty="0" smtClean="0"/>
              <a:t> – urine, </a:t>
            </a:r>
            <a:r>
              <a:rPr lang="cs-CZ" dirty="0" err="1" smtClean="0"/>
              <a:t>blood</a:t>
            </a:r>
            <a:r>
              <a:rPr lang="cs-CZ" dirty="0" smtClean="0"/>
              <a:t>, </a:t>
            </a:r>
            <a:r>
              <a:rPr lang="cs-CZ" dirty="0" err="1" smtClean="0"/>
              <a:t>stomach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r>
              <a:rPr lang="cs-CZ" dirty="0" smtClean="0"/>
              <a:t>, (ev. </a:t>
            </a:r>
            <a:r>
              <a:rPr lang="cs-CZ" dirty="0" err="1" smtClean="0"/>
              <a:t>faeces</a:t>
            </a:r>
            <a:r>
              <a:rPr lang="cs-CZ" dirty="0" smtClean="0"/>
              <a:t> – </a:t>
            </a:r>
            <a:r>
              <a:rPr lang="cs-CZ" dirty="0" err="1" smtClean="0"/>
              <a:t>mushrooms</a:t>
            </a:r>
            <a:r>
              <a:rPr lang="cs-CZ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Examination</a:t>
            </a:r>
            <a:r>
              <a:rPr lang="cs-CZ" dirty="0" smtClean="0"/>
              <a:t>/</a:t>
            </a:r>
            <a:r>
              <a:rPr lang="cs-CZ" dirty="0" err="1" smtClean="0"/>
              <a:t>inspection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scene</a:t>
            </a:r>
            <a:r>
              <a:rPr lang="cs-CZ" dirty="0" smtClean="0"/>
              <a:t> –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household</a:t>
            </a:r>
            <a:r>
              <a:rPr lang="cs-CZ" dirty="0" smtClean="0"/>
              <a:t> </a:t>
            </a:r>
            <a:r>
              <a:rPr lang="cs-CZ" dirty="0" err="1" smtClean="0"/>
              <a:t>containers</a:t>
            </a:r>
            <a:r>
              <a:rPr lang="cs-CZ" dirty="0" smtClean="0"/>
              <a:t>…. </a:t>
            </a:r>
            <a:endParaRPr lang="cs-CZ" dirty="0" smtClean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55309" y="2803575"/>
            <a:ext cx="730360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MANAGEMENT/THERAPY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79512" y="3790781"/>
            <a:ext cx="87849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err="1" smtClean="0"/>
              <a:t>Maintenance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vital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functions</a:t>
            </a:r>
            <a:endParaRPr lang="cs-CZ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err="1" smtClean="0"/>
              <a:t>Antidotes</a:t>
            </a:r>
            <a:endParaRPr lang="cs-CZ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 err="1" smtClean="0"/>
              <a:t>Elimination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of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noxae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2553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2632237" y="188640"/>
            <a:ext cx="3749744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ANTIDOTES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90872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poissons</a:t>
            </a:r>
            <a:r>
              <a:rPr lang="cs-CZ" dirty="0" smtClean="0"/>
              <a:t>/</a:t>
            </a:r>
            <a:r>
              <a:rPr lang="cs-CZ" dirty="0" err="1" smtClean="0"/>
              <a:t>drugs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</a:t>
            </a:r>
            <a:r>
              <a:rPr lang="cs-CZ" dirty="0" err="1" smtClean="0"/>
              <a:t>antidote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Mostly</a:t>
            </a:r>
            <a:r>
              <a:rPr lang="cs-CZ" dirty="0" smtClean="0"/>
              <a:t> receptor </a:t>
            </a:r>
            <a:r>
              <a:rPr lang="cs-CZ" dirty="0" err="1" smtClean="0"/>
              <a:t>antagonists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enzyme </a:t>
            </a:r>
            <a:r>
              <a:rPr lang="cs-CZ" dirty="0" err="1" smtClean="0"/>
              <a:t>competitors</a:t>
            </a:r>
            <a:endParaRPr lang="cs-CZ" dirty="0" smtClean="0"/>
          </a:p>
        </p:txBody>
      </p:sp>
      <p:sp>
        <p:nvSpPr>
          <p:cNvPr id="4" name="Obdélník 3"/>
          <p:cNvSpPr/>
          <p:nvPr/>
        </p:nvSpPr>
        <p:spPr>
          <a:xfrm>
            <a:off x="251520" y="2050970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smtClean="0"/>
              <a:t>ANTIDOTE		INDICATION </a:t>
            </a:r>
          </a:p>
          <a:p>
            <a:endParaRPr lang="cs-CZ" dirty="0"/>
          </a:p>
          <a:p>
            <a:r>
              <a:rPr lang="cs-CZ" dirty="0" smtClean="0"/>
              <a:t>ATROPINE		</a:t>
            </a:r>
            <a:r>
              <a:rPr lang="cs-CZ" dirty="0" err="1" smtClean="0"/>
              <a:t>organophosphates</a:t>
            </a:r>
            <a:r>
              <a:rPr lang="cs-CZ" dirty="0" smtClean="0"/>
              <a:t>, </a:t>
            </a:r>
            <a:r>
              <a:rPr lang="cs-CZ" dirty="0" err="1" smtClean="0"/>
              <a:t>carbamates</a:t>
            </a:r>
            <a:r>
              <a:rPr lang="cs-CZ" dirty="0" smtClean="0"/>
              <a:t>, nerve </a:t>
            </a:r>
            <a:r>
              <a:rPr lang="cs-CZ" dirty="0" err="1" smtClean="0"/>
              <a:t>agents</a:t>
            </a:r>
            <a:r>
              <a:rPr lang="cs-CZ" dirty="0" smtClean="0"/>
              <a:t>, </a:t>
            </a:r>
            <a:r>
              <a:rPr lang="cs-CZ" dirty="0" err="1" smtClean="0"/>
              <a:t>mushrooms</a:t>
            </a:r>
            <a:endParaRPr lang="cs-CZ" dirty="0" smtClean="0"/>
          </a:p>
          <a:p>
            <a:r>
              <a:rPr lang="cs-CZ" dirty="0" smtClean="0">
                <a:latin typeface="Symbol" panose="05050102010706020507" pitchFamily="18" charset="2"/>
              </a:rPr>
              <a:t>b</a:t>
            </a:r>
            <a:r>
              <a:rPr lang="cs-CZ" dirty="0" smtClean="0"/>
              <a:t>-BLOCKERS		</a:t>
            </a:r>
            <a:r>
              <a:rPr lang="cs-CZ" dirty="0" err="1" smtClean="0"/>
              <a:t>theophylline</a:t>
            </a:r>
            <a:endParaRPr lang="cs-CZ" dirty="0" smtClean="0"/>
          </a:p>
          <a:p>
            <a:r>
              <a:rPr lang="cs-CZ" dirty="0" smtClean="0"/>
              <a:t>CALCIUM			Ca-</a:t>
            </a:r>
            <a:r>
              <a:rPr lang="cs-CZ" dirty="0" err="1" smtClean="0"/>
              <a:t>channel</a:t>
            </a:r>
            <a:r>
              <a:rPr lang="cs-CZ" dirty="0" smtClean="0"/>
              <a:t> </a:t>
            </a:r>
            <a:r>
              <a:rPr lang="cs-CZ" dirty="0" err="1" smtClean="0"/>
              <a:t>blockers</a:t>
            </a:r>
            <a:endParaRPr lang="cs-CZ" dirty="0" smtClean="0"/>
          </a:p>
          <a:p>
            <a:r>
              <a:rPr lang="cs-CZ" dirty="0" smtClean="0"/>
              <a:t>CHELATORS (EDTA, BAL)	</a:t>
            </a:r>
            <a:r>
              <a:rPr lang="cs-CZ" dirty="0" err="1" smtClean="0"/>
              <a:t>heavy</a:t>
            </a:r>
            <a:r>
              <a:rPr lang="cs-CZ" dirty="0" smtClean="0"/>
              <a:t> metals</a:t>
            </a:r>
          </a:p>
          <a:p>
            <a:r>
              <a:rPr lang="cs-CZ" dirty="0" smtClean="0"/>
              <a:t>AMYL NITRITE		</a:t>
            </a:r>
            <a:r>
              <a:rPr lang="cs-CZ" dirty="0" err="1" smtClean="0"/>
              <a:t>cyanide</a:t>
            </a:r>
            <a:endParaRPr lang="cs-CZ" dirty="0" smtClean="0"/>
          </a:p>
          <a:p>
            <a:r>
              <a:rPr lang="cs-CZ" dirty="0" smtClean="0"/>
              <a:t>DEFEROXAMINE		iron</a:t>
            </a:r>
          </a:p>
          <a:p>
            <a:r>
              <a:rPr lang="cs-CZ" dirty="0" smtClean="0"/>
              <a:t>ANTIBODIES		digoxin, </a:t>
            </a:r>
            <a:r>
              <a:rPr lang="cs-CZ" dirty="0" err="1" smtClean="0"/>
              <a:t>snake</a:t>
            </a:r>
            <a:r>
              <a:rPr lang="cs-CZ" dirty="0" smtClean="0"/>
              <a:t> </a:t>
            </a:r>
            <a:r>
              <a:rPr lang="cs-CZ" dirty="0" err="1" smtClean="0"/>
              <a:t>venom</a:t>
            </a:r>
            <a:endParaRPr lang="cs-CZ" dirty="0" smtClean="0"/>
          </a:p>
          <a:p>
            <a:r>
              <a:rPr lang="cs-CZ" dirty="0" smtClean="0"/>
              <a:t>ETHANOL			</a:t>
            </a:r>
            <a:r>
              <a:rPr lang="cs-CZ" dirty="0" err="1" smtClean="0"/>
              <a:t>ethylene</a:t>
            </a:r>
            <a:r>
              <a:rPr lang="cs-CZ" dirty="0" smtClean="0"/>
              <a:t> </a:t>
            </a:r>
            <a:r>
              <a:rPr lang="cs-CZ" dirty="0" err="1" smtClean="0"/>
              <a:t>glycol</a:t>
            </a:r>
            <a:r>
              <a:rPr lang="cs-CZ" dirty="0" smtClean="0"/>
              <a:t>, </a:t>
            </a:r>
            <a:r>
              <a:rPr lang="cs-CZ" dirty="0" err="1" smtClean="0"/>
              <a:t>methanol</a:t>
            </a:r>
            <a:endParaRPr lang="cs-CZ" dirty="0" smtClean="0"/>
          </a:p>
          <a:p>
            <a:r>
              <a:rPr lang="cs-CZ" dirty="0" smtClean="0"/>
              <a:t>FLUMAZENIL		</a:t>
            </a:r>
            <a:r>
              <a:rPr lang="cs-CZ" dirty="0" err="1" smtClean="0"/>
              <a:t>benzodiazepines</a:t>
            </a:r>
            <a:endParaRPr lang="cs-CZ" dirty="0" smtClean="0"/>
          </a:p>
          <a:p>
            <a:r>
              <a:rPr lang="cs-CZ" dirty="0" smtClean="0"/>
              <a:t>NALOXONE		</a:t>
            </a:r>
            <a:r>
              <a:rPr lang="cs-CZ" dirty="0" err="1" smtClean="0"/>
              <a:t>opiates</a:t>
            </a:r>
            <a:endParaRPr lang="cs-CZ" dirty="0" smtClean="0"/>
          </a:p>
          <a:p>
            <a:r>
              <a:rPr lang="cs-CZ" dirty="0" smtClean="0"/>
              <a:t>N-ACETYLCYSTEINE		paracetamol</a:t>
            </a:r>
          </a:p>
          <a:p>
            <a:r>
              <a:rPr lang="cs-CZ" dirty="0" smtClean="0"/>
              <a:t>PHYSOSTIGMINE		</a:t>
            </a:r>
            <a:r>
              <a:rPr lang="cs-CZ" dirty="0" err="1" smtClean="0"/>
              <a:t>anticholinergic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54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02840" y="188640"/>
            <a:ext cx="780854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CC3300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CC3300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CC3300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CC3300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CC33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CC3300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chemeClr val="tx1"/>
                </a:solidFill>
                <a:latin typeface="Comic Sans MS" pitchFamily="66" charset="0"/>
              </a:rPr>
              <a:t>ELIMINATION OF NOXAE</a:t>
            </a:r>
            <a:endParaRPr lang="cs-CZ" altLang="cs-CZ" sz="44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9512" y="908720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Irrigation</a:t>
            </a:r>
            <a:r>
              <a:rPr lang="cs-CZ" dirty="0" smtClean="0"/>
              <a:t> (</a:t>
            </a:r>
            <a:r>
              <a:rPr lang="cs-CZ" dirty="0" err="1" smtClean="0"/>
              <a:t>lavage</a:t>
            </a:r>
            <a:r>
              <a:rPr lang="cs-CZ" dirty="0" smtClean="0"/>
              <a:t>) – </a:t>
            </a:r>
            <a:r>
              <a:rPr lang="cs-CZ" dirty="0" err="1" smtClean="0"/>
              <a:t>stomach</a:t>
            </a:r>
            <a:r>
              <a:rPr lang="cs-CZ" dirty="0" smtClean="0"/>
              <a:t>,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bowel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Activated</a:t>
            </a:r>
            <a:r>
              <a:rPr lang="cs-CZ" b="1" dirty="0" smtClean="0"/>
              <a:t> </a:t>
            </a:r>
            <a:r>
              <a:rPr lang="cs-CZ" b="1" dirty="0" err="1" smtClean="0"/>
              <a:t>charcoal</a:t>
            </a:r>
            <a:r>
              <a:rPr lang="cs-CZ" dirty="0" smtClean="0"/>
              <a:t> – not </a:t>
            </a:r>
            <a:r>
              <a:rPr lang="cs-CZ" dirty="0" err="1" smtClean="0"/>
              <a:t>effective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strong</a:t>
            </a:r>
            <a:r>
              <a:rPr lang="cs-CZ" dirty="0" smtClean="0"/>
              <a:t> </a:t>
            </a:r>
            <a:r>
              <a:rPr lang="cs-CZ" dirty="0" err="1" smtClean="0"/>
              <a:t>acids</a:t>
            </a:r>
            <a:r>
              <a:rPr lang="cs-CZ" dirty="0" smtClean="0"/>
              <a:t> and </a:t>
            </a:r>
            <a:r>
              <a:rPr lang="cs-CZ" dirty="0" err="1" smtClean="0"/>
              <a:t>alkali</a:t>
            </a:r>
            <a:r>
              <a:rPr lang="cs-CZ" dirty="0" smtClean="0"/>
              <a:t>, </a:t>
            </a:r>
            <a:r>
              <a:rPr lang="cs-CZ" dirty="0" err="1" smtClean="0"/>
              <a:t>solvents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Li</a:t>
            </a:r>
            <a:r>
              <a:rPr lang="cs-CZ" dirty="0" smtClean="0"/>
              <a:t>, As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Hemodialysis</a:t>
            </a:r>
            <a:r>
              <a:rPr lang="cs-CZ" dirty="0" smtClean="0"/>
              <a:t> – </a:t>
            </a:r>
            <a:r>
              <a:rPr lang="cs-CZ" dirty="0" err="1" smtClean="0"/>
              <a:t>semipermeable</a:t>
            </a:r>
            <a:r>
              <a:rPr lang="cs-CZ" dirty="0" smtClean="0"/>
              <a:t> </a:t>
            </a:r>
            <a:r>
              <a:rPr lang="cs-CZ" dirty="0" err="1" smtClean="0"/>
              <a:t>membrane</a:t>
            </a:r>
            <a:r>
              <a:rPr lang="cs-CZ" dirty="0" smtClean="0"/>
              <a:t>; </a:t>
            </a:r>
            <a:r>
              <a:rPr lang="cs-CZ" dirty="0" err="1" smtClean="0"/>
              <a:t>extracorporeal</a:t>
            </a:r>
            <a:r>
              <a:rPr lang="cs-CZ" dirty="0" smtClean="0"/>
              <a:t> </a:t>
            </a:r>
            <a:r>
              <a:rPr lang="cs-CZ" dirty="0" err="1" smtClean="0"/>
              <a:t>device</a:t>
            </a:r>
            <a:r>
              <a:rPr lang="cs-CZ" dirty="0" smtClean="0"/>
              <a:t> = </a:t>
            </a:r>
            <a:r>
              <a:rPr lang="cs-CZ" dirty="0" err="1" smtClean="0"/>
              <a:t>salicylates</a:t>
            </a:r>
            <a:r>
              <a:rPr lang="cs-CZ" dirty="0" smtClean="0"/>
              <a:t>, acetone, aniline, </a:t>
            </a:r>
            <a:r>
              <a:rPr lang="cs-CZ" dirty="0" err="1" smtClean="0"/>
              <a:t>barbiturates</a:t>
            </a:r>
            <a:r>
              <a:rPr lang="cs-CZ" dirty="0" smtClean="0"/>
              <a:t>, </a:t>
            </a:r>
            <a:r>
              <a:rPr lang="cs-CZ" dirty="0" err="1" smtClean="0"/>
              <a:t>alcohols</a:t>
            </a:r>
            <a:r>
              <a:rPr lang="cs-CZ" dirty="0" smtClean="0"/>
              <a:t>, toluen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Hemoperfusion</a:t>
            </a:r>
            <a:r>
              <a:rPr lang="cs-CZ" dirty="0" smtClean="0"/>
              <a:t> – </a:t>
            </a:r>
            <a:r>
              <a:rPr lang="cs-CZ" dirty="0" err="1"/>
              <a:t>extracorporeal</a:t>
            </a:r>
            <a:r>
              <a:rPr lang="cs-CZ" dirty="0"/>
              <a:t> </a:t>
            </a:r>
            <a:r>
              <a:rPr lang="cs-CZ" dirty="0" err="1" smtClean="0"/>
              <a:t>device</a:t>
            </a:r>
            <a:r>
              <a:rPr lang="cs-CZ" dirty="0" smtClean="0"/>
              <a:t>;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passes</a:t>
            </a:r>
            <a:r>
              <a:rPr lang="cs-CZ" dirty="0" smtClean="0"/>
              <a:t> </a:t>
            </a:r>
            <a:r>
              <a:rPr lang="cs-CZ" dirty="0" err="1" smtClean="0"/>
              <a:t>column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sorbent (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charcoal</a:t>
            </a:r>
            <a:r>
              <a:rPr lang="cs-CZ" dirty="0" smtClean="0"/>
              <a:t>, </a:t>
            </a:r>
            <a:r>
              <a:rPr lang="cs-CZ" dirty="0" err="1" smtClean="0"/>
              <a:t>resins</a:t>
            </a:r>
            <a:r>
              <a:rPr lang="cs-CZ" dirty="0" smtClean="0"/>
              <a:t>) = </a:t>
            </a:r>
            <a:r>
              <a:rPr lang="cs-CZ" dirty="0" err="1" smtClean="0"/>
              <a:t>small</a:t>
            </a:r>
            <a:r>
              <a:rPr lang="cs-CZ" dirty="0" smtClean="0"/>
              <a:t> to medium-</a:t>
            </a:r>
            <a:r>
              <a:rPr lang="cs-CZ" dirty="0" err="1" smtClean="0"/>
              <a:t>sized</a:t>
            </a:r>
            <a:r>
              <a:rPr lang="cs-CZ" dirty="0" smtClean="0"/>
              <a:t> </a:t>
            </a:r>
            <a:r>
              <a:rPr lang="cs-CZ" dirty="0" err="1" smtClean="0"/>
              <a:t>molecules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are </a:t>
            </a:r>
            <a:r>
              <a:rPr lang="cs-CZ" dirty="0" err="1" smtClean="0"/>
              <a:t>difficult</a:t>
            </a:r>
            <a:r>
              <a:rPr lang="cs-CZ" dirty="0" smtClean="0"/>
              <a:t> to </a:t>
            </a:r>
            <a:r>
              <a:rPr lang="cs-CZ" dirty="0" err="1" smtClean="0"/>
              <a:t>remove</a:t>
            </a:r>
            <a:r>
              <a:rPr lang="cs-CZ" dirty="0" smtClean="0"/>
              <a:t> by </a:t>
            </a:r>
            <a:r>
              <a:rPr lang="cs-CZ" dirty="0" err="1" smtClean="0"/>
              <a:t>hemodialysis</a:t>
            </a:r>
            <a:r>
              <a:rPr lang="cs-CZ" dirty="0" smtClean="0"/>
              <a:t>;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TCAs</a:t>
            </a:r>
            <a:r>
              <a:rPr lang="cs-CZ" dirty="0" smtClean="0"/>
              <a:t>, </a:t>
            </a:r>
            <a:r>
              <a:rPr lang="cs-CZ" dirty="0" err="1" smtClean="0"/>
              <a:t>chloropromazine</a:t>
            </a:r>
            <a:r>
              <a:rPr lang="cs-CZ" dirty="0" smtClean="0"/>
              <a:t>, paracetamol, </a:t>
            </a:r>
            <a:r>
              <a:rPr lang="cs-CZ" dirty="0" err="1" smtClean="0"/>
              <a:t>theophyllin</a:t>
            </a:r>
            <a:r>
              <a:rPr lang="cs-CZ" dirty="0" smtClean="0"/>
              <a:t>, </a:t>
            </a:r>
            <a:r>
              <a:rPr lang="cs-CZ" dirty="0" err="1" smtClean="0"/>
              <a:t>barbiturates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/>
              <a:t>Forced</a:t>
            </a:r>
            <a:r>
              <a:rPr lang="cs-CZ" b="1" dirty="0" smtClean="0"/>
              <a:t> </a:t>
            </a:r>
            <a:r>
              <a:rPr lang="cs-CZ" b="1" dirty="0" err="1" smtClean="0"/>
              <a:t>diuresis</a:t>
            </a:r>
            <a:r>
              <a:rPr lang="cs-CZ" dirty="0" smtClean="0"/>
              <a:t>:	*most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 are </a:t>
            </a:r>
            <a:r>
              <a:rPr lang="cs-CZ" dirty="0" err="1" smtClean="0"/>
              <a:t>weak</a:t>
            </a:r>
            <a:r>
              <a:rPr lang="cs-CZ" dirty="0" smtClean="0"/>
              <a:t> </a:t>
            </a:r>
            <a:r>
              <a:rPr lang="cs-CZ" dirty="0" err="1" smtClean="0"/>
              <a:t>acids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bases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*</a:t>
            </a:r>
            <a:r>
              <a:rPr lang="cs-CZ" dirty="0" err="1" smtClean="0"/>
              <a:t>when</a:t>
            </a:r>
            <a:r>
              <a:rPr lang="cs-CZ" dirty="0" smtClean="0"/>
              <a:t> urine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alkaline</a:t>
            </a:r>
            <a:r>
              <a:rPr lang="cs-CZ" dirty="0" smtClean="0"/>
              <a:t>, </a:t>
            </a:r>
            <a:r>
              <a:rPr lang="cs-CZ" dirty="0" err="1" smtClean="0"/>
              <a:t>elimination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acidic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increased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*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/>
              <a:t>urine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 smtClean="0"/>
              <a:t>acidic</a:t>
            </a:r>
            <a:r>
              <a:rPr lang="cs-CZ" dirty="0" smtClean="0"/>
              <a:t>, </a:t>
            </a:r>
            <a:r>
              <a:rPr lang="cs-CZ" dirty="0" err="1"/>
              <a:t>elimination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alkaline</a:t>
            </a:r>
            <a:r>
              <a:rPr lang="cs-CZ" dirty="0" smtClean="0"/>
              <a:t> </a:t>
            </a:r>
            <a:r>
              <a:rPr lang="cs-CZ" dirty="0" err="1"/>
              <a:t>drugs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 smtClean="0"/>
              <a:t>increased</a:t>
            </a: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	*</a:t>
            </a:r>
            <a:r>
              <a:rPr lang="cs-CZ" dirty="0" err="1" smtClean="0"/>
              <a:t>adjustment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pH </a:t>
            </a:r>
            <a:r>
              <a:rPr lang="cs-CZ" dirty="0" err="1" smtClean="0"/>
              <a:t>of</a:t>
            </a:r>
            <a:r>
              <a:rPr lang="cs-CZ" dirty="0" smtClean="0"/>
              <a:t> plasma/urine by </a:t>
            </a:r>
            <a:r>
              <a:rPr lang="cs-CZ" dirty="0" err="1" smtClean="0"/>
              <a:t>infusion</a:t>
            </a:r>
            <a:r>
              <a:rPr lang="cs-CZ" dirty="0" smtClean="0"/>
              <a:t>, </a:t>
            </a:r>
            <a:r>
              <a:rPr lang="cs-CZ" dirty="0" err="1" smtClean="0"/>
              <a:t>according</a:t>
            </a:r>
            <a:r>
              <a:rPr lang="cs-CZ" dirty="0" smtClean="0"/>
              <a:t> to </a:t>
            </a:r>
            <a:r>
              <a:rPr lang="cs-CZ" dirty="0" err="1" smtClean="0"/>
              <a:t>pK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drug</a:t>
            </a:r>
            <a:endParaRPr lang="cs-CZ" dirty="0" smtClean="0"/>
          </a:p>
          <a:p>
            <a:r>
              <a:rPr lang="cs-CZ" b="1" dirty="0" err="1" smtClean="0"/>
              <a:t>forced</a:t>
            </a:r>
            <a:r>
              <a:rPr lang="cs-CZ" b="1" dirty="0" smtClean="0"/>
              <a:t> </a:t>
            </a:r>
            <a:r>
              <a:rPr lang="cs-CZ" b="1" dirty="0" err="1" smtClean="0"/>
              <a:t>alkaline</a:t>
            </a:r>
            <a:r>
              <a:rPr lang="cs-CZ" b="1" dirty="0" smtClean="0"/>
              <a:t> </a:t>
            </a:r>
            <a:r>
              <a:rPr lang="cs-CZ" b="1" dirty="0" err="1" smtClean="0"/>
              <a:t>diuresis</a:t>
            </a:r>
            <a:r>
              <a:rPr lang="cs-CZ" dirty="0" smtClean="0"/>
              <a:t> – pH </a:t>
            </a:r>
            <a:r>
              <a:rPr lang="cs-CZ" dirty="0" smtClean="0">
                <a:latin typeface="Arial"/>
                <a:cs typeface="Arial"/>
              </a:rPr>
              <a:t>↑</a:t>
            </a:r>
            <a:r>
              <a:rPr lang="cs-CZ" dirty="0" smtClean="0"/>
              <a:t> </a:t>
            </a:r>
            <a:r>
              <a:rPr lang="cs-CZ" dirty="0" err="1" smtClean="0"/>
              <a:t>bicarbonate</a:t>
            </a:r>
            <a:r>
              <a:rPr lang="cs-CZ" dirty="0" smtClean="0"/>
              <a:t> = </a:t>
            </a:r>
            <a:r>
              <a:rPr lang="cs-CZ" dirty="0" err="1" smtClean="0"/>
              <a:t>salicylates</a:t>
            </a:r>
            <a:r>
              <a:rPr lang="cs-CZ" dirty="0" smtClean="0"/>
              <a:t>, </a:t>
            </a:r>
            <a:r>
              <a:rPr lang="cs-CZ" dirty="0" err="1" smtClean="0"/>
              <a:t>barbiturates</a:t>
            </a:r>
            <a:r>
              <a:rPr lang="cs-CZ" dirty="0" smtClean="0"/>
              <a:t> (</a:t>
            </a:r>
            <a:r>
              <a:rPr lang="cs-CZ" dirty="0" err="1" smtClean="0"/>
              <a:t>acidic</a:t>
            </a:r>
            <a:r>
              <a:rPr lang="cs-CZ" dirty="0" smtClean="0"/>
              <a:t> </a:t>
            </a:r>
            <a:r>
              <a:rPr lang="cs-CZ" dirty="0" err="1" smtClean="0"/>
              <a:t>drugs</a:t>
            </a:r>
            <a:r>
              <a:rPr lang="cs-CZ" dirty="0" smtClean="0"/>
              <a:t>)</a:t>
            </a:r>
          </a:p>
          <a:p>
            <a:r>
              <a:rPr lang="cs-CZ" b="1" dirty="0" err="1"/>
              <a:t>forced</a:t>
            </a:r>
            <a:r>
              <a:rPr lang="cs-CZ" b="1" dirty="0"/>
              <a:t> </a:t>
            </a:r>
            <a:r>
              <a:rPr lang="cs-CZ" b="1" dirty="0" err="1" smtClean="0"/>
              <a:t>acidic</a:t>
            </a:r>
            <a:r>
              <a:rPr lang="cs-CZ" b="1" dirty="0" smtClean="0"/>
              <a:t> </a:t>
            </a:r>
            <a:r>
              <a:rPr lang="cs-CZ" b="1" dirty="0" err="1"/>
              <a:t>diuresis</a:t>
            </a:r>
            <a:r>
              <a:rPr lang="cs-CZ" dirty="0"/>
              <a:t> – pH </a:t>
            </a:r>
            <a:r>
              <a:rPr lang="cs-CZ" dirty="0" smtClean="0">
                <a:latin typeface="Arial"/>
                <a:cs typeface="Arial"/>
              </a:rPr>
              <a:t>↓</a:t>
            </a:r>
            <a:r>
              <a:rPr lang="cs-CZ" dirty="0" smtClean="0"/>
              <a:t> </a:t>
            </a:r>
            <a:r>
              <a:rPr lang="cs-CZ" dirty="0" err="1" smtClean="0"/>
              <a:t>ascorbate</a:t>
            </a:r>
            <a:r>
              <a:rPr lang="cs-CZ" dirty="0" smtClean="0"/>
              <a:t>, NH</a:t>
            </a:r>
            <a:r>
              <a:rPr lang="cs-CZ" baseline="-25000" dirty="0" smtClean="0"/>
              <a:t>4</a:t>
            </a:r>
            <a:r>
              <a:rPr lang="cs-CZ" dirty="0" smtClean="0"/>
              <a:t>Cl </a:t>
            </a:r>
            <a:r>
              <a:rPr lang="cs-CZ" dirty="0"/>
              <a:t>= </a:t>
            </a:r>
            <a:r>
              <a:rPr lang="cs-CZ" dirty="0" err="1" smtClean="0"/>
              <a:t>cocaine</a:t>
            </a:r>
            <a:r>
              <a:rPr lang="cs-CZ" dirty="0" smtClean="0"/>
              <a:t>, </a:t>
            </a:r>
            <a:r>
              <a:rPr lang="cs-CZ" dirty="0" err="1" smtClean="0"/>
              <a:t>quinidine</a:t>
            </a:r>
            <a:r>
              <a:rPr lang="cs-CZ" dirty="0" smtClean="0"/>
              <a:t>, strychnine (</a:t>
            </a:r>
            <a:r>
              <a:rPr lang="cs-CZ" dirty="0" err="1" smtClean="0"/>
              <a:t>alkaline</a:t>
            </a:r>
            <a:r>
              <a:rPr lang="cs-CZ" dirty="0" smtClean="0"/>
              <a:t> 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35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1652</TotalTime>
  <Words>691</Words>
  <Application>Microsoft Office PowerPoint</Application>
  <PresentationFormat>Předvádění na obrazovce (4:3)</PresentationFormat>
  <Paragraphs>157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Univerzita Palackého v Olomouci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Prof. RNDr. Zdeněk Dvořák, DrSc.</dc:creator>
  <cp:lastModifiedBy>Prof. RNDr. Zdeněk Dvořák, DrSc.</cp:lastModifiedBy>
  <cp:revision>262</cp:revision>
  <cp:lastPrinted>2015-12-04T09:17:51Z</cp:lastPrinted>
  <dcterms:created xsi:type="dcterms:W3CDTF">2015-09-24T12:41:36Z</dcterms:created>
  <dcterms:modified xsi:type="dcterms:W3CDTF">2015-12-04T09:18:00Z</dcterms:modified>
</cp:coreProperties>
</file>