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6" r:id="rId2"/>
    <p:sldId id="256" r:id="rId3"/>
    <p:sldId id="297" r:id="rId4"/>
    <p:sldId id="298" r:id="rId5"/>
    <p:sldId id="300" r:id="rId6"/>
    <p:sldId id="301" r:id="rId7"/>
    <p:sldId id="258" r:id="rId8"/>
    <p:sldId id="259" r:id="rId9"/>
    <p:sldId id="260" r:id="rId10"/>
    <p:sldId id="261" r:id="rId11"/>
    <p:sldId id="262" r:id="rId12"/>
    <p:sldId id="302" r:id="rId13"/>
    <p:sldId id="263" r:id="rId14"/>
    <p:sldId id="264" r:id="rId15"/>
    <p:sldId id="303" r:id="rId16"/>
    <p:sldId id="304" r:id="rId17"/>
    <p:sldId id="305" r:id="rId18"/>
    <p:sldId id="306" r:id="rId19"/>
    <p:sldId id="265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86" autoAdjust="0"/>
  </p:normalViewPr>
  <p:slideViewPr>
    <p:cSldViewPr>
      <p:cViewPr>
        <p:scale>
          <a:sx n="120" d="100"/>
          <a:sy n="120" d="100"/>
        </p:scale>
        <p:origin x="-1374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E2CF0-540C-4287-B570-E7B74E893258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0AFE5-26E3-4138-B4EE-DE537B7B5E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41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0AFE5-26E3-4138-B4EE-DE537B7B5E1C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842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726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853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97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01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241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81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04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63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21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93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874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C67BE-03C1-4E80-B0E8-484A806059A6}" type="datetimeFigureOut">
              <a:rPr lang="cs-CZ" smtClean="0"/>
              <a:t>29.9.2015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42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www.ncbi.nlm.nih.gov/pubmed/1568705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google.cz/url?sa=i&amp;source=imgres&amp;cd=&amp;ved=0CAkQjRwwAGoVChMI9dmLrtiRyAIVRfEUCh2J5QLL&amp;url=http://imoocmooc.dlut.edu.cn/nodedetailcontroller/visitnodedetail?knowledgeId%3D2728339&amp;psig=AFQjCNG5uYQ1AcNOWapk8sFXO7x-F8y6GA&amp;ust=1443253490275744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627784" y="116632"/>
            <a:ext cx="404790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CC33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CC33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CC33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CC33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CC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 b="1" dirty="0" smtClean="0">
                <a:solidFill>
                  <a:schemeClr val="tx1"/>
                </a:solidFill>
                <a:latin typeface="Comic Sans MS" pitchFamily="66" charset="0"/>
              </a:rPr>
              <a:t>TOXICOLOGY</a:t>
            </a:r>
            <a:endParaRPr lang="cs-CZ" altLang="cs-CZ" sz="4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926063" y="5157788"/>
            <a:ext cx="629371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CC33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CC33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CC33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CC33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CC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solidFill>
                  <a:schemeClr val="tx1"/>
                </a:solidFill>
                <a:latin typeface="Comic Sans MS" pitchFamily="66" charset="0"/>
              </a:rPr>
              <a:t>Prof. RNDr. Zdeněk DVOŘÁK, DrSc</a:t>
            </a:r>
            <a:r>
              <a:rPr lang="cs-CZ" alt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., </a:t>
            </a:r>
            <a:r>
              <a:rPr lang="cs-CZ" altLang="cs-CZ" sz="2000" b="1" dirty="0">
                <a:solidFill>
                  <a:schemeClr val="tx1"/>
                </a:solidFill>
                <a:latin typeface="Comic Sans MS" pitchFamily="66" charset="0"/>
              </a:rPr>
              <a:t>Ph.D.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Department </a:t>
            </a:r>
            <a:r>
              <a:rPr lang="cs-CZ" altLang="cs-CZ" sz="2000" b="1" dirty="0" err="1" smtClean="0">
                <a:solidFill>
                  <a:schemeClr val="tx1"/>
                </a:solidFill>
                <a:latin typeface="Comic Sans MS" pitchFamily="66" charset="0"/>
              </a:rPr>
              <a:t>of</a:t>
            </a:r>
            <a:r>
              <a:rPr lang="cs-CZ" alt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Cell Biology </a:t>
            </a:r>
            <a:r>
              <a:rPr lang="cs-CZ" altLang="cs-CZ" sz="2000" b="1" dirty="0" smtClean="0">
                <a:solidFill>
                  <a:schemeClr val="tx1"/>
                </a:solidFill>
                <a:latin typeface="Comic Sans MS" pitchFamily="66" charset="0"/>
                <a:sym typeface="Symbol"/>
              </a:rPr>
              <a:t> </a:t>
            </a:r>
            <a:r>
              <a:rPr lang="cs-CZ" altLang="cs-CZ" sz="2000" b="1" dirty="0" err="1" smtClean="0">
                <a:solidFill>
                  <a:schemeClr val="tx1"/>
                </a:solidFill>
                <a:latin typeface="Comic Sans MS" pitchFamily="66" charset="0"/>
              </a:rPr>
              <a:t>Genetics</a:t>
            </a:r>
            <a:endParaRPr lang="cs-CZ" altLang="cs-CZ" sz="2000" b="1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 err="1" smtClean="0">
                <a:solidFill>
                  <a:schemeClr val="tx1"/>
                </a:solidFill>
                <a:latin typeface="Comic Sans MS" pitchFamily="66" charset="0"/>
              </a:rPr>
              <a:t>Faculty</a:t>
            </a:r>
            <a:r>
              <a:rPr lang="cs-CZ" alt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2000" b="1" dirty="0" err="1" smtClean="0">
                <a:solidFill>
                  <a:schemeClr val="tx1"/>
                </a:solidFill>
                <a:latin typeface="Comic Sans MS" pitchFamily="66" charset="0"/>
              </a:rPr>
              <a:t>of</a:t>
            </a:r>
            <a:r>
              <a:rPr lang="cs-CZ" alt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Science, </a:t>
            </a:r>
            <a:r>
              <a:rPr lang="cs-CZ" altLang="cs-CZ" sz="2000" b="1" dirty="0" err="1" smtClean="0">
                <a:solidFill>
                  <a:schemeClr val="tx1"/>
                </a:solidFill>
                <a:latin typeface="Comic Sans MS" pitchFamily="66" charset="0"/>
              </a:rPr>
              <a:t>Palacky</a:t>
            </a:r>
            <a:r>
              <a:rPr lang="cs-CZ" alt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University Olomouc</a:t>
            </a:r>
            <a:endParaRPr lang="cs-CZ" altLang="cs-CZ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4884" y="1772816"/>
            <a:ext cx="843371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CC33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CC33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CC33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CC33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CC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 err="1" smtClean="0">
                <a:solidFill>
                  <a:schemeClr val="tx1"/>
                </a:solidFill>
                <a:latin typeface="Comic Sans MS" pitchFamily="66" charset="0"/>
              </a:rPr>
              <a:t>Nuclear</a:t>
            </a:r>
            <a:r>
              <a:rPr lang="cs-CZ" altLang="cs-CZ" sz="3600" b="1" dirty="0" smtClean="0">
                <a:solidFill>
                  <a:schemeClr val="tx1"/>
                </a:solidFill>
                <a:latin typeface="Comic Sans MS" pitchFamily="66" charset="0"/>
              </a:rPr>
              <a:t> Receptor-</a:t>
            </a:r>
            <a:r>
              <a:rPr lang="cs-CZ" altLang="cs-CZ" sz="3600" b="1" dirty="0" err="1" smtClean="0">
                <a:solidFill>
                  <a:schemeClr val="tx1"/>
                </a:solidFill>
                <a:latin typeface="Comic Sans MS" pitchFamily="66" charset="0"/>
              </a:rPr>
              <a:t>Mediated</a:t>
            </a:r>
            <a:r>
              <a:rPr lang="cs-CZ" altLang="cs-CZ" sz="3600" b="1" dirty="0" smtClean="0">
                <a:solidFill>
                  <a:schemeClr val="tx1"/>
                </a:solidFill>
                <a:latin typeface="Comic Sans MS" pitchFamily="66" charset="0"/>
              </a:rPr>
              <a:t> Toxicity</a:t>
            </a:r>
            <a:endParaRPr lang="cs-CZ" altLang="cs-CZ" sz="3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20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07802" y="71414"/>
            <a:ext cx="80265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ER-MEDIATED TOXICITY: ALKYLPHENOLS</a:t>
            </a:r>
            <a:endParaRPr lang="cs-CZ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548680"/>
            <a:ext cx="89289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</a:rPr>
              <a:t>alkylphenol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</a:rPr>
              <a:t>ethoxylates</a:t>
            </a:r>
            <a:r>
              <a:rPr lang="cs-CZ" sz="1600" dirty="0" smtClean="0">
                <a:latin typeface="Comic Sans MS" pitchFamily="66" charset="0"/>
              </a:rPr>
              <a:t> – </a:t>
            </a:r>
            <a:r>
              <a:rPr lang="cs-CZ" sz="1600" dirty="0" err="1" smtClean="0">
                <a:latin typeface="Comic Sans MS" pitchFamily="66" charset="0"/>
              </a:rPr>
              <a:t>industrial</a:t>
            </a:r>
            <a:r>
              <a:rPr lang="cs-CZ" sz="1600" dirty="0" smtClean="0">
                <a:latin typeface="Comic Sans MS" pitchFamily="66" charset="0"/>
              </a:rPr>
              <a:t> and </a:t>
            </a:r>
            <a:r>
              <a:rPr lang="cs-CZ" sz="1600" dirty="0" err="1" smtClean="0">
                <a:latin typeface="Comic Sans MS" pitchFamily="66" charset="0"/>
              </a:rPr>
              <a:t>household</a:t>
            </a:r>
            <a:r>
              <a:rPr lang="cs-CZ" sz="1600" dirty="0" smtClean="0">
                <a:latin typeface="Comic Sans MS" pitchFamily="66" charset="0"/>
              </a:rPr>
              <a:t> use – </a:t>
            </a:r>
            <a:r>
              <a:rPr lang="cs-CZ" sz="1600" dirty="0" err="1" smtClean="0">
                <a:latin typeface="Comic Sans MS" pitchFamily="66" charset="0"/>
              </a:rPr>
              <a:t>detergents</a:t>
            </a:r>
            <a:r>
              <a:rPr lang="cs-CZ" sz="1600" dirty="0" smtClean="0">
                <a:latin typeface="Comic Sans MS" pitchFamily="66" charset="0"/>
              </a:rPr>
              <a:t>, </a:t>
            </a:r>
            <a:r>
              <a:rPr lang="cs-CZ" sz="1600" dirty="0" err="1" smtClean="0">
                <a:latin typeface="Comic Sans MS" pitchFamily="66" charset="0"/>
              </a:rPr>
              <a:t>emulsifiers</a:t>
            </a:r>
            <a:endParaRPr lang="cs-CZ" sz="1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massive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commercial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production</a:t>
            </a:r>
            <a:r>
              <a:rPr lang="cs-CZ" sz="1600" dirty="0" smtClean="0">
                <a:latin typeface="Comic Sans MS" pitchFamily="66" charset="0"/>
                <a:cs typeface="Arial"/>
              </a:rPr>
              <a:t> –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nonionic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surfactants</a:t>
            </a:r>
            <a:r>
              <a:rPr lang="cs-CZ" sz="1600" dirty="0" smtClean="0">
                <a:latin typeface="Comic Sans MS" pitchFamily="66" charset="0"/>
                <a:cs typeface="Arial"/>
              </a:rPr>
              <a:t>,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stabilizers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plastics</a:t>
            </a:r>
            <a:r>
              <a:rPr lang="cs-CZ" sz="1600" dirty="0" smtClean="0">
                <a:latin typeface="Comic Sans MS" pitchFamily="66" charset="0"/>
                <a:cs typeface="Arial"/>
              </a:rPr>
              <a:t>…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>
                <a:latin typeface="Comic Sans MS" pitchFamily="66" charset="0"/>
                <a:cs typeface="Arial"/>
              </a:rPr>
              <a:t>bacterial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>
                <a:latin typeface="Comic Sans MS" pitchFamily="66" charset="0"/>
                <a:cs typeface="Arial"/>
              </a:rPr>
              <a:t>degradation</a:t>
            </a:r>
            <a:r>
              <a:rPr lang="cs-CZ" sz="1600" dirty="0">
                <a:latin typeface="Comic Sans MS" pitchFamily="66" charset="0"/>
                <a:cs typeface="Arial"/>
              </a:rPr>
              <a:t> to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alkylphenols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alkylphenols</a:t>
            </a:r>
            <a:r>
              <a:rPr lang="cs-CZ" sz="1600" b="1" dirty="0">
                <a:solidFill>
                  <a:srgbClr val="FF0000"/>
                </a:solidFill>
                <a:latin typeface="Comic Sans MS" pitchFamily="66" charset="0"/>
                <a:cs typeface="Arial"/>
              </a:rPr>
              <a:t>	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- </a:t>
            </a:r>
            <a:r>
              <a:rPr lang="cs-CZ" sz="1600" dirty="0" smtClean="0">
                <a:latin typeface="Comic Sans MS" pitchFamily="66" charset="0"/>
                <a:cs typeface="Arial"/>
              </a:rPr>
              <a:t>very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low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acute</a:t>
            </a:r>
            <a:r>
              <a:rPr lang="cs-CZ" sz="1600" dirty="0" smtClean="0">
                <a:latin typeface="Comic Sans MS" pitchFamily="66" charset="0"/>
                <a:cs typeface="Arial"/>
              </a:rPr>
              <a:t> toxicity </a:t>
            </a:r>
            <a:r>
              <a:rPr lang="cs-CZ" sz="1600" i="1" dirty="0" err="1" smtClean="0">
                <a:latin typeface="Comic Sans MS" pitchFamily="66" charset="0"/>
                <a:cs typeface="Arial"/>
              </a:rPr>
              <a:t>vs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accumulation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organisms</a:t>
            </a:r>
            <a:r>
              <a:rPr lang="cs-CZ" sz="1600" dirty="0" smtClean="0">
                <a:latin typeface="Comic Sans MS" pitchFamily="66" charset="0"/>
                <a:cs typeface="Arial"/>
              </a:rPr>
              <a:t> and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sediments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1600" dirty="0" smtClean="0">
                <a:latin typeface="Comic Sans MS" pitchFamily="66" charset="0"/>
                <a:cs typeface="Arial"/>
              </a:rPr>
              <a:t>		-  </a:t>
            </a:r>
            <a:r>
              <a:rPr lang="cs-CZ" sz="1600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estrogenic</a:t>
            </a:r>
            <a:r>
              <a:rPr lang="cs-CZ" sz="1600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activity</a:t>
            </a:r>
            <a:r>
              <a:rPr lang="cs-CZ" sz="1600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 </a:t>
            </a:r>
            <a:r>
              <a:rPr lang="cs-CZ" sz="1600" dirty="0" smtClean="0">
                <a:latin typeface="Comic Sans MS" pitchFamily="66" charset="0"/>
                <a:cs typeface="Arial"/>
              </a:rPr>
              <a:t>!!!</a:t>
            </a:r>
            <a:endParaRPr lang="cs-CZ" sz="1600" dirty="0">
              <a:latin typeface="Symbol" panose="05050102010706020507" pitchFamily="18" charset="2"/>
              <a:cs typeface="Arial"/>
            </a:endParaRPr>
          </a:p>
        </p:txBody>
      </p:sp>
      <p:pic>
        <p:nvPicPr>
          <p:cNvPr id="7" name="Picture 2" descr="https://upload.wikimedia.org/wikipedia/commons/a/a2/NonylphenolEstradio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820992"/>
            <a:ext cx="3888432" cy="1388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5358003" y="4436526"/>
            <a:ext cx="999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estradiol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020272" y="4436080"/>
            <a:ext cx="1547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p</a:t>
            </a:r>
            <a:r>
              <a:rPr lang="cs-CZ" dirty="0" smtClean="0"/>
              <a:t>-</a:t>
            </a:r>
            <a:r>
              <a:rPr lang="cs-CZ" dirty="0" err="1" smtClean="0"/>
              <a:t>nonylphenol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79512" y="2667684"/>
            <a:ext cx="89289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the</a:t>
            </a:r>
            <a:r>
              <a:rPr lang="cs-CZ" sz="1600" dirty="0" smtClean="0">
                <a:latin typeface="Comic Sans MS" pitchFamily="66" charset="0"/>
              </a:rPr>
              <a:t> most </a:t>
            </a:r>
            <a:r>
              <a:rPr lang="cs-CZ" sz="1600" dirty="0" err="1" smtClean="0">
                <a:latin typeface="Comic Sans MS" pitchFamily="66" charset="0"/>
              </a:rPr>
              <a:t>known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b="1" i="1" dirty="0" smtClean="0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</a:rPr>
              <a:t>-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</a:rPr>
              <a:t>nonylphenol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</a:rPr>
              <a:t> (PNP)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smtClean="0">
                <a:latin typeface="Comic Sans MS" pitchFamily="66" charset="0"/>
              </a:rPr>
              <a:t>PNP </a:t>
            </a:r>
            <a:r>
              <a:rPr lang="cs-CZ" sz="1600" dirty="0" err="1" smtClean="0">
                <a:latin typeface="Comic Sans MS" pitchFamily="66" charset="0"/>
              </a:rPr>
              <a:t>binds</a:t>
            </a:r>
            <a:r>
              <a:rPr lang="cs-CZ" sz="1600" dirty="0" smtClean="0">
                <a:latin typeface="Comic Sans MS" pitchFamily="66" charset="0"/>
              </a:rPr>
              <a:t> to and </a:t>
            </a:r>
            <a:r>
              <a:rPr lang="cs-CZ" sz="1600" dirty="0" err="1" smtClean="0">
                <a:latin typeface="Comic Sans MS" pitchFamily="66" charset="0"/>
              </a:rPr>
              <a:t>activates</a:t>
            </a:r>
            <a:r>
              <a:rPr lang="cs-CZ" sz="1600" dirty="0" smtClean="0">
                <a:latin typeface="Comic Sans MS" pitchFamily="66" charset="0"/>
              </a:rPr>
              <a:t> ER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transactivation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estrogen-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responsive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genes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</a:pPr>
            <a:endParaRPr lang="cs-CZ" sz="1600" dirty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1600" b="1" dirty="0" smtClean="0">
                <a:latin typeface="Comic Sans MS" pitchFamily="66" charset="0"/>
                <a:cs typeface="Arial"/>
              </a:rPr>
              <a:t>Risk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PNP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is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low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or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high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?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smtClean="0">
                <a:latin typeface="Comic Sans MS" pitchFamily="66" charset="0"/>
                <a:cs typeface="Arial"/>
              </a:rPr>
              <a:t>PNP has 30.000x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lower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affinity</a:t>
            </a:r>
            <a:r>
              <a:rPr lang="cs-CZ" sz="1600" dirty="0" smtClean="0">
                <a:latin typeface="Comic Sans MS" pitchFamily="66" charset="0"/>
                <a:cs typeface="Arial"/>
              </a:rPr>
              <a:t> to ER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than</a:t>
            </a:r>
            <a:r>
              <a:rPr lang="cs-CZ" sz="1600" dirty="0" smtClean="0">
                <a:latin typeface="Comic Sans MS" pitchFamily="66" charset="0"/>
                <a:cs typeface="Arial"/>
              </a:rPr>
              <a:t> E2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smtClean="0">
                <a:latin typeface="Comic Sans MS" pitchFamily="66" charset="0"/>
                <a:cs typeface="Arial"/>
              </a:rPr>
              <a:t>PNP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inactivated</a:t>
            </a:r>
            <a:r>
              <a:rPr lang="cs-CZ" sz="1600" dirty="0" smtClean="0">
                <a:latin typeface="Comic Sans MS" pitchFamily="66" charset="0"/>
                <a:cs typeface="Arial"/>
              </a:rPr>
              <a:t> by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glucuronidation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smtClean="0">
                <a:latin typeface="Comic Sans MS" pitchFamily="66" charset="0"/>
                <a:cs typeface="Arial"/>
              </a:rPr>
              <a:t>PNP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does</a:t>
            </a:r>
            <a:r>
              <a:rPr lang="cs-CZ" sz="1600" dirty="0" smtClean="0">
                <a:latin typeface="Comic Sans MS" pitchFamily="66" charset="0"/>
                <a:cs typeface="Arial"/>
              </a:rPr>
              <a:t> not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cross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placental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barrier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smtClean="0">
                <a:latin typeface="Comic Sans MS" pitchFamily="66" charset="0"/>
                <a:cs typeface="Arial"/>
              </a:rPr>
              <a:t>PNP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accumulates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fat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tissue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smtClean="0">
                <a:latin typeface="Arial"/>
                <a:cs typeface="Arial"/>
              </a:rPr>
              <a:t>→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upon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sudden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weight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loss</a:t>
            </a:r>
            <a:r>
              <a:rPr lang="cs-CZ" sz="1600" dirty="0" smtClean="0">
                <a:latin typeface="Comic Sans MS" pitchFamily="66" charset="0"/>
                <a:cs typeface="Arial"/>
              </a:rPr>
              <a:t>, PNP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can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be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mobilized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from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adipose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tissue</a:t>
            </a:r>
            <a:r>
              <a:rPr lang="cs-CZ" sz="1600" dirty="0" smtClean="0">
                <a:latin typeface="Comic Sans MS" pitchFamily="66" charset="0"/>
                <a:cs typeface="Arial"/>
              </a:rPr>
              <a:t> and plasma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levels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can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reach</a:t>
            </a:r>
            <a:r>
              <a:rPr lang="cs-CZ" sz="1600" dirty="0" smtClean="0">
                <a:latin typeface="Comic Sans MS" pitchFamily="66" charset="0"/>
                <a:cs typeface="Arial"/>
              </a:rPr>
              <a:t> 10 x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those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before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fasting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risk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assessment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must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be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 very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complex</a:t>
            </a:r>
            <a:endParaRPr lang="cs-CZ" sz="1600" b="1" dirty="0">
              <a:solidFill>
                <a:srgbClr val="FF0000"/>
              </a:solidFill>
              <a:latin typeface="Symbol" panose="05050102010706020507" pitchFamily="18" charset="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920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267438" y="71414"/>
            <a:ext cx="67072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ER-MEDIATED TOXICITY</a:t>
            </a:r>
            <a:r>
              <a:rPr lang="cs-CZ" sz="2800" b="1" dirty="0">
                <a:solidFill>
                  <a:srgbClr val="FF0000"/>
                </a:solidFill>
                <a:latin typeface="Comic Sans MS" pitchFamily="66" charset="0"/>
              </a:rPr>
              <a:t>: </a:t>
            </a:r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ER</a:t>
            </a:r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</a:t>
            </a:r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AHR</a:t>
            </a:r>
            <a:endParaRPr lang="cs-CZ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9512" y="548680"/>
            <a:ext cx="8928992" cy="782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cross</a:t>
            </a:r>
            <a:r>
              <a:rPr lang="cs-CZ" sz="1600" dirty="0" smtClean="0">
                <a:latin typeface="Comic Sans MS" pitchFamily="66" charset="0"/>
              </a:rPr>
              <a:t>-talk </a:t>
            </a:r>
            <a:r>
              <a:rPr lang="cs-CZ" sz="1600" dirty="0" err="1" smtClean="0">
                <a:latin typeface="Comic Sans MS" pitchFamily="66" charset="0"/>
              </a:rPr>
              <a:t>between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nuclear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receptors</a:t>
            </a:r>
            <a:r>
              <a:rPr lang="cs-CZ" sz="1600" dirty="0" smtClean="0">
                <a:latin typeface="Comic Sans MS" pitchFamily="66" charset="0"/>
              </a:rPr>
              <a:t>, </a:t>
            </a:r>
            <a:r>
              <a:rPr lang="cs-CZ" sz="1600" dirty="0" err="1" smtClean="0">
                <a:latin typeface="Comic Sans MS" pitchFamily="66" charset="0"/>
              </a:rPr>
              <a:t>e.g</a:t>
            </a:r>
            <a:r>
              <a:rPr lang="cs-CZ" sz="1600" dirty="0" smtClean="0">
                <a:latin typeface="Comic Sans MS" pitchFamily="66" charset="0"/>
              </a:rPr>
              <a:t>. ER </a:t>
            </a:r>
            <a:r>
              <a:rPr lang="cs-CZ" sz="1600" i="1" dirty="0" err="1" smtClean="0">
                <a:latin typeface="Comic Sans MS" pitchFamily="66" charset="0"/>
              </a:rPr>
              <a:t>vs</a:t>
            </a:r>
            <a:r>
              <a:rPr lang="cs-CZ" sz="1600" dirty="0" smtClean="0">
                <a:latin typeface="Comic Sans MS" pitchFamily="66" charset="0"/>
              </a:rPr>
              <a:t> AHR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biphasic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effects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TCDD on ER: positive and negative</a:t>
            </a:r>
            <a:endParaRPr lang="cs-CZ" sz="1600" dirty="0">
              <a:latin typeface="Symbol" panose="05050102010706020507" pitchFamily="18" charset="2"/>
              <a:cs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9424"/>
            <a:ext cx="8872160" cy="5463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5755565" y="1063211"/>
            <a:ext cx="3327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/>
              <a:t>Monostory</a:t>
            </a:r>
            <a:r>
              <a:rPr lang="en-US" sz="800" dirty="0"/>
              <a:t> K., </a:t>
            </a:r>
            <a:r>
              <a:rPr lang="en-US" sz="800" dirty="0" err="1"/>
              <a:t>Pascussi</a:t>
            </a:r>
            <a:r>
              <a:rPr lang="en-US" sz="800" dirty="0"/>
              <a:t> J.M., </a:t>
            </a:r>
            <a:r>
              <a:rPr lang="en-US" sz="800" dirty="0" err="1"/>
              <a:t>Kobori</a:t>
            </a:r>
            <a:r>
              <a:rPr lang="en-US" sz="800" dirty="0"/>
              <a:t> L., </a:t>
            </a:r>
            <a:r>
              <a:rPr lang="en-US" sz="800" b="1" dirty="0"/>
              <a:t>Dvorak Z</a:t>
            </a:r>
            <a:r>
              <a:rPr lang="en-US" sz="800" dirty="0"/>
              <a:t>. (2009) Hormonal regulation of CYP1A expression. </a:t>
            </a:r>
            <a:r>
              <a:rPr lang="en-US" sz="800" i="1" dirty="0"/>
              <a:t>Drug </a:t>
            </a:r>
            <a:r>
              <a:rPr lang="en-US" sz="800" i="1" dirty="0" err="1"/>
              <a:t>Metab</a:t>
            </a:r>
            <a:r>
              <a:rPr lang="en-US" sz="800" i="1" dirty="0"/>
              <a:t> Rev</a:t>
            </a:r>
            <a:r>
              <a:rPr lang="en-US" sz="800" dirty="0"/>
              <a:t> </a:t>
            </a:r>
            <a:r>
              <a:rPr lang="en-US" sz="800" b="1" dirty="0"/>
              <a:t>41(4)</a:t>
            </a:r>
            <a:r>
              <a:rPr lang="en-US" sz="800" dirty="0"/>
              <a:t>:547-572.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125920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984775" y="71414"/>
            <a:ext cx="52725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ANDROGEN RECEPTOR - AR</a:t>
            </a:r>
            <a:endParaRPr lang="cs-CZ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476672"/>
            <a:ext cx="892899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pivotal</a:t>
            </a:r>
            <a:r>
              <a:rPr lang="cs-CZ" sz="1600" dirty="0" smtClean="0">
                <a:latin typeface="Comic Sans MS" pitchFamily="66" charset="0"/>
              </a:rPr>
              <a:t> role in </a:t>
            </a:r>
            <a:r>
              <a:rPr lang="cs-CZ" sz="1600" dirty="0" err="1" smtClean="0">
                <a:latin typeface="Comic Sans MS" pitchFamily="66" charset="0"/>
              </a:rPr>
              <a:t>development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of</a:t>
            </a:r>
            <a:r>
              <a:rPr lang="cs-CZ" sz="1600" dirty="0" smtClean="0">
                <a:latin typeface="Comic Sans MS" pitchFamily="66" charset="0"/>
              </a:rPr>
              <a:t> male </a:t>
            </a:r>
            <a:r>
              <a:rPr lang="cs-CZ" sz="1600" dirty="0" err="1" smtClean="0">
                <a:latin typeface="Comic Sans MS" pitchFamily="66" charset="0"/>
              </a:rPr>
              <a:t>gonadal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tissues</a:t>
            </a:r>
            <a:endParaRPr lang="cs-CZ" sz="1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implicated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development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tumors</a:t>
            </a:r>
            <a:r>
              <a:rPr lang="cs-CZ" sz="1600" dirty="0" smtClean="0">
                <a:latin typeface="Comic Sans MS" pitchFamily="66" charset="0"/>
                <a:cs typeface="Arial"/>
              </a:rPr>
              <a:t> (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prostate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cancer</a:t>
            </a:r>
            <a:r>
              <a:rPr lang="cs-CZ" sz="1600" dirty="0" smtClean="0">
                <a:latin typeface="Comic Sans MS" pitchFamily="66" charset="0"/>
                <a:cs typeface="Arial"/>
              </a:rPr>
              <a:t>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present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most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tissues</a:t>
            </a:r>
            <a:r>
              <a:rPr lang="cs-CZ" sz="1600" dirty="0" smtClean="0">
                <a:latin typeface="Comic Sans MS" pitchFamily="66" charset="0"/>
                <a:cs typeface="Arial"/>
              </a:rPr>
              <a:t>;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abundand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male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reproductive</a:t>
            </a:r>
            <a:endParaRPr lang="cs-CZ" sz="1600" dirty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1600" dirty="0" err="1" smtClean="0">
                <a:latin typeface="Comic Sans MS" pitchFamily="66" charset="0"/>
                <a:cs typeface="Arial"/>
              </a:rPr>
              <a:t>organs</a:t>
            </a:r>
            <a:r>
              <a:rPr lang="cs-CZ" sz="1600" dirty="0" smtClean="0">
                <a:latin typeface="Comic Sans MS" pitchFamily="66" charset="0"/>
                <a:cs typeface="Arial"/>
              </a:rPr>
              <a:t>;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low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levels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female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reproductive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organs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endogenous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ligands</a:t>
            </a:r>
            <a:r>
              <a:rPr lang="cs-CZ" sz="1600" dirty="0" smtClean="0">
                <a:latin typeface="Comic Sans MS" pitchFamily="66" charset="0"/>
                <a:cs typeface="Arial"/>
              </a:rPr>
              <a:t> – testosterone, DHT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xenobiotics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causing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endocrine-disruption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through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1600" dirty="0" smtClean="0">
                <a:latin typeface="Comic Sans MS" pitchFamily="66" charset="0"/>
                <a:cs typeface="Arial"/>
              </a:rPr>
              <a:t>AR = 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ANTIANDROGENS</a:t>
            </a:r>
            <a:r>
              <a:rPr lang="cs-CZ" sz="1600" dirty="0" smtClean="0">
                <a:latin typeface="Comic Sans MS" pitchFamily="66" charset="0"/>
                <a:cs typeface="Arial"/>
              </a:rPr>
              <a:t> (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e.g</a:t>
            </a:r>
            <a:r>
              <a:rPr lang="cs-CZ" sz="1600" dirty="0" smtClean="0">
                <a:latin typeface="Comic Sans MS" pitchFamily="66" charset="0"/>
                <a:cs typeface="Arial"/>
              </a:rPr>
              <a:t>.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Vinclozolin</a:t>
            </a:r>
            <a:r>
              <a:rPr lang="cs-CZ" sz="1600" dirty="0" smtClean="0">
                <a:latin typeface="Comic Sans MS" pitchFamily="66" charset="0"/>
                <a:cs typeface="Arial"/>
              </a:rPr>
              <a:t>, DDT)</a:t>
            </a:r>
          </a:p>
          <a:p>
            <a:pPr>
              <a:lnSpc>
                <a:spcPct val="150000"/>
              </a:lnSpc>
            </a:pPr>
            <a:r>
              <a:rPr lang="cs-CZ" sz="1600" dirty="0" smtClean="0">
                <a:latin typeface="Comic Sans MS" pitchFamily="66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cs-CZ" sz="1600" dirty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</a:pPr>
            <a:endParaRPr lang="cs-CZ" sz="1600" dirty="0">
              <a:latin typeface="Comic Sans MS" pitchFamily="66" charset="0"/>
              <a:cs typeface="Arial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Comic Sans MS" pitchFamily="66" charset="0"/>
                <a:cs typeface="Arial"/>
              </a:rPr>
              <a:t>DDT =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massively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used</a:t>
            </a:r>
            <a:r>
              <a:rPr lang="cs-CZ" sz="1600" dirty="0" smtClean="0">
                <a:latin typeface="Comic Sans MS" pitchFamily="66" charset="0"/>
                <a:cs typeface="Arial"/>
              </a:rPr>
              <a:t> pesticide 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the</a:t>
            </a:r>
            <a:r>
              <a:rPr lang="cs-CZ" sz="1600" dirty="0" smtClean="0">
                <a:latin typeface="Comic Sans MS" pitchFamily="66" charset="0"/>
                <a:cs typeface="Arial"/>
              </a:rPr>
              <a:t> past; DDE =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breakdown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product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DDT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Comic Sans MS" pitchFamily="66" charset="0"/>
                <a:cs typeface="Arial"/>
              </a:rPr>
              <a:t>DDE =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antiandrogen</a:t>
            </a:r>
            <a:r>
              <a:rPr lang="cs-CZ" sz="1600" dirty="0" smtClean="0">
                <a:latin typeface="Comic Sans MS" pitchFamily="66" charset="0"/>
                <a:cs typeface="Arial"/>
              </a:rPr>
              <a:t>,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persistent</a:t>
            </a:r>
            <a:r>
              <a:rPr lang="cs-CZ" sz="1600" dirty="0" smtClean="0">
                <a:latin typeface="Comic Sans MS" pitchFamily="66" charset="0"/>
                <a:cs typeface="Arial"/>
              </a:rPr>
              <a:t>,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lipophilic</a:t>
            </a:r>
            <a:r>
              <a:rPr lang="cs-CZ" sz="1600" dirty="0" smtClean="0">
                <a:latin typeface="Comic Sans MS" pitchFamily="66" charset="0"/>
                <a:cs typeface="Arial"/>
              </a:rPr>
              <a:t>,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widespread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environment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Comic Sans MS" pitchFamily="66" charset="0"/>
                <a:cs typeface="Arial"/>
              </a:rPr>
              <a:t>DDE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blocks</a:t>
            </a:r>
            <a:r>
              <a:rPr lang="cs-CZ" sz="1600" dirty="0" smtClean="0">
                <a:latin typeface="Comic Sans MS" pitchFamily="66" charset="0"/>
                <a:cs typeface="Arial"/>
              </a:rPr>
              <a:t> AR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functions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multiple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ways</a:t>
            </a:r>
            <a:r>
              <a:rPr lang="cs-CZ" sz="1600" dirty="0" smtClean="0">
                <a:latin typeface="Comic Sans MS" pitchFamily="66" charset="0"/>
                <a:cs typeface="Arial"/>
              </a:rPr>
              <a:t>:	</a:t>
            </a:r>
            <a:r>
              <a:rPr lang="cs-CZ" sz="1600" b="1" dirty="0" smtClean="0">
                <a:latin typeface="Arial"/>
                <a:cs typeface="Arial"/>
              </a:rPr>
              <a:t>↓</a:t>
            </a:r>
            <a:r>
              <a:rPr lang="cs-CZ" sz="1600" dirty="0" smtClean="0">
                <a:latin typeface="Arial"/>
                <a:cs typeface="Arial"/>
              </a:rPr>
              <a:t> </a:t>
            </a:r>
            <a:r>
              <a:rPr lang="cs-CZ" sz="1600" dirty="0" smtClean="0">
                <a:latin typeface="Comic Sans MS" pitchFamily="66" charset="0"/>
                <a:cs typeface="Arial"/>
              </a:rPr>
              <a:t>AR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interaction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with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coactivators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1600" dirty="0">
                <a:latin typeface="Comic Sans MS" pitchFamily="66" charset="0"/>
                <a:cs typeface="Arial"/>
              </a:rPr>
              <a:t>	</a:t>
            </a:r>
            <a:r>
              <a:rPr lang="cs-CZ" sz="1600" dirty="0" smtClean="0">
                <a:latin typeface="Comic Sans MS" pitchFamily="66" charset="0"/>
                <a:cs typeface="Arial"/>
              </a:rPr>
              <a:t>				</a:t>
            </a:r>
            <a:r>
              <a:rPr lang="cs-CZ" sz="1600" b="1" dirty="0" smtClean="0">
                <a:latin typeface="Arial"/>
                <a:cs typeface="Arial"/>
              </a:rPr>
              <a:t>↓ </a:t>
            </a:r>
            <a:r>
              <a:rPr lang="cs-CZ" sz="1600" dirty="0" smtClean="0">
                <a:latin typeface="Comic Sans MS" pitchFamily="66" charset="0"/>
                <a:cs typeface="Arial"/>
              </a:rPr>
              <a:t>androgen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binding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with</a:t>
            </a:r>
            <a:r>
              <a:rPr lang="cs-CZ" sz="1600" dirty="0" smtClean="0">
                <a:latin typeface="Comic Sans MS" pitchFamily="66" charset="0"/>
                <a:cs typeface="Arial"/>
              </a:rPr>
              <a:t> AR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latin typeface="Comic Sans MS" pitchFamily="66" charset="0"/>
                <a:cs typeface="Arial"/>
              </a:rPr>
              <a:t>	</a:t>
            </a:r>
            <a:r>
              <a:rPr lang="cs-CZ" sz="1600" dirty="0" smtClean="0">
                <a:latin typeface="Comic Sans MS" pitchFamily="66" charset="0"/>
                <a:cs typeface="Arial"/>
              </a:rPr>
              <a:t>				</a:t>
            </a:r>
            <a:r>
              <a:rPr lang="cs-CZ" sz="1600" b="1" dirty="0" smtClean="0">
                <a:latin typeface="Arial"/>
                <a:cs typeface="Arial"/>
              </a:rPr>
              <a:t>↓ </a:t>
            </a:r>
            <a:r>
              <a:rPr lang="cs-CZ" sz="1600" dirty="0" smtClean="0">
                <a:latin typeface="Comic Sans MS" pitchFamily="66" charset="0"/>
                <a:cs typeface="Arial"/>
              </a:rPr>
              <a:t>AR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nuclear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translocation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smtClean="0">
                <a:latin typeface="Arial"/>
                <a:cs typeface="Arial"/>
              </a:rPr>
              <a:t>→ </a:t>
            </a:r>
            <a:r>
              <a:rPr lang="cs-CZ" sz="1600" b="1" dirty="0" smtClean="0">
                <a:latin typeface="Arial"/>
                <a:cs typeface="Arial"/>
              </a:rPr>
              <a:t>↓ </a:t>
            </a:r>
            <a:r>
              <a:rPr lang="cs-CZ" sz="1600" dirty="0" smtClean="0">
                <a:latin typeface="Comic Sans MS" pitchFamily="66" charset="0"/>
                <a:cs typeface="Arial"/>
              </a:rPr>
              <a:t>DNA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binding</a:t>
            </a:r>
            <a:endParaRPr lang="cs-CZ" sz="1600" dirty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Some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xenobiotics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 are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dual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 ECD: XENOESTROGENS and ANTIANDROGENS</a:t>
            </a:r>
          </a:p>
          <a:p>
            <a:pPr>
              <a:lnSpc>
                <a:spcPct val="150000"/>
              </a:lnSpc>
            </a:pPr>
            <a:r>
              <a:rPr lang="cs-CZ" sz="1400" dirty="0" err="1" smtClean="0">
                <a:latin typeface="Comic Sans MS" pitchFamily="66" charset="0"/>
                <a:cs typeface="Arial"/>
              </a:rPr>
              <a:t>e.g</a:t>
            </a:r>
            <a:r>
              <a:rPr lang="cs-CZ" sz="1400" dirty="0" smtClean="0">
                <a:latin typeface="Comic Sans MS" pitchFamily="66" charset="0"/>
                <a:cs typeface="Arial"/>
              </a:rPr>
              <a:t>. </a:t>
            </a:r>
            <a:r>
              <a:rPr lang="cs-CZ" sz="1400" dirty="0" err="1" smtClean="0">
                <a:latin typeface="Comic Sans MS" pitchFamily="66" charset="0"/>
                <a:cs typeface="Arial"/>
              </a:rPr>
              <a:t>bisphenol</a:t>
            </a:r>
            <a:r>
              <a:rPr lang="cs-CZ" sz="1400" dirty="0" smtClean="0">
                <a:latin typeface="Comic Sans MS" pitchFamily="66" charset="0"/>
                <a:cs typeface="Arial"/>
              </a:rPr>
              <a:t> A, p-</a:t>
            </a:r>
            <a:r>
              <a:rPr lang="cs-CZ" sz="1400" dirty="0" err="1" smtClean="0">
                <a:latin typeface="Comic Sans MS" pitchFamily="66" charset="0"/>
                <a:cs typeface="Arial"/>
              </a:rPr>
              <a:t>nonylphenol</a:t>
            </a:r>
            <a:endParaRPr lang="cs-CZ" sz="1400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4" name="Line 15"/>
          <p:cNvSpPr>
            <a:spLocks noChangeShapeType="1"/>
          </p:cNvSpPr>
          <p:nvPr/>
        </p:nvSpPr>
        <p:spPr bwMode="auto">
          <a:xfrm>
            <a:off x="5947467" y="1840706"/>
            <a:ext cx="2447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6379267" y="1653381"/>
            <a:ext cx="609462" cy="40011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000" b="1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ARE</a:t>
            </a:r>
            <a:endParaRPr lang="cs-CZ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Line 17"/>
          <p:cNvSpPr>
            <a:spLocks noChangeShapeType="1"/>
          </p:cNvSpPr>
          <p:nvPr/>
        </p:nvSpPr>
        <p:spPr bwMode="auto">
          <a:xfrm flipV="1">
            <a:off x="7531792" y="1480343"/>
            <a:ext cx="0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" name="Line 18"/>
          <p:cNvSpPr>
            <a:spLocks noChangeShapeType="1"/>
          </p:cNvSpPr>
          <p:nvPr/>
        </p:nvSpPr>
        <p:spPr bwMode="auto">
          <a:xfrm>
            <a:off x="7531792" y="1480343"/>
            <a:ext cx="86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" name="Oval 20"/>
          <p:cNvSpPr>
            <a:spLocks noChangeArrowheads="1"/>
          </p:cNvSpPr>
          <p:nvPr/>
        </p:nvSpPr>
        <p:spPr bwMode="auto">
          <a:xfrm>
            <a:off x="5872855" y="1129506"/>
            <a:ext cx="863600" cy="57467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400" b="1" dirty="0" smtClean="0">
                <a:latin typeface="Times New Roman" pitchFamily="18" charset="0"/>
              </a:rPr>
              <a:t>AR</a:t>
            </a:r>
            <a:endParaRPr lang="cs-CZ" sz="2400" b="1" dirty="0">
              <a:latin typeface="Times New Roman" pitchFamily="18" charset="0"/>
            </a:endParaRPr>
          </a:p>
        </p:txBody>
      </p:sp>
      <p:sp>
        <p:nvSpPr>
          <p:cNvPr id="9" name="AutoShape 21"/>
          <p:cNvSpPr>
            <a:spLocks noChangeArrowheads="1"/>
          </p:cNvSpPr>
          <p:nvPr/>
        </p:nvSpPr>
        <p:spPr bwMode="auto">
          <a:xfrm>
            <a:off x="5756967" y="1015206"/>
            <a:ext cx="360363" cy="2889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000" b="1">
                <a:solidFill>
                  <a:schemeClr val="bg1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10" name="Oval 26"/>
          <p:cNvSpPr>
            <a:spLocks noChangeArrowheads="1"/>
          </p:cNvSpPr>
          <p:nvPr/>
        </p:nvSpPr>
        <p:spPr bwMode="auto">
          <a:xfrm>
            <a:off x="6549130" y="1153318"/>
            <a:ext cx="863600" cy="57467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400" b="1" dirty="0" smtClean="0">
                <a:latin typeface="Times New Roman" pitchFamily="18" charset="0"/>
              </a:rPr>
              <a:t>AR</a:t>
            </a:r>
            <a:endParaRPr lang="cs-CZ" sz="2400" b="1" dirty="0">
              <a:latin typeface="Times New Roman" pitchFamily="18" charset="0"/>
            </a:endParaRPr>
          </a:p>
        </p:txBody>
      </p:sp>
      <p:sp>
        <p:nvSpPr>
          <p:cNvPr id="11" name="AutoShape 27"/>
          <p:cNvSpPr>
            <a:spLocks noChangeArrowheads="1"/>
          </p:cNvSpPr>
          <p:nvPr/>
        </p:nvSpPr>
        <p:spPr bwMode="auto">
          <a:xfrm>
            <a:off x="7125392" y="1039018"/>
            <a:ext cx="360363" cy="2889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000" b="1">
                <a:solidFill>
                  <a:schemeClr val="bg1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043896" y="2123564"/>
            <a:ext cx="4022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>
                <a:latin typeface="Comic Sans MS" pitchFamily="66" charset="0"/>
              </a:rPr>
              <a:t>Androgen Response Element – ARE</a:t>
            </a:r>
            <a:endParaRPr lang="cs-CZ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780928"/>
            <a:ext cx="3995936" cy="98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ovéPole 13"/>
          <p:cNvSpPr txBox="1"/>
          <p:nvPr/>
        </p:nvSpPr>
        <p:spPr>
          <a:xfrm>
            <a:off x="5364088" y="3769295"/>
            <a:ext cx="830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i="1" dirty="0" err="1" smtClean="0"/>
              <a:t>p,p</a:t>
            </a:r>
            <a:r>
              <a:rPr lang="cs-CZ" sz="1400" i="1" dirty="0" smtClean="0"/>
              <a:t>´</a:t>
            </a:r>
            <a:r>
              <a:rPr lang="cs-CZ" sz="1400" dirty="0" smtClean="0"/>
              <a:t>-DDT</a:t>
            </a:r>
            <a:endParaRPr lang="cs-CZ" sz="1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702148" y="3769295"/>
            <a:ext cx="830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i="1" dirty="0" err="1" smtClean="0"/>
              <a:t>p,p</a:t>
            </a:r>
            <a:r>
              <a:rPr lang="cs-CZ" sz="1400" i="1" dirty="0" smtClean="0"/>
              <a:t>´</a:t>
            </a:r>
            <a:r>
              <a:rPr lang="cs-CZ" sz="1400" dirty="0" smtClean="0"/>
              <a:t>-DDE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52602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23833" y="71414"/>
            <a:ext cx="79944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PEROXISOME PROLIFERATOR-ACTIVATED</a:t>
            </a:r>
          </a:p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RECEPTOR - PPAR</a:t>
            </a:r>
            <a:endParaRPr lang="cs-CZ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993430"/>
            <a:ext cx="89289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PPARs</a:t>
            </a:r>
            <a:r>
              <a:rPr lang="cs-CZ" sz="1600" dirty="0" smtClean="0">
                <a:latin typeface="Comic Sans MS" pitchFamily="66" charset="0"/>
              </a:rPr>
              <a:t> – </a:t>
            </a:r>
            <a:r>
              <a:rPr lang="cs-CZ" sz="1600" dirty="0" err="1" smtClean="0">
                <a:latin typeface="Comic Sans MS" pitchFamily="66" charset="0"/>
              </a:rPr>
              <a:t>endogenous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ligands</a:t>
            </a:r>
            <a:r>
              <a:rPr lang="cs-CZ" sz="1600" dirty="0" smtClean="0">
                <a:latin typeface="Comic Sans MS" pitchFamily="66" charset="0"/>
              </a:rPr>
              <a:t>: </a:t>
            </a:r>
            <a:r>
              <a:rPr lang="cs-CZ" sz="1600" b="1" dirty="0" err="1" smtClean="0">
                <a:latin typeface="Comic Sans MS" pitchFamily="66" charset="0"/>
              </a:rPr>
              <a:t>fatty</a:t>
            </a:r>
            <a:r>
              <a:rPr lang="cs-CZ" sz="1600" b="1" dirty="0" smtClean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acids</a:t>
            </a:r>
            <a:r>
              <a:rPr lang="cs-CZ" sz="1600" b="1" dirty="0" smtClean="0">
                <a:latin typeface="Comic Sans MS" pitchFamily="66" charset="0"/>
              </a:rPr>
              <a:t> and </a:t>
            </a:r>
            <a:r>
              <a:rPr lang="cs-CZ" sz="1600" b="1" dirty="0" err="1" smtClean="0">
                <a:latin typeface="Comic Sans MS" pitchFamily="66" charset="0"/>
              </a:rPr>
              <a:t>eicosanoids+metabolites</a:t>
            </a:r>
            <a:endParaRPr lang="cs-CZ" sz="1600" b="1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subtypes</a:t>
            </a:r>
            <a:r>
              <a:rPr lang="cs-CZ" sz="1600" dirty="0" smtClean="0">
                <a:latin typeface="Comic Sans MS" pitchFamily="66" charset="0"/>
                <a:cs typeface="Arial"/>
              </a:rPr>
              <a:t>: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PPAR</a:t>
            </a:r>
            <a:r>
              <a:rPr lang="cs-CZ" sz="1600" dirty="0" err="1" smtClean="0">
                <a:latin typeface="Symbol" panose="05050102010706020507" pitchFamily="18" charset="2"/>
                <a:cs typeface="Arial"/>
              </a:rPr>
              <a:t>a</a:t>
            </a:r>
            <a:r>
              <a:rPr lang="cs-CZ" sz="1600" dirty="0" smtClean="0">
                <a:latin typeface="Comic Sans MS" pitchFamily="66" charset="0"/>
                <a:cs typeface="Arial"/>
              </a:rPr>
              <a:t>,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PPAR</a:t>
            </a:r>
            <a:r>
              <a:rPr lang="cs-CZ" sz="1600" dirty="0" err="1" smtClean="0">
                <a:latin typeface="Symbol" panose="05050102010706020507" pitchFamily="18" charset="2"/>
                <a:cs typeface="Arial"/>
              </a:rPr>
              <a:t>b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smtClean="0">
                <a:latin typeface="Comic Sans MS" pitchFamily="66" charset="0"/>
                <a:cs typeface="Arial"/>
              </a:rPr>
              <a:t>(=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PPAR</a:t>
            </a:r>
            <a:r>
              <a:rPr lang="cs-CZ" sz="1600" dirty="0" err="1" smtClean="0">
                <a:latin typeface="Symbol" panose="05050102010706020507" pitchFamily="18" charset="2"/>
                <a:cs typeface="Arial"/>
              </a:rPr>
              <a:t>d</a:t>
            </a:r>
            <a:r>
              <a:rPr lang="cs-CZ" sz="1600" dirty="0" smtClean="0">
                <a:latin typeface="Comic Sans MS" pitchFamily="66" charset="0"/>
                <a:cs typeface="Arial"/>
              </a:rPr>
              <a:t>),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PPAR</a:t>
            </a:r>
            <a:r>
              <a:rPr lang="cs-CZ" sz="1600" dirty="0" err="1" smtClean="0">
                <a:latin typeface="Symbol" panose="05050102010706020507" pitchFamily="18" charset="2"/>
                <a:cs typeface="Arial"/>
              </a:rPr>
              <a:t>g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smtClean="0">
                <a:latin typeface="Arial"/>
                <a:cs typeface="Arial"/>
              </a:rPr>
              <a:t>→ </a:t>
            </a:r>
            <a:r>
              <a:rPr lang="cs-CZ" sz="1600" b="1" dirty="0" err="1" smtClean="0">
                <a:latin typeface="Comic Sans MS" panose="030F0702030302020204" pitchFamily="66" charset="0"/>
                <a:cs typeface="Arial"/>
              </a:rPr>
              <a:t>different</a:t>
            </a:r>
            <a:r>
              <a:rPr lang="cs-CZ" sz="1600" b="1" dirty="0" smtClean="0">
                <a:latin typeface="Comic Sans MS" panose="030F0702030302020204" pitchFamily="66" charset="0"/>
                <a:cs typeface="Arial"/>
              </a:rPr>
              <a:t> </a:t>
            </a:r>
            <a:r>
              <a:rPr lang="cs-CZ" sz="1600" b="1" dirty="0" err="1" smtClean="0">
                <a:latin typeface="Comic Sans MS" panose="030F0702030302020204" pitchFamily="66" charset="0"/>
                <a:cs typeface="Arial"/>
              </a:rPr>
              <a:t>tissue</a:t>
            </a:r>
            <a:r>
              <a:rPr lang="cs-CZ" sz="1600" b="1" dirty="0" smtClean="0">
                <a:latin typeface="Comic Sans MS" panose="030F0702030302020204" pitchFamily="66" charset="0"/>
                <a:cs typeface="Arial"/>
              </a:rPr>
              <a:t> </a:t>
            </a:r>
            <a:r>
              <a:rPr lang="cs-CZ" sz="1600" b="1" dirty="0" err="1" smtClean="0">
                <a:latin typeface="Comic Sans MS" panose="030F0702030302020204" pitchFamily="66" charset="0"/>
                <a:cs typeface="Arial"/>
              </a:rPr>
              <a:t>distribution</a:t>
            </a:r>
            <a:r>
              <a:rPr lang="cs-CZ" sz="1600" b="1" dirty="0" smtClean="0">
                <a:latin typeface="Comic Sans MS" panose="030F0702030302020204" pitchFamily="66" charset="0"/>
                <a:cs typeface="Arial"/>
              </a:rPr>
              <a:t> and </a:t>
            </a:r>
            <a:r>
              <a:rPr lang="cs-CZ" sz="1600" b="1" dirty="0" err="1" smtClean="0">
                <a:latin typeface="Comic Sans MS" panose="030F0702030302020204" pitchFamily="66" charset="0"/>
                <a:cs typeface="Arial"/>
              </a:rPr>
              <a:t>function</a:t>
            </a:r>
            <a:endParaRPr lang="cs-CZ" sz="1600" b="1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name</a:t>
            </a:r>
            <a:r>
              <a:rPr lang="cs-CZ" sz="1600" dirty="0" smtClean="0">
                <a:latin typeface="Comic Sans MS" pitchFamily="66" charset="0"/>
                <a:cs typeface="Arial"/>
              </a:rPr>
              <a:t> PPAR –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historic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reasons</a:t>
            </a:r>
            <a:r>
              <a:rPr lang="cs-CZ" sz="1600" dirty="0" smtClean="0">
                <a:latin typeface="Comic Sans MS" pitchFamily="66" charset="0"/>
                <a:cs typeface="Arial"/>
              </a:rPr>
              <a:t> =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ligands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for</a:t>
            </a:r>
            <a:r>
              <a:rPr lang="cs-CZ" sz="1600" dirty="0" smtClean="0">
                <a:latin typeface="Comic Sans MS" pitchFamily="66" charset="0"/>
                <a:cs typeface="Arial"/>
              </a:rPr>
              <a:t> PPAR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caused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proliferation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peroxisomes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</a:t>
            </a:r>
            <a:r>
              <a:rPr lang="cs-CZ" sz="1600" dirty="0" err="1">
                <a:latin typeface="Comic Sans MS" pitchFamily="66" charset="0"/>
                <a:cs typeface="Arial"/>
              </a:rPr>
              <a:t>rodents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smtClean="0">
                <a:latin typeface="Comic Sans MS" pitchFamily="66" charset="0"/>
                <a:cs typeface="Arial"/>
              </a:rPr>
              <a:t>; but 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humans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it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is</a:t>
            </a:r>
            <a:r>
              <a:rPr lang="cs-CZ" sz="1600" dirty="0" smtClean="0">
                <a:latin typeface="Comic Sans MS" pitchFamily="66" charset="0"/>
                <a:cs typeface="Arial"/>
              </a:rPr>
              <a:t> not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true</a:t>
            </a:r>
            <a:r>
              <a:rPr lang="cs-CZ" sz="1600" dirty="0" smtClean="0">
                <a:latin typeface="Comic Sans MS" pitchFamily="66" charset="0"/>
                <a:cs typeface="Arial"/>
              </a:rPr>
              <a:t>;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better</a:t>
            </a:r>
            <a:r>
              <a:rPr lang="cs-CZ" sz="1600" dirty="0" smtClean="0">
                <a:latin typeface="Comic Sans MS" pitchFamily="66" charset="0"/>
                <a:cs typeface="Arial"/>
              </a:rPr>
              <a:t> „</a:t>
            </a:r>
            <a:r>
              <a:rPr lang="cs-CZ" sz="1600" b="1" i="1" dirty="0" err="1" smtClean="0">
                <a:latin typeface="Comic Sans MS" pitchFamily="66" charset="0"/>
                <a:cs typeface="Arial"/>
              </a:rPr>
              <a:t>fatty</a:t>
            </a:r>
            <a:r>
              <a:rPr lang="cs-CZ" sz="1600" b="1" i="1" dirty="0" smtClean="0">
                <a:latin typeface="Comic Sans MS" pitchFamily="66" charset="0"/>
                <a:cs typeface="Arial"/>
              </a:rPr>
              <a:t> acid-</a:t>
            </a:r>
            <a:r>
              <a:rPr lang="cs-CZ" sz="1600" b="1" i="1" dirty="0" err="1" smtClean="0">
                <a:latin typeface="Comic Sans MS" pitchFamily="66" charset="0"/>
                <a:cs typeface="Arial"/>
              </a:rPr>
              <a:t>activated</a:t>
            </a:r>
            <a:r>
              <a:rPr lang="cs-CZ" sz="1600" b="1" i="1" dirty="0" smtClean="0">
                <a:latin typeface="Comic Sans MS" pitchFamily="66" charset="0"/>
                <a:cs typeface="Arial"/>
              </a:rPr>
              <a:t> receptor</a:t>
            </a:r>
            <a:r>
              <a:rPr lang="cs-CZ" sz="1600" dirty="0" smtClean="0">
                <a:latin typeface="Comic Sans MS" pitchFamily="66" charset="0"/>
                <a:cs typeface="Arial"/>
              </a:rPr>
              <a:t>“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peroxisomes</a:t>
            </a:r>
            <a:r>
              <a:rPr lang="cs-CZ" sz="1600" dirty="0" smtClean="0">
                <a:latin typeface="Comic Sans MS" pitchFamily="66" charset="0"/>
                <a:cs typeface="Arial"/>
              </a:rPr>
              <a:t> =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subcellular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organelles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that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function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1600" dirty="0" smtClean="0">
                <a:latin typeface="Comic Sans MS" pitchFamily="66" charset="0"/>
                <a:cs typeface="Arial"/>
              </a:rPr>
              <a:t>as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sites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fatty</a:t>
            </a:r>
            <a:r>
              <a:rPr lang="cs-CZ" sz="1600" dirty="0" smtClean="0">
                <a:latin typeface="Comic Sans MS" pitchFamily="66" charset="0"/>
                <a:cs typeface="Arial"/>
              </a:rPr>
              <a:t> acyl-</a:t>
            </a:r>
            <a:r>
              <a:rPr lang="cs-CZ" sz="1600" dirty="0" smtClean="0">
                <a:latin typeface="Symbol" panose="05050102010706020507" pitchFamily="18" charset="2"/>
                <a:cs typeface="Arial"/>
              </a:rPr>
              <a:t>b</a:t>
            </a:r>
            <a:r>
              <a:rPr lang="cs-CZ" sz="1600" dirty="0" smtClean="0">
                <a:latin typeface="Comic Sans MS" pitchFamily="66" charset="0"/>
                <a:cs typeface="Arial"/>
              </a:rPr>
              <a:t>-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oxidation</a:t>
            </a:r>
            <a:r>
              <a:rPr lang="cs-CZ" sz="1600" dirty="0" smtClean="0">
                <a:latin typeface="Comic Sans MS" pitchFamily="66" charset="0"/>
                <a:cs typeface="Arial"/>
              </a:rPr>
              <a:t>, cholesterol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metabolism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1600" dirty="0" err="1" smtClean="0">
                <a:latin typeface="Comic Sans MS" pitchFamily="66" charset="0"/>
                <a:cs typeface="Arial"/>
              </a:rPr>
              <a:t>glycerolipid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synthesis</a:t>
            </a:r>
            <a:r>
              <a:rPr lang="cs-CZ" sz="1600" dirty="0" smtClean="0">
                <a:latin typeface="Comic Sans MS" pitchFamily="66" charset="0"/>
                <a:cs typeface="Arial"/>
              </a:rPr>
              <a:t> and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other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lipids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pathways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peroxisome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proliferators</a:t>
            </a:r>
            <a:r>
              <a:rPr lang="cs-CZ" sz="1600" dirty="0" smtClean="0">
                <a:latin typeface="Comic Sans MS" pitchFamily="66" charset="0"/>
                <a:cs typeface="Arial"/>
              </a:rPr>
              <a:t> =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chemically</a:t>
            </a:r>
            <a:r>
              <a:rPr lang="cs-CZ" sz="1600" dirty="0" smtClean="0">
                <a:latin typeface="Comic Sans MS" pitchFamily="66" charset="0"/>
                <a:cs typeface="Arial"/>
              </a:rPr>
              <a:t> diverse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compounds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1600" dirty="0" smtClean="0">
                <a:latin typeface="Comic Sans MS" pitchFamily="66" charset="0"/>
                <a:cs typeface="Arial"/>
              </a:rPr>
              <a:t>(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clofibrate</a:t>
            </a:r>
            <a:r>
              <a:rPr lang="cs-CZ" sz="1600" dirty="0" smtClean="0">
                <a:latin typeface="Comic Sans MS" pitchFamily="66" charset="0"/>
                <a:cs typeface="Arial"/>
              </a:rPr>
              <a:t>,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ciprofibrate</a:t>
            </a:r>
            <a:r>
              <a:rPr lang="cs-CZ" sz="1600" dirty="0" smtClean="0">
                <a:latin typeface="Comic Sans MS" pitchFamily="66" charset="0"/>
                <a:cs typeface="Arial"/>
              </a:rPr>
              <a:t>,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gemfibrozil</a:t>
            </a:r>
            <a:r>
              <a:rPr lang="cs-CZ" sz="1600" dirty="0" smtClean="0">
                <a:latin typeface="Comic Sans MS" pitchFamily="66" charset="0"/>
                <a:cs typeface="Arial"/>
              </a:rPr>
              <a:t>,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nafenodipin</a:t>
            </a:r>
            <a:r>
              <a:rPr lang="cs-CZ" sz="1600" dirty="0" smtClean="0">
                <a:latin typeface="Comic Sans MS" pitchFamily="66" charset="0"/>
                <a:cs typeface="Arial"/>
              </a:rPr>
              <a:t>,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plasticizers</a:t>
            </a:r>
            <a:r>
              <a:rPr lang="cs-CZ" sz="1600" dirty="0" smtClean="0">
                <a:latin typeface="Comic Sans MS" pitchFamily="66" charset="0"/>
                <a:cs typeface="Arial"/>
              </a:rPr>
              <a:t> –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phtalates</a:t>
            </a:r>
            <a:r>
              <a:rPr lang="cs-CZ" sz="1600" dirty="0" smtClean="0">
                <a:latin typeface="Comic Sans MS" pitchFamily="66" charset="0"/>
                <a:cs typeface="Arial"/>
              </a:rPr>
              <a:t>,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solvents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PPs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induce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proliferation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peroxisomes</a:t>
            </a:r>
            <a:r>
              <a:rPr lang="cs-CZ" sz="1600" dirty="0" smtClean="0">
                <a:latin typeface="Comic Sans MS" pitchFamily="66" charset="0"/>
                <a:cs typeface="Arial"/>
              </a:rPr>
              <a:t> and cause liver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tumors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rodents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the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common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for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PPs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that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they</a:t>
            </a:r>
            <a:r>
              <a:rPr lang="cs-CZ" sz="1600" dirty="0" smtClean="0">
                <a:latin typeface="Comic Sans MS" pitchFamily="66" charset="0"/>
                <a:cs typeface="Arial"/>
              </a:rPr>
              <a:t> are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ligands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for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PPARs</a:t>
            </a:r>
            <a:r>
              <a:rPr lang="cs-CZ" sz="1600" dirty="0" smtClean="0">
                <a:latin typeface="Comic Sans MS" pitchFamily="66" charset="0"/>
                <a:cs typeface="Arial"/>
              </a:rPr>
              <a:t> =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chicken</a:t>
            </a:r>
            <a:r>
              <a:rPr lang="cs-CZ" sz="1600" dirty="0" err="1" smtClean="0">
                <a:latin typeface="Comic Sans MS" pitchFamily="66" charset="0"/>
                <a:cs typeface="Arial"/>
                <a:sym typeface="Symbol"/>
              </a:rPr>
              <a:t>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egg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problem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all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subtypes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PPAR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form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heterodimer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with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RXR</a:t>
            </a:r>
            <a:endParaRPr lang="cs-CZ" sz="1600" b="1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4" name="Line 15"/>
          <p:cNvSpPr>
            <a:spLocks noChangeShapeType="1"/>
          </p:cNvSpPr>
          <p:nvPr/>
        </p:nvSpPr>
        <p:spPr bwMode="auto">
          <a:xfrm>
            <a:off x="6228531" y="3576255"/>
            <a:ext cx="2447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6444208" y="3388930"/>
            <a:ext cx="1087414" cy="40011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000" b="1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PPAR-RE</a:t>
            </a:r>
            <a:endParaRPr lang="cs-CZ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Line 17"/>
          <p:cNvSpPr>
            <a:spLocks noChangeShapeType="1"/>
          </p:cNvSpPr>
          <p:nvPr/>
        </p:nvSpPr>
        <p:spPr bwMode="auto">
          <a:xfrm flipV="1">
            <a:off x="7812856" y="3215892"/>
            <a:ext cx="0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" name="Line 18"/>
          <p:cNvSpPr>
            <a:spLocks noChangeShapeType="1"/>
          </p:cNvSpPr>
          <p:nvPr/>
        </p:nvSpPr>
        <p:spPr bwMode="auto">
          <a:xfrm>
            <a:off x="7812856" y="3215892"/>
            <a:ext cx="86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" name="Oval 20"/>
          <p:cNvSpPr>
            <a:spLocks noChangeArrowheads="1"/>
          </p:cNvSpPr>
          <p:nvPr/>
        </p:nvSpPr>
        <p:spPr bwMode="auto">
          <a:xfrm>
            <a:off x="5899948" y="2865055"/>
            <a:ext cx="1005359" cy="57467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400" b="1" dirty="0" smtClean="0">
                <a:latin typeface="Times New Roman" pitchFamily="18" charset="0"/>
              </a:rPr>
              <a:t>PPAR</a:t>
            </a:r>
            <a:endParaRPr lang="cs-CZ" sz="2400" b="1" dirty="0">
              <a:latin typeface="Times New Roman" pitchFamily="18" charset="0"/>
            </a:endParaRPr>
          </a:p>
        </p:txBody>
      </p:sp>
      <p:sp>
        <p:nvSpPr>
          <p:cNvPr id="9" name="AutoShape 21"/>
          <p:cNvSpPr>
            <a:spLocks noChangeArrowheads="1"/>
          </p:cNvSpPr>
          <p:nvPr/>
        </p:nvSpPr>
        <p:spPr bwMode="auto">
          <a:xfrm>
            <a:off x="5931878" y="2708920"/>
            <a:ext cx="360363" cy="2889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000" b="1">
                <a:solidFill>
                  <a:schemeClr val="bg1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10" name="Oval 26"/>
          <p:cNvSpPr>
            <a:spLocks noChangeArrowheads="1"/>
          </p:cNvSpPr>
          <p:nvPr/>
        </p:nvSpPr>
        <p:spPr bwMode="auto">
          <a:xfrm>
            <a:off x="6830194" y="2888867"/>
            <a:ext cx="863600" cy="57467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400" b="1" dirty="0" smtClean="0">
                <a:latin typeface="Times New Roman" pitchFamily="18" charset="0"/>
              </a:rPr>
              <a:t>RXR</a:t>
            </a:r>
            <a:endParaRPr lang="cs-CZ" sz="2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20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63753" y="71414"/>
            <a:ext cx="55146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  <a:latin typeface="Comic Sans MS" pitchFamily="66" charset="0"/>
              </a:rPr>
              <a:t>PPAR</a:t>
            </a:r>
            <a:r>
              <a:rPr lang="cs-CZ" sz="2800" b="1" dirty="0" err="1" smtClean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-MEDIATED TOXICITY</a:t>
            </a:r>
            <a:endParaRPr lang="cs-CZ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5902" y="548680"/>
            <a:ext cx="91085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PPAR</a:t>
            </a:r>
            <a:r>
              <a:rPr lang="cs-CZ" sz="1600" dirty="0" err="1" smtClean="0">
                <a:latin typeface="Symbol" panose="05050102010706020507" pitchFamily="18" charset="2"/>
              </a:rPr>
              <a:t>a</a:t>
            </a:r>
            <a:r>
              <a:rPr lang="cs-CZ" sz="1600" dirty="0" smtClean="0">
                <a:latin typeface="Comic Sans MS" pitchFamily="66" charset="0"/>
              </a:rPr>
              <a:t> – </a:t>
            </a:r>
            <a:r>
              <a:rPr lang="cs-CZ" sz="1600" dirty="0" err="1" smtClean="0">
                <a:latin typeface="Comic Sans MS" pitchFamily="66" charset="0"/>
              </a:rPr>
              <a:t>ligands</a:t>
            </a:r>
            <a:r>
              <a:rPr lang="cs-CZ" sz="1600" dirty="0" smtClean="0">
                <a:latin typeface="Comic Sans MS" pitchFamily="66" charset="0"/>
              </a:rPr>
              <a:t>/</a:t>
            </a:r>
            <a:r>
              <a:rPr lang="cs-CZ" sz="1600" dirty="0" err="1" smtClean="0">
                <a:latin typeface="Comic Sans MS" pitchFamily="66" charset="0"/>
              </a:rPr>
              <a:t>activators</a:t>
            </a:r>
            <a:r>
              <a:rPr lang="cs-CZ" sz="1600" dirty="0" smtClean="0">
                <a:latin typeface="Comic Sans MS" pitchFamily="66" charset="0"/>
              </a:rPr>
              <a:t> cause </a:t>
            </a:r>
            <a:r>
              <a:rPr lang="cs-CZ" sz="1600" dirty="0" err="1" smtClean="0">
                <a:latin typeface="Comic Sans MS" pitchFamily="66" charset="0"/>
              </a:rPr>
              <a:t>hepatocarcinogenesis</a:t>
            </a:r>
            <a:endParaRPr lang="cs-CZ" sz="1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PPs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stimulate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replicative</a:t>
            </a:r>
            <a:r>
              <a:rPr lang="cs-CZ" sz="1600" dirty="0" smtClean="0">
                <a:latin typeface="Comic Sans MS" pitchFamily="66" charset="0"/>
                <a:cs typeface="Arial"/>
              </a:rPr>
              <a:t> DNA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synthesis</a:t>
            </a:r>
            <a:r>
              <a:rPr lang="cs-CZ" sz="1600" dirty="0" smtClean="0">
                <a:latin typeface="Comic Sans MS" pitchFamily="66" charset="0"/>
                <a:cs typeface="Arial"/>
              </a:rPr>
              <a:t> and liver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growth</a:t>
            </a:r>
            <a:r>
              <a:rPr lang="cs-CZ" sz="1600" dirty="0" smtClean="0">
                <a:latin typeface="Comic Sans MS" pitchFamily="66" charset="0"/>
                <a:cs typeface="Arial"/>
              </a:rPr>
              <a:t> = 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tumor-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promoting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characteristics</a:t>
            </a:r>
            <a:endParaRPr lang="cs-CZ" sz="1600" b="1" dirty="0" smtClean="0">
              <a:solidFill>
                <a:srgbClr val="FF0000"/>
              </a:solidFill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PPs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inhibit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hepatocyte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apoptosis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i="1" dirty="0" smtClean="0">
                <a:latin typeface="Comic Sans MS" pitchFamily="66" charset="0"/>
                <a:cs typeface="Arial"/>
              </a:rPr>
              <a:t>in </a:t>
            </a:r>
            <a:r>
              <a:rPr lang="cs-CZ" sz="1600" i="1" dirty="0" err="1" smtClean="0">
                <a:latin typeface="Comic Sans MS" pitchFamily="66" charset="0"/>
                <a:cs typeface="Arial"/>
              </a:rPr>
              <a:t>vivo</a:t>
            </a:r>
            <a:r>
              <a:rPr lang="cs-CZ" sz="1600" i="1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smtClean="0">
                <a:latin typeface="Comic Sans MS" pitchFamily="66" charset="0"/>
                <a:cs typeface="Arial"/>
              </a:rPr>
              <a:t>and </a:t>
            </a:r>
            <a:r>
              <a:rPr lang="cs-CZ" sz="1600" i="1" dirty="0" smtClean="0">
                <a:latin typeface="Comic Sans MS" pitchFamily="66" charset="0"/>
                <a:cs typeface="Arial"/>
              </a:rPr>
              <a:t>in vitro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smtClean="0">
                <a:latin typeface="Arial"/>
                <a:cs typeface="Arial"/>
              </a:rPr>
              <a:t>→ 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tumor-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promotion</a:t>
            </a:r>
            <a:endParaRPr lang="cs-CZ" sz="1600" dirty="0" smtClean="0">
              <a:solidFill>
                <a:srgbClr val="FF0000"/>
              </a:solidFill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i="1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involvement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tumor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necrosis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factor</a:t>
            </a:r>
            <a:r>
              <a:rPr lang="cs-CZ" sz="1600" dirty="0" smtClean="0">
                <a:latin typeface="Comic Sans MS" pitchFamily="66" charset="0"/>
                <a:cs typeface="Arial"/>
              </a:rPr>
              <a:t> beta (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TNF</a:t>
            </a:r>
            <a:r>
              <a:rPr lang="cs-CZ" sz="1600" b="1" dirty="0" err="1" smtClean="0">
                <a:solidFill>
                  <a:srgbClr val="FF0000"/>
                </a:solidFill>
                <a:latin typeface="Symbol" panose="05050102010706020507" pitchFamily="18" charset="2"/>
                <a:cs typeface="Arial"/>
              </a:rPr>
              <a:t>b</a:t>
            </a:r>
            <a:r>
              <a:rPr lang="cs-CZ" sz="1600" dirty="0" smtClean="0">
                <a:latin typeface="Comic Sans MS" pitchFamily="66" charset="0"/>
                <a:cs typeface="Arial"/>
              </a:rPr>
              <a:t>) </a:t>
            </a:r>
            <a:r>
              <a:rPr lang="cs-CZ" sz="1600" dirty="0">
                <a:latin typeface="Arial"/>
                <a:cs typeface="Arial"/>
              </a:rPr>
              <a:t>→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it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suppresses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apoptosis</a:t>
            </a:r>
            <a:r>
              <a:rPr lang="cs-CZ" sz="1600" dirty="0" smtClean="0">
                <a:latin typeface="Comic Sans MS" pitchFamily="66" charset="0"/>
                <a:cs typeface="Arial"/>
              </a:rPr>
              <a:t> and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stimulates</a:t>
            </a:r>
            <a:r>
              <a:rPr lang="cs-CZ" sz="1600" dirty="0" smtClean="0">
                <a:latin typeface="Comic Sans MS" pitchFamily="66" charset="0"/>
                <a:cs typeface="Arial"/>
              </a:rPr>
              <a:t> DNA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syntesis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hepatocytes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smtClean="0">
                <a:latin typeface="Comic Sans MS" pitchFamily="66" charset="0"/>
                <a:cs typeface="Arial"/>
              </a:rPr>
              <a:t>role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for</a:t>
            </a:r>
            <a:r>
              <a:rPr lang="cs-CZ" sz="1600" dirty="0" smtClean="0">
                <a:latin typeface="Comic Sans MS" pitchFamily="66" charset="0"/>
                <a:cs typeface="Arial"/>
              </a:rPr>
              <a:t> mitogen-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activated</a:t>
            </a:r>
            <a:r>
              <a:rPr lang="cs-CZ" sz="1600" dirty="0" smtClean="0">
                <a:latin typeface="Comic Sans MS" pitchFamily="66" charset="0"/>
                <a:cs typeface="Arial"/>
              </a:rPr>
              <a:t> protein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kinases</a:t>
            </a:r>
            <a:r>
              <a:rPr lang="cs-CZ" sz="1600" dirty="0" smtClean="0">
                <a:latin typeface="Comic Sans MS" pitchFamily="66" charset="0"/>
                <a:cs typeface="Arial"/>
              </a:rPr>
              <a:t> (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MAPKs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; p38</a:t>
            </a:r>
            <a:r>
              <a:rPr lang="cs-CZ" sz="1600" dirty="0" smtClean="0">
                <a:latin typeface="Comic Sans MS" pitchFamily="66" charset="0"/>
                <a:cs typeface="Arial"/>
              </a:rPr>
              <a:t>)</a:t>
            </a:r>
            <a:r>
              <a:rPr lang="cs-CZ" sz="1600" dirty="0">
                <a:latin typeface="Arial"/>
                <a:cs typeface="Arial"/>
              </a:rPr>
              <a:t> →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activated</a:t>
            </a:r>
            <a:r>
              <a:rPr lang="cs-CZ" sz="1600" dirty="0" smtClean="0">
                <a:latin typeface="Comic Sans MS" pitchFamily="66" charset="0"/>
                <a:cs typeface="Arial"/>
              </a:rPr>
              <a:t> by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oxidative</a:t>
            </a:r>
            <a:r>
              <a:rPr lang="cs-CZ" sz="1600" dirty="0" smtClean="0">
                <a:latin typeface="Comic Sans MS" pitchFamily="66" charset="0"/>
                <a:cs typeface="Arial"/>
              </a:rPr>
              <a:t> stress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PPs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increase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>
                <a:latin typeface="Comic Sans MS" pitchFamily="66" charset="0"/>
                <a:cs typeface="Arial"/>
              </a:rPr>
              <a:t>fatty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smtClean="0">
                <a:latin typeface="Comic Sans MS" pitchFamily="66" charset="0"/>
                <a:cs typeface="Arial"/>
              </a:rPr>
              <a:t>acyl-</a:t>
            </a:r>
            <a:r>
              <a:rPr lang="cs-CZ" sz="1600" dirty="0" smtClean="0">
                <a:latin typeface="Symbol" panose="05050102010706020507" pitchFamily="18" charset="2"/>
                <a:cs typeface="Arial"/>
              </a:rPr>
              <a:t>b</a:t>
            </a:r>
            <a:r>
              <a:rPr lang="cs-CZ" sz="1600" dirty="0" smtClean="0">
                <a:latin typeface="Comic Sans MS" pitchFamily="66" charset="0"/>
                <a:cs typeface="Arial"/>
              </a:rPr>
              <a:t>-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oxidation</a:t>
            </a:r>
            <a:r>
              <a:rPr lang="cs-CZ" sz="1600" dirty="0" smtClean="0">
                <a:latin typeface="Comic Sans MS" pitchFamily="66" charset="0"/>
                <a:cs typeface="Arial"/>
              </a:rPr>
              <a:t> (</a:t>
            </a:r>
            <a:r>
              <a:rPr lang="cs-CZ" sz="1600" u="sng" dirty="0" smtClean="0">
                <a:latin typeface="Comic Sans MS" pitchFamily="66" charset="0"/>
                <a:cs typeface="Arial"/>
              </a:rPr>
              <a:t>in </a:t>
            </a:r>
            <a:r>
              <a:rPr lang="cs-CZ" sz="1600" u="sng" dirty="0" err="1" smtClean="0">
                <a:latin typeface="Comic Sans MS" pitchFamily="66" charset="0"/>
                <a:cs typeface="Arial"/>
              </a:rPr>
              <a:t>rodents</a:t>
            </a:r>
            <a:r>
              <a:rPr lang="cs-CZ" sz="1600" u="sng" dirty="0" smtClean="0">
                <a:latin typeface="Comic Sans MS" pitchFamily="66" charset="0"/>
                <a:cs typeface="Arial"/>
              </a:rPr>
              <a:t> not in man</a:t>
            </a:r>
            <a:r>
              <a:rPr lang="cs-CZ" sz="1600" dirty="0" smtClean="0">
                <a:latin typeface="Comic Sans MS" pitchFamily="66" charset="0"/>
                <a:cs typeface="Arial"/>
              </a:rPr>
              <a:t>)</a:t>
            </a:r>
            <a:r>
              <a:rPr lang="cs-CZ" sz="1600" dirty="0" smtClean="0">
                <a:latin typeface="Arial"/>
                <a:cs typeface="Arial"/>
              </a:rPr>
              <a:t> </a:t>
            </a:r>
            <a:r>
              <a:rPr lang="cs-CZ" sz="1600" dirty="0">
                <a:latin typeface="Arial"/>
                <a:cs typeface="Arial"/>
              </a:rPr>
              <a:t>→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increased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production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H</a:t>
            </a:r>
            <a:r>
              <a:rPr lang="cs-CZ" sz="1600" baseline="-25000" dirty="0" smtClean="0">
                <a:latin typeface="Comic Sans MS" pitchFamily="66" charset="0"/>
                <a:cs typeface="Arial"/>
              </a:rPr>
              <a:t>2</a:t>
            </a:r>
            <a:r>
              <a:rPr lang="cs-CZ" sz="1600" dirty="0" smtClean="0">
                <a:latin typeface="Comic Sans MS" pitchFamily="66" charset="0"/>
                <a:cs typeface="Arial"/>
              </a:rPr>
              <a:t>O</a:t>
            </a:r>
            <a:r>
              <a:rPr lang="cs-CZ" sz="1600" baseline="-25000" dirty="0" smtClean="0">
                <a:latin typeface="Comic Sans MS" pitchFamily="66" charset="0"/>
                <a:cs typeface="Arial"/>
              </a:rPr>
              <a:t>2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>
                <a:latin typeface="Arial"/>
                <a:cs typeface="Arial"/>
              </a:rPr>
              <a:t>→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Reactive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 Oxygen Species = oxidant stress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sustained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oxidative</a:t>
            </a:r>
            <a:r>
              <a:rPr lang="cs-CZ" sz="1600" dirty="0" smtClean="0">
                <a:latin typeface="Comic Sans MS" pitchFamily="66" charset="0"/>
                <a:cs typeface="Arial"/>
              </a:rPr>
              <a:t> stress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leads</a:t>
            </a:r>
            <a:r>
              <a:rPr lang="cs-CZ" sz="1600" dirty="0" smtClean="0">
                <a:latin typeface="Comic Sans MS" pitchFamily="66" charset="0"/>
                <a:cs typeface="Arial"/>
              </a:rPr>
              <a:t> to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nongenotoxic</a:t>
            </a:r>
            <a:r>
              <a:rPr lang="cs-CZ" sz="1600" dirty="0" smtClean="0">
                <a:latin typeface="Comic Sans MS" pitchFamily="66" charset="0"/>
                <a:cs typeface="Arial"/>
              </a:rPr>
              <a:t> liver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carcinogenesis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demonstrated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rodents</a:t>
            </a:r>
            <a:r>
              <a:rPr lang="cs-CZ" sz="1600" dirty="0" smtClean="0">
                <a:latin typeface="Comic Sans MS" pitchFamily="66" charset="0"/>
                <a:cs typeface="Arial"/>
              </a:rPr>
              <a:t> not in man =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perhaps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irrelevant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mechanism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man?</a:t>
            </a:r>
            <a:endParaRPr lang="cs-CZ" sz="1600" dirty="0">
              <a:latin typeface="Symbol" panose="05050102010706020507" pitchFamily="18" charset="2"/>
              <a:cs typeface="Arial"/>
            </a:endParaRPr>
          </a:p>
        </p:txBody>
      </p:sp>
      <p:pic>
        <p:nvPicPr>
          <p:cNvPr id="1026" name="Picture 2" descr="https://upload.wikimedia.org/wikipedia/commons/e/e2/Bis%282-ethylhexyl%29phthala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09120"/>
            <a:ext cx="1299893" cy="840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07504" y="5528265"/>
            <a:ext cx="19452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DEHP; </a:t>
            </a:r>
            <a:r>
              <a:rPr lang="cs-CZ" sz="1200" dirty="0" err="1" smtClean="0"/>
              <a:t>diethyl</a:t>
            </a:r>
            <a:r>
              <a:rPr lang="cs-CZ" sz="1200" dirty="0" smtClean="0"/>
              <a:t> </a:t>
            </a:r>
            <a:r>
              <a:rPr lang="cs-CZ" sz="1200" dirty="0" err="1" smtClean="0"/>
              <a:t>hexyl</a:t>
            </a:r>
            <a:r>
              <a:rPr lang="cs-CZ" sz="1200" dirty="0" smtClean="0"/>
              <a:t> </a:t>
            </a:r>
            <a:r>
              <a:rPr lang="cs-CZ" sz="1200" dirty="0" err="1" smtClean="0"/>
              <a:t>phtalate</a:t>
            </a:r>
            <a:endParaRPr lang="cs-CZ" sz="1200" dirty="0"/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1763688" y="4797152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123728" y="4581128"/>
            <a:ext cx="924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err="1" smtClean="0"/>
              <a:t>PPAR</a:t>
            </a:r>
            <a:r>
              <a:rPr lang="cs-CZ" sz="1400" b="1" dirty="0" err="1" smtClean="0">
                <a:latin typeface="Symbol" panose="05050102010706020507" pitchFamily="18" charset="2"/>
              </a:rPr>
              <a:t>a</a:t>
            </a:r>
            <a:endParaRPr lang="cs-CZ" sz="1400" b="1" dirty="0" smtClean="0">
              <a:latin typeface="Symbol" panose="05050102010706020507" pitchFamily="18" charset="2"/>
            </a:endParaRPr>
          </a:p>
          <a:p>
            <a:pPr algn="ctr"/>
            <a:r>
              <a:rPr lang="cs-CZ" sz="1400" b="1" dirty="0" err="1" smtClean="0"/>
              <a:t>activation</a:t>
            </a:r>
            <a:endParaRPr lang="cs-CZ" sz="1400" b="1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2999764" y="4797152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3365449" y="4581128"/>
            <a:ext cx="1085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err="1" smtClean="0"/>
              <a:t>fatty</a:t>
            </a:r>
            <a:r>
              <a:rPr lang="cs-CZ" sz="1400" b="1" dirty="0" smtClean="0"/>
              <a:t> acid</a:t>
            </a:r>
          </a:p>
          <a:p>
            <a:pPr algn="ctr"/>
            <a:r>
              <a:rPr lang="cs-CZ" sz="1400" b="1" dirty="0" smtClean="0">
                <a:latin typeface="Symbol" panose="05050102010706020507" pitchFamily="18" charset="2"/>
              </a:rPr>
              <a:t>b-</a:t>
            </a:r>
            <a:r>
              <a:rPr lang="cs-CZ" sz="1400" b="1" dirty="0" err="1" smtClean="0"/>
              <a:t>oxidation</a:t>
            </a:r>
            <a:endParaRPr lang="cs-CZ" sz="14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932040" y="4581128"/>
            <a:ext cx="13639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/>
              <a:t>ROS</a:t>
            </a:r>
          </a:p>
          <a:p>
            <a:pPr algn="ctr"/>
            <a:r>
              <a:rPr lang="cs-CZ" sz="1400" b="1" dirty="0" err="1" smtClean="0"/>
              <a:t>oxidative</a:t>
            </a:r>
            <a:r>
              <a:rPr lang="cs-CZ" sz="1400" b="1" dirty="0" smtClean="0"/>
              <a:t> stress</a:t>
            </a:r>
            <a:endParaRPr lang="cs-CZ" sz="1400" b="1" dirty="0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4572000" y="4797152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2555776" y="5229200"/>
            <a:ext cx="0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240683" y="5661248"/>
            <a:ext cx="572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err="1" smtClean="0"/>
              <a:t>TNF</a:t>
            </a:r>
            <a:r>
              <a:rPr lang="cs-CZ" sz="1400" b="1" dirty="0" err="1">
                <a:latin typeface="Symbol" panose="05050102010706020507" pitchFamily="18" charset="2"/>
              </a:rPr>
              <a:t>b</a:t>
            </a:r>
            <a:endParaRPr lang="cs-CZ" sz="1400" b="1" dirty="0"/>
          </a:p>
        </p:txBody>
      </p:sp>
      <p:cxnSp>
        <p:nvCxnSpPr>
          <p:cNvPr id="17" name="Přímá spojnice se šipkou 16"/>
          <p:cNvCxnSpPr/>
          <p:nvPr/>
        </p:nvCxnSpPr>
        <p:spPr>
          <a:xfrm>
            <a:off x="5597684" y="5229200"/>
            <a:ext cx="0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5278328" y="5661248"/>
            <a:ext cx="6447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/>
              <a:t>MAPK</a:t>
            </a:r>
            <a:endParaRPr lang="cs-CZ" sz="14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059832" y="5373216"/>
            <a:ext cx="186538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/>
              <a:t>DNA </a:t>
            </a:r>
            <a:r>
              <a:rPr lang="cs-CZ" sz="1400" b="1" dirty="0" err="1" smtClean="0"/>
              <a:t>replication</a:t>
            </a:r>
            <a:endParaRPr lang="cs-CZ" sz="1400" b="1" dirty="0" smtClean="0"/>
          </a:p>
          <a:p>
            <a:pPr algn="ctr"/>
            <a:r>
              <a:rPr lang="cs-CZ" sz="1400" b="1" dirty="0" smtClean="0"/>
              <a:t>Cell </a:t>
            </a:r>
            <a:r>
              <a:rPr lang="cs-CZ" sz="1400" b="1" dirty="0" err="1" smtClean="0"/>
              <a:t>growth</a:t>
            </a:r>
            <a:endParaRPr lang="cs-CZ" sz="1400" b="1" dirty="0" smtClean="0"/>
          </a:p>
          <a:p>
            <a:pPr algn="ctr"/>
            <a:r>
              <a:rPr lang="cs-CZ" sz="1400" b="1" dirty="0" err="1" smtClean="0"/>
              <a:t>Inhibition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of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apoptosis</a:t>
            </a:r>
            <a:endParaRPr lang="cs-CZ" sz="1400" b="1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2771800" y="5821166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H="1">
            <a:off x="4932040" y="5821166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1187624" y="6290156"/>
            <a:ext cx="1210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err="1" smtClean="0"/>
              <a:t>initiation</a:t>
            </a:r>
            <a:endParaRPr lang="cs-CZ" sz="1400" b="1" dirty="0" smtClean="0"/>
          </a:p>
          <a:p>
            <a:pPr algn="ctr"/>
            <a:r>
              <a:rPr lang="cs-CZ" sz="1400" b="1" dirty="0" smtClean="0"/>
              <a:t>(genotoxicity)</a:t>
            </a:r>
            <a:endParaRPr lang="cs-CZ" sz="14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5094190" y="6293418"/>
            <a:ext cx="10573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/>
              <a:t>tumor</a:t>
            </a:r>
          </a:p>
          <a:p>
            <a:pPr algn="ctr"/>
            <a:r>
              <a:rPr lang="cs-CZ" sz="1400" b="1" dirty="0" err="1" smtClean="0"/>
              <a:t>progression</a:t>
            </a:r>
            <a:endParaRPr lang="cs-CZ" sz="1400" b="1" dirty="0"/>
          </a:p>
        </p:txBody>
      </p:sp>
      <p:sp>
        <p:nvSpPr>
          <p:cNvPr id="15" name="Šipka doprava 14"/>
          <p:cNvSpPr/>
          <p:nvPr/>
        </p:nvSpPr>
        <p:spPr>
          <a:xfrm>
            <a:off x="2483768" y="6309320"/>
            <a:ext cx="2610422" cy="47667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3251952" y="6377286"/>
            <a:ext cx="9807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err="1" smtClean="0"/>
              <a:t>promotion</a:t>
            </a:r>
            <a:endParaRPr lang="cs-CZ" sz="1400" b="1" dirty="0"/>
          </a:p>
        </p:txBody>
      </p:sp>
      <p:sp>
        <p:nvSpPr>
          <p:cNvPr id="24" name="Šipka dolů 23"/>
          <p:cNvSpPr/>
          <p:nvPr/>
        </p:nvSpPr>
        <p:spPr>
          <a:xfrm>
            <a:off x="3635896" y="6111880"/>
            <a:ext cx="596838" cy="265406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3781028" y="603719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+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5920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63753" y="71414"/>
            <a:ext cx="55146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  <a:latin typeface="Comic Sans MS" pitchFamily="66" charset="0"/>
              </a:rPr>
              <a:t>PPAR</a:t>
            </a:r>
            <a:r>
              <a:rPr lang="cs-CZ" sz="2800" b="1" dirty="0" err="1" smtClean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-MEDIATED TOXICITY</a:t>
            </a:r>
            <a:endParaRPr lang="cs-CZ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2008" y="620688"/>
            <a:ext cx="90205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PPAR</a:t>
            </a:r>
            <a:r>
              <a:rPr lang="cs-CZ" sz="1600" dirty="0" err="1" smtClean="0">
                <a:latin typeface="Symbol" panose="05050102010706020507" pitchFamily="18" charset="2"/>
              </a:rPr>
              <a:t>a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interestingly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participates</a:t>
            </a:r>
            <a:r>
              <a:rPr lang="cs-CZ" sz="1600" dirty="0" smtClean="0">
                <a:latin typeface="Comic Sans MS" pitchFamily="66" charset="0"/>
              </a:rPr>
              <a:t> in </a:t>
            </a:r>
            <a:r>
              <a:rPr lang="cs-CZ" sz="1600" b="1" dirty="0" err="1" smtClean="0">
                <a:latin typeface="Comic Sans MS" pitchFamily="66" charset="0"/>
              </a:rPr>
              <a:t>cytoprotection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against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chemically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different</a:t>
            </a:r>
            <a:r>
              <a:rPr lang="cs-CZ" sz="1600" dirty="0" smtClean="0">
                <a:latin typeface="Comic Sans MS" pitchFamily="66" charset="0"/>
              </a:rPr>
              <a:t> and </a:t>
            </a:r>
            <a:r>
              <a:rPr lang="cs-CZ" sz="1600" dirty="0" err="1" smtClean="0">
                <a:latin typeface="Comic Sans MS" pitchFamily="66" charset="0"/>
              </a:rPr>
              <a:t>mechanistically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distinct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hepatotoxicants</a:t>
            </a:r>
            <a:endParaRPr lang="cs-CZ" sz="1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clofibrate</a:t>
            </a:r>
            <a:r>
              <a:rPr lang="cs-CZ" sz="1600" dirty="0" smtClean="0">
                <a:latin typeface="Comic Sans MS" pitchFamily="66" charset="0"/>
              </a:rPr>
              <a:t> (</a:t>
            </a:r>
            <a:r>
              <a:rPr lang="cs-CZ" sz="1600" dirty="0" err="1" smtClean="0">
                <a:latin typeface="Comic Sans MS" pitchFamily="66" charset="0"/>
              </a:rPr>
              <a:t>hypolipidemic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>
                <a:latin typeface="Comic Sans MS" pitchFamily="66" charset="0"/>
              </a:rPr>
              <a:t>drug</a:t>
            </a:r>
            <a:r>
              <a:rPr lang="cs-CZ" sz="1600" dirty="0">
                <a:latin typeface="Comic Sans MS" pitchFamily="66" charset="0"/>
              </a:rPr>
              <a:t> – </a:t>
            </a:r>
            <a:r>
              <a:rPr lang="cs-CZ" sz="1600" dirty="0" err="1">
                <a:latin typeface="Comic Sans MS" pitchFamily="66" charset="0"/>
              </a:rPr>
              <a:t>class</a:t>
            </a:r>
            <a:r>
              <a:rPr lang="cs-CZ" sz="1600" dirty="0">
                <a:latin typeface="Comic Sans MS" pitchFamily="66" charset="0"/>
              </a:rPr>
              <a:t> „</a:t>
            </a:r>
            <a:r>
              <a:rPr lang="cs-CZ" sz="1600" dirty="0" err="1">
                <a:latin typeface="Comic Sans MS" pitchFamily="66" charset="0"/>
              </a:rPr>
              <a:t>fibrates</a:t>
            </a:r>
            <a:r>
              <a:rPr lang="cs-CZ" sz="1600" dirty="0" smtClean="0">
                <a:latin typeface="Comic Sans MS" pitchFamily="66" charset="0"/>
              </a:rPr>
              <a:t>“) has </a:t>
            </a:r>
            <a:r>
              <a:rPr lang="cs-CZ" sz="1600" dirty="0" err="1" smtClean="0">
                <a:latin typeface="Comic Sans MS" pitchFamily="66" charset="0"/>
              </a:rPr>
              <a:t>hepatoprotective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effect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against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>
                <a:latin typeface="Comic Sans MS" pitchFamily="66" charset="0"/>
              </a:rPr>
              <a:t>liver </a:t>
            </a:r>
            <a:r>
              <a:rPr lang="cs-CZ" sz="1600" dirty="0" err="1" smtClean="0">
                <a:latin typeface="Comic Sans MS" pitchFamily="66" charset="0"/>
              </a:rPr>
              <a:t>injury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induced</a:t>
            </a:r>
            <a:r>
              <a:rPr lang="cs-CZ" sz="1600" dirty="0" smtClean="0">
                <a:latin typeface="Comic Sans MS" pitchFamily="66" charset="0"/>
              </a:rPr>
              <a:t> by </a:t>
            </a:r>
            <a:r>
              <a:rPr lang="cs-CZ" sz="1600" dirty="0" err="1" smtClean="0">
                <a:latin typeface="Comic Sans MS" pitchFamily="66" charset="0"/>
              </a:rPr>
              <a:t>acetaminophen</a:t>
            </a:r>
            <a:r>
              <a:rPr lang="cs-CZ" sz="1600" dirty="0" smtClean="0">
                <a:latin typeface="Comic Sans MS" pitchFamily="66" charset="0"/>
              </a:rPr>
              <a:t> APAP, </a:t>
            </a:r>
            <a:r>
              <a:rPr lang="cs-CZ" sz="1600" dirty="0" err="1" smtClean="0">
                <a:latin typeface="Comic Sans MS" pitchFamily="66" charset="0"/>
              </a:rPr>
              <a:t>carbon</a:t>
            </a:r>
            <a:r>
              <a:rPr lang="cs-CZ" sz="1600" dirty="0" smtClean="0">
                <a:latin typeface="Comic Sans MS" pitchFamily="66" charset="0"/>
              </a:rPr>
              <a:t> tetrachloride, </a:t>
            </a:r>
            <a:r>
              <a:rPr lang="cs-CZ" sz="1600" dirty="0" err="1" smtClean="0">
                <a:latin typeface="Comic Sans MS" pitchFamily="66" charset="0"/>
              </a:rPr>
              <a:t>bromobenzene</a:t>
            </a:r>
            <a:r>
              <a:rPr lang="cs-CZ" sz="1600" dirty="0" smtClean="0">
                <a:latin typeface="Comic Sans MS" pitchFamily="66" charset="0"/>
              </a:rPr>
              <a:t>, chloroform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mechanism</a:t>
            </a:r>
            <a:r>
              <a:rPr lang="cs-CZ" sz="1600" b="1" dirty="0" smtClean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of</a:t>
            </a:r>
            <a:r>
              <a:rPr lang="cs-CZ" sz="1600" b="1" dirty="0" smtClean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protection</a:t>
            </a:r>
            <a:r>
              <a:rPr lang="cs-CZ" sz="1600" b="1" dirty="0" smtClean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is</a:t>
            </a:r>
            <a:r>
              <a:rPr lang="cs-CZ" sz="1600" b="1" dirty="0" smtClean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unrelated</a:t>
            </a:r>
            <a:r>
              <a:rPr lang="cs-CZ" sz="1600" b="1" dirty="0" smtClean="0">
                <a:latin typeface="Comic Sans MS" pitchFamily="66" charset="0"/>
              </a:rPr>
              <a:t> to </a:t>
            </a:r>
            <a:r>
              <a:rPr lang="cs-CZ" sz="1600" b="1" dirty="0" err="1" smtClean="0">
                <a:latin typeface="Comic Sans MS" pitchFamily="66" charset="0"/>
              </a:rPr>
              <a:t>mechanism</a:t>
            </a:r>
            <a:r>
              <a:rPr lang="cs-CZ" sz="1600" b="1" dirty="0" smtClean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of</a:t>
            </a:r>
            <a:r>
              <a:rPr lang="cs-CZ" sz="1600" b="1" dirty="0" smtClean="0">
                <a:latin typeface="Comic Sans MS" pitchFamily="66" charset="0"/>
              </a:rPr>
              <a:t> liver </a:t>
            </a:r>
            <a:r>
              <a:rPr lang="cs-CZ" sz="1600" b="1" dirty="0" err="1" smtClean="0">
                <a:latin typeface="Comic Sans MS" pitchFamily="66" charset="0"/>
              </a:rPr>
              <a:t>injury</a:t>
            </a:r>
            <a:endParaRPr lang="cs-CZ" sz="1600" b="1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PPAR</a:t>
            </a:r>
            <a:r>
              <a:rPr lang="cs-CZ" sz="1600" dirty="0" err="1" smtClean="0">
                <a:latin typeface="Symbol" panose="05050102010706020507" pitchFamily="18" charset="2"/>
              </a:rPr>
              <a:t>a-</a:t>
            </a:r>
            <a:r>
              <a:rPr lang="cs-CZ" sz="1600" dirty="0" err="1" smtClean="0">
                <a:latin typeface="Comic Sans MS" pitchFamily="66" charset="0"/>
              </a:rPr>
              <a:t>null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mice</a:t>
            </a:r>
            <a:r>
              <a:rPr lang="cs-CZ" sz="1600" dirty="0" smtClean="0">
                <a:latin typeface="Comic Sans MS" pitchFamily="66" charset="0"/>
              </a:rPr>
              <a:t> had </a:t>
            </a:r>
            <a:r>
              <a:rPr lang="cs-CZ" sz="1600" dirty="0" err="1" smtClean="0">
                <a:latin typeface="Comic Sans MS" pitchFamily="66" charset="0"/>
              </a:rPr>
              <a:t>lost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the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ability</a:t>
            </a:r>
            <a:r>
              <a:rPr lang="cs-CZ" sz="1600" dirty="0" smtClean="0">
                <a:latin typeface="Comic Sans MS" pitchFamily="66" charset="0"/>
              </a:rPr>
              <a:t> to </a:t>
            </a:r>
            <a:r>
              <a:rPr lang="cs-CZ" sz="1600" dirty="0" err="1" smtClean="0">
                <a:latin typeface="Comic Sans MS" pitchFamily="66" charset="0"/>
              </a:rPr>
              <a:t>be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resistant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against</a:t>
            </a:r>
            <a:r>
              <a:rPr lang="cs-CZ" sz="1600" dirty="0" smtClean="0">
                <a:latin typeface="Comic Sans MS" pitchFamily="66" charset="0"/>
              </a:rPr>
              <a:t> APAP </a:t>
            </a:r>
            <a:r>
              <a:rPr lang="cs-CZ" sz="1600" dirty="0" err="1" smtClean="0">
                <a:latin typeface="Comic Sans MS" pitchFamily="66" charset="0"/>
              </a:rPr>
              <a:t>when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given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clofibrate</a:t>
            </a:r>
            <a:r>
              <a:rPr lang="cs-CZ" sz="1600" dirty="0" smtClean="0">
                <a:latin typeface="Comic Sans MS" pitchFamily="66" charset="0"/>
              </a:rPr>
              <a:t>; </a:t>
            </a:r>
            <a:r>
              <a:rPr lang="cs-CZ" sz="1600" dirty="0" err="1" smtClean="0">
                <a:latin typeface="Comic Sans MS" pitchFamily="66" charset="0"/>
              </a:rPr>
              <a:t>they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also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showed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impaired</a:t>
            </a:r>
            <a:r>
              <a:rPr lang="cs-CZ" sz="1600" dirty="0" smtClean="0">
                <a:latin typeface="Comic Sans MS" pitchFamily="66" charset="0"/>
              </a:rPr>
              <a:t> liver </a:t>
            </a:r>
            <a:r>
              <a:rPr lang="cs-CZ" sz="1600" dirty="0" err="1" smtClean="0">
                <a:latin typeface="Comic Sans MS" pitchFamily="66" charset="0"/>
              </a:rPr>
              <a:t>regeneration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after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partial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hepatectomy</a:t>
            </a:r>
            <a:endParaRPr lang="cs-CZ" sz="1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b="1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>
                <a:latin typeface="Comic Sans MS" pitchFamily="66" charset="0"/>
              </a:rPr>
              <a:t>PPAR</a:t>
            </a:r>
            <a:r>
              <a:rPr lang="cs-CZ" sz="1600" dirty="0" err="1">
                <a:latin typeface="Symbol" panose="05050102010706020507" pitchFamily="18" charset="2"/>
              </a:rPr>
              <a:t>a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controls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growth</a:t>
            </a:r>
            <a:r>
              <a:rPr lang="cs-CZ" sz="1600" b="1" dirty="0" smtClean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regulatory</a:t>
            </a:r>
            <a:r>
              <a:rPr lang="cs-CZ" sz="1600" b="1" dirty="0" smtClean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genes</a:t>
            </a:r>
            <a:r>
              <a:rPr lang="cs-CZ" sz="1600" dirty="0" smtClean="0">
                <a:latin typeface="Comic Sans MS" pitchFamily="66" charset="0"/>
              </a:rPr>
              <a:t> (c-Ha-ras, </a:t>
            </a:r>
            <a:r>
              <a:rPr lang="cs-CZ" sz="1600" dirty="0" err="1" smtClean="0">
                <a:latin typeface="Comic Sans MS" pitchFamily="66" charset="0"/>
              </a:rPr>
              <a:t>fos</a:t>
            </a:r>
            <a:r>
              <a:rPr lang="cs-CZ" sz="1600" dirty="0" smtClean="0">
                <a:latin typeface="Comic Sans MS" pitchFamily="66" charset="0"/>
              </a:rPr>
              <a:t>, </a:t>
            </a:r>
            <a:r>
              <a:rPr lang="cs-CZ" sz="1600" dirty="0" err="1" smtClean="0">
                <a:latin typeface="Comic Sans MS" pitchFamily="66" charset="0"/>
              </a:rPr>
              <a:t>jun</a:t>
            </a:r>
            <a:r>
              <a:rPr lang="cs-CZ" sz="1600" dirty="0" smtClean="0">
                <a:latin typeface="Comic Sans MS" pitchFamily="66" charset="0"/>
              </a:rPr>
              <a:t>, egr-1) </a:t>
            </a:r>
            <a:r>
              <a:rPr lang="cs-CZ" sz="1600" dirty="0" err="1" smtClean="0">
                <a:latin typeface="Comic Sans MS" pitchFamily="66" charset="0"/>
              </a:rPr>
              <a:t>that</a:t>
            </a:r>
            <a:r>
              <a:rPr lang="cs-CZ" sz="1600" dirty="0" smtClean="0">
                <a:latin typeface="Comic Sans MS" pitchFamily="66" charset="0"/>
              </a:rPr>
              <a:t> are </a:t>
            </a:r>
            <a:r>
              <a:rPr lang="cs-CZ" sz="1600" dirty="0" err="1" smtClean="0">
                <a:latin typeface="Comic Sans MS" pitchFamily="66" charset="0"/>
              </a:rPr>
              <a:t>involved</a:t>
            </a:r>
            <a:r>
              <a:rPr lang="cs-CZ" sz="1600" dirty="0" smtClean="0">
                <a:latin typeface="Comic Sans MS" pitchFamily="66" charset="0"/>
              </a:rPr>
              <a:t> in </a:t>
            </a:r>
            <a:r>
              <a:rPr lang="cs-CZ" sz="1600" dirty="0" err="1" smtClean="0">
                <a:latin typeface="Comic Sans MS" pitchFamily="66" charset="0"/>
              </a:rPr>
              <a:t>the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progression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of</a:t>
            </a:r>
            <a:r>
              <a:rPr lang="cs-CZ" sz="1600" dirty="0" smtClean="0">
                <a:latin typeface="Comic Sans MS" pitchFamily="66" charset="0"/>
              </a:rPr>
              <a:t> cell </a:t>
            </a:r>
            <a:r>
              <a:rPr lang="cs-CZ" sz="1600" dirty="0" err="1" smtClean="0">
                <a:latin typeface="Comic Sans MS" pitchFamily="66" charset="0"/>
              </a:rPr>
              <a:t>cycle</a:t>
            </a:r>
            <a:r>
              <a:rPr lang="cs-CZ" sz="1600" dirty="0" smtClean="0">
                <a:latin typeface="Comic Sans MS" pitchFamily="66" charset="0"/>
              </a:rPr>
              <a:t> (G</a:t>
            </a:r>
            <a:r>
              <a:rPr lang="cs-CZ" sz="1600" baseline="-25000" dirty="0" smtClean="0">
                <a:latin typeface="Comic Sans MS" pitchFamily="66" charset="0"/>
              </a:rPr>
              <a:t>0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>
                <a:latin typeface="Arial"/>
                <a:cs typeface="Arial"/>
              </a:rPr>
              <a:t>→ </a:t>
            </a:r>
            <a:r>
              <a:rPr lang="cs-CZ" sz="1600" dirty="0" smtClean="0">
                <a:latin typeface="Comic Sans MS" pitchFamily="66" charset="0"/>
              </a:rPr>
              <a:t>S </a:t>
            </a:r>
            <a:r>
              <a:rPr lang="cs-CZ" sz="1600" dirty="0" err="1" smtClean="0">
                <a:latin typeface="Comic Sans MS" pitchFamily="66" charset="0"/>
              </a:rPr>
              <a:t>transition</a:t>
            </a:r>
            <a:r>
              <a:rPr lang="cs-CZ" sz="1600" dirty="0" smtClean="0">
                <a:latin typeface="Comic Sans MS" pitchFamily="66" charset="0"/>
              </a:rPr>
              <a:t>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b="1" dirty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the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mechanism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of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</a:rPr>
              <a:t>PPAR</a:t>
            </a:r>
            <a:r>
              <a:rPr lang="cs-CZ" sz="1600" b="1" dirty="0" err="1" smtClean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</a:rPr>
              <a:t>-mediated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</a:rPr>
              <a:t>hepatoprotection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</a:rPr>
              <a:t>may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</a:rPr>
              <a:t>involve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</a:rPr>
              <a:t>stimulation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</a:rPr>
              <a:t>of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</a:rPr>
              <a:t>mitogenic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</a:rPr>
              <a:t> response </a:t>
            </a:r>
            <a:r>
              <a:rPr lang="cs-CZ" sz="1600" dirty="0">
                <a:solidFill>
                  <a:srgbClr val="FF0000"/>
                </a:solidFill>
                <a:latin typeface="Arial"/>
                <a:cs typeface="Arial"/>
              </a:rPr>
              <a:t>→ </a:t>
            </a:r>
            <a:r>
              <a:rPr lang="cs-CZ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</a:rPr>
              <a:t>increased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</a:rPr>
              <a:t>hepatocellular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</a:rPr>
              <a:t>proliferation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cs-CZ" sz="1600" dirty="0">
                <a:solidFill>
                  <a:srgbClr val="FF0000"/>
                </a:solidFill>
                <a:latin typeface="Arial"/>
                <a:cs typeface="Arial"/>
              </a:rPr>
              <a:t>→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</a:rPr>
              <a:t>regeneration</a:t>
            </a:r>
            <a:endParaRPr lang="cs-CZ" sz="1600" b="1" dirty="0">
              <a:solidFill>
                <a:srgbClr val="FF0000"/>
              </a:solidFill>
              <a:latin typeface="Symbol" panose="05050102010706020507" pitchFamily="18" charset="2"/>
              <a:cs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013176"/>
            <a:ext cx="2952328" cy="1359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325657" y="6237312"/>
            <a:ext cx="1076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clofibrate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869160"/>
            <a:ext cx="2067705" cy="1110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5856192" y="6187719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acetaminophen</a:t>
            </a:r>
            <a:r>
              <a:rPr lang="cs-CZ" dirty="0" smtClean="0"/>
              <a:t> (paracetamol)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471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63753" y="71414"/>
            <a:ext cx="55146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  <a:latin typeface="Comic Sans MS" pitchFamily="66" charset="0"/>
              </a:rPr>
              <a:t>PPAR</a:t>
            </a:r>
            <a:r>
              <a:rPr lang="cs-CZ" sz="2800" b="1" dirty="0" err="1" smtClean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-MEDIATED TOXICITY</a:t>
            </a:r>
            <a:endParaRPr lang="cs-CZ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755" y="548680"/>
            <a:ext cx="90205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PPAR</a:t>
            </a:r>
            <a:r>
              <a:rPr lang="cs-CZ" sz="1600" dirty="0" err="1" smtClean="0">
                <a:latin typeface="Symbol" panose="05050102010706020507" pitchFamily="18" charset="2"/>
              </a:rPr>
              <a:t>g</a:t>
            </a:r>
            <a:r>
              <a:rPr lang="cs-CZ" sz="1600" dirty="0" smtClean="0">
                <a:latin typeface="Comic Sans MS" pitchFamily="66" charset="0"/>
              </a:rPr>
              <a:t> – “</a:t>
            </a:r>
            <a:r>
              <a:rPr lang="cs-CZ" sz="1600" i="1" dirty="0" err="1" smtClean="0">
                <a:latin typeface="Comic Sans MS" pitchFamily="66" charset="0"/>
              </a:rPr>
              <a:t>opposing</a:t>
            </a:r>
            <a:r>
              <a:rPr lang="cs-CZ" sz="1600" i="1" dirty="0" smtClean="0">
                <a:latin typeface="Comic Sans MS" pitchFamily="66" charset="0"/>
              </a:rPr>
              <a:t> receptor</a:t>
            </a:r>
            <a:r>
              <a:rPr lang="cs-CZ" sz="1600" dirty="0" smtClean="0">
                <a:latin typeface="Comic Sans MS" pitchFamily="66" charset="0"/>
              </a:rPr>
              <a:t>“ = </a:t>
            </a:r>
            <a:r>
              <a:rPr lang="cs-CZ" sz="1600" dirty="0" err="1" smtClean="0">
                <a:latin typeface="Comic Sans MS" pitchFamily="66" charset="0"/>
              </a:rPr>
              <a:t>mediates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biological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functions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opposite</a:t>
            </a:r>
            <a:r>
              <a:rPr lang="cs-CZ" sz="1600" dirty="0" smtClean="0">
                <a:latin typeface="Comic Sans MS" pitchFamily="66" charset="0"/>
              </a:rPr>
              <a:t> to </a:t>
            </a:r>
            <a:r>
              <a:rPr lang="cs-CZ" sz="1600" dirty="0" err="1" smtClean="0">
                <a:latin typeface="Comic Sans MS" pitchFamily="66" charset="0"/>
              </a:rPr>
              <a:t>those</a:t>
            </a:r>
            <a:r>
              <a:rPr lang="cs-CZ" sz="1600" dirty="0">
                <a:latin typeface="Comic Sans MS" pitchFamily="66" charset="0"/>
              </a:rPr>
              <a:t> by </a:t>
            </a:r>
            <a:r>
              <a:rPr lang="cs-CZ" sz="1600" dirty="0" err="1" smtClean="0">
                <a:latin typeface="Comic Sans MS" pitchFamily="66" charset="0"/>
              </a:rPr>
              <a:t>PPAR</a:t>
            </a:r>
            <a:r>
              <a:rPr lang="cs-CZ" sz="1600" dirty="0" err="1" smtClean="0">
                <a:latin typeface="Symbol" panose="05050102010706020507" pitchFamily="18" charset="2"/>
              </a:rPr>
              <a:t>a</a:t>
            </a:r>
            <a:endParaRPr lang="cs-CZ" sz="1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antitumor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effects</a:t>
            </a:r>
            <a:r>
              <a:rPr lang="cs-CZ" sz="1600" dirty="0" smtClean="0">
                <a:latin typeface="Comic Sans MS" pitchFamily="66" charset="0"/>
                <a:cs typeface="Arial"/>
              </a:rPr>
              <a:t>,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increase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the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storage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lipids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PPAR</a:t>
            </a:r>
            <a:r>
              <a:rPr lang="cs-CZ" sz="1600" dirty="0" err="1" smtClean="0">
                <a:latin typeface="Symbol" panose="05050102010706020507" pitchFamily="18" charset="2"/>
              </a:rPr>
              <a:t>g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>
                <a:latin typeface="Comic Sans MS" pitchFamily="66" charset="0"/>
              </a:rPr>
              <a:t>– </a:t>
            </a:r>
            <a:r>
              <a:rPr lang="cs-CZ" sz="1600" dirty="0" err="1" smtClean="0">
                <a:latin typeface="Comic Sans MS" pitchFamily="66" charset="0"/>
              </a:rPr>
              <a:t>encoded</a:t>
            </a:r>
            <a:r>
              <a:rPr lang="cs-CZ" sz="1600" dirty="0" smtClean="0">
                <a:latin typeface="Comic Sans MS" pitchFamily="66" charset="0"/>
              </a:rPr>
              <a:t> by single gene, </a:t>
            </a:r>
            <a:r>
              <a:rPr lang="cs-CZ" sz="1600" dirty="0" err="1" smtClean="0">
                <a:latin typeface="Comic Sans MS" pitchFamily="66" charset="0"/>
              </a:rPr>
              <a:t>highly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conserved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structure</a:t>
            </a:r>
            <a:r>
              <a:rPr lang="cs-CZ" sz="1600" dirty="0" smtClean="0">
                <a:latin typeface="Comic Sans MS" pitchFamily="66" charset="0"/>
              </a:rPr>
              <a:t> in </a:t>
            </a:r>
            <a:r>
              <a:rPr lang="cs-CZ" sz="1600" dirty="0" err="1" smtClean="0">
                <a:latin typeface="Comic Sans MS" pitchFamily="66" charset="0"/>
              </a:rPr>
              <a:t>mice</a:t>
            </a:r>
            <a:r>
              <a:rPr lang="cs-CZ" sz="1600" dirty="0" smtClean="0">
                <a:latin typeface="Comic Sans MS" pitchFamily="66" charset="0"/>
              </a:rPr>
              <a:t>, </a:t>
            </a:r>
            <a:r>
              <a:rPr lang="cs-CZ" sz="1600" dirty="0" err="1" smtClean="0">
                <a:latin typeface="Comic Sans MS" pitchFamily="66" charset="0"/>
              </a:rPr>
              <a:t>rats</a:t>
            </a:r>
            <a:r>
              <a:rPr lang="cs-CZ" sz="1600" dirty="0" smtClean="0">
                <a:latin typeface="Comic Sans MS" pitchFamily="66" charset="0"/>
              </a:rPr>
              <a:t>, </a:t>
            </a:r>
            <a:r>
              <a:rPr lang="cs-CZ" sz="1600" dirty="0" err="1" smtClean="0">
                <a:latin typeface="Comic Sans MS" pitchFamily="66" charset="0"/>
              </a:rPr>
              <a:t>humans</a:t>
            </a:r>
            <a:endParaRPr lang="cs-CZ" sz="1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alternative</a:t>
            </a:r>
            <a:r>
              <a:rPr lang="cs-CZ" sz="1600" dirty="0" smtClean="0">
                <a:latin typeface="Comic Sans MS" pitchFamily="66" charset="0"/>
                <a:cs typeface="Arial"/>
              </a:rPr>
              <a:t> promotor use and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alternative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splicing</a:t>
            </a:r>
            <a:r>
              <a:rPr lang="cs-CZ" sz="1600" dirty="0" smtClean="0">
                <a:latin typeface="Comic Sans MS" pitchFamily="66" charset="0"/>
                <a:cs typeface="Arial"/>
              </a:rPr>
              <a:t> = </a:t>
            </a:r>
            <a:r>
              <a:rPr lang="cs-CZ" sz="1600" dirty="0" smtClean="0">
                <a:latin typeface="Comic Sans MS" pitchFamily="66" charset="0"/>
              </a:rPr>
              <a:t>PPAR</a:t>
            </a:r>
            <a:r>
              <a:rPr lang="cs-CZ" sz="1600" dirty="0" smtClean="0">
                <a:latin typeface="Symbol" panose="05050102010706020507" pitchFamily="18" charset="2"/>
              </a:rPr>
              <a:t>g1,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smtClean="0">
                <a:latin typeface="Comic Sans MS" pitchFamily="66" charset="0"/>
              </a:rPr>
              <a:t>PPAR</a:t>
            </a:r>
            <a:r>
              <a:rPr lang="cs-CZ" sz="1600" dirty="0" smtClean="0">
                <a:latin typeface="Symbol" panose="05050102010706020507" pitchFamily="18" charset="2"/>
              </a:rPr>
              <a:t>g2,</a:t>
            </a:r>
            <a:r>
              <a:rPr lang="cs-CZ" sz="1600" dirty="0" smtClean="0">
                <a:latin typeface="Comic Sans MS" pitchFamily="66" charset="0"/>
              </a:rPr>
              <a:t> PPAR</a:t>
            </a:r>
            <a:r>
              <a:rPr lang="cs-CZ" sz="1600" dirty="0" smtClean="0">
                <a:latin typeface="Symbol" panose="05050102010706020507" pitchFamily="18" charset="2"/>
              </a:rPr>
              <a:t>g2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Symbol" panose="05050102010706020507" pitchFamily="18" charset="2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two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forms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of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proteins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identified</a:t>
            </a:r>
            <a:r>
              <a:rPr lang="cs-CZ" sz="1600" dirty="0" smtClean="0">
                <a:latin typeface="Comic Sans MS" pitchFamily="66" charset="0"/>
              </a:rPr>
              <a:t>:</a:t>
            </a:r>
            <a:r>
              <a:rPr lang="cs-CZ" sz="1600" dirty="0">
                <a:latin typeface="Comic Sans MS" pitchFamily="66" charset="0"/>
              </a:rPr>
              <a:t> PPAR</a:t>
            </a:r>
            <a:r>
              <a:rPr lang="cs-CZ" sz="1600" dirty="0">
                <a:latin typeface="Symbol" panose="05050102010706020507" pitchFamily="18" charset="2"/>
              </a:rPr>
              <a:t>g1,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smtClean="0">
                <a:latin typeface="Comic Sans MS" pitchFamily="66" charset="0"/>
              </a:rPr>
              <a:t>PPAR</a:t>
            </a:r>
            <a:r>
              <a:rPr lang="cs-CZ" sz="1600" dirty="0" smtClean="0">
                <a:latin typeface="Symbol" panose="05050102010706020507" pitchFamily="18" charset="2"/>
              </a:rPr>
              <a:t>g2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smtClean="0">
                <a:latin typeface="Comic Sans MS" pitchFamily="66" charset="0"/>
                <a:cs typeface="Arial"/>
              </a:rPr>
              <a:t>→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distinct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tissue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distribution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smtClean="0">
                <a:latin typeface="Comic Sans MS" pitchFamily="66" charset="0"/>
                <a:cs typeface="Arial"/>
              </a:rPr>
              <a:t>extra-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adipose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tissues</a:t>
            </a:r>
            <a:r>
              <a:rPr lang="cs-CZ" sz="1600" dirty="0" smtClean="0">
                <a:latin typeface="Comic Sans MS" pitchFamily="66" charset="0"/>
                <a:cs typeface="Arial"/>
              </a:rPr>
              <a:t> (</a:t>
            </a:r>
            <a:r>
              <a:rPr lang="cs-CZ" sz="1600" dirty="0">
                <a:latin typeface="Comic Sans MS" pitchFamily="66" charset="0"/>
              </a:rPr>
              <a:t>PPAR</a:t>
            </a:r>
            <a:r>
              <a:rPr lang="cs-CZ" sz="1600" dirty="0">
                <a:latin typeface="Symbol" panose="05050102010706020507" pitchFamily="18" charset="2"/>
              </a:rPr>
              <a:t>g1</a:t>
            </a:r>
            <a:r>
              <a:rPr lang="cs-CZ" sz="1600" dirty="0" smtClean="0">
                <a:latin typeface="Comic Sans MS" pitchFamily="66" charset="0"/>
                <a:cs typeface="Arial"/>
              </a:rPr>
              <a:t>) </a:t>
            </a:r>
            <a:r>
              <a:rPr lang="cs-CZ" sz="1600" i="1" dirty="0" err="1" smtClean="0">
                <a:latin typeface="Comic Sans MS" pitchFamily="66" charset="0"/>
                <a:cs typeface="Arial"/>
              </a:rPr>
              <a:t>vs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adipose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tissue</a:t>
            </a:r>
            <a:r>
              <a:rPr lang="cs-CZ" sz="1600" dirty="0" smtClean="0">
                <a:latin typeface="Comic Sans MS" pitchFamily="66" charset="0"/>
                <a:cs typeface="Arial"/>
              </a:rPr>
              <a:t> (</a:t>
            </a:r>
            <a:r>
              <a:rPr lang="cs-CZ" sz="1600" dirty="0" smtClean="0">
                <a:latin typeface="Comic Sans MS" pitchFamily="66" charset="0"/>
              </a:rPr>
              <a:t>PPAR</a:t>
            </a:r>
            <a:r>
              <a:rPr lang="cs-CZ" sz="1600" dirty="0" smtClean="0">
                <a:latin typeface="Symbol" panose="05050102010706020507" pitchFamily="18" charset="2"/>
              </a:rPr>
              <a:t>g2</a:t>
            </a:r>
            <a:r>
              <a:rPr lang="cs-CZ" sz="1600" dirty="0" smtClean="0">
                <a:latin typeface="Comic Sans MS" pitchFamily="66" charset="0"/>
                <a:cs typeface="Arial"/>
              </a:rPr>
              <a:t>; 10-100x more)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expression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>
                <a:latin typeface="Comic Sans MS" pitchFamily="66" charset="0"/>
              </a:rPr>
              <a:t>PPAR</a:t>
            </a:r>
            <a:r>
              <a:rPr lang="cs-CZ" sz="1600" dirty="0" err="1">
                <a:latin typeface="Symbol" panose="05050102010706020507" pitchFamily="18" charset="2"/>
              </a:rPr>
              <a:t>g</a:t>
            </a:r>
            <a:r>
              <a:rPr lang="cs-CZ" sz="1600" dirty="0">
                <a:latin typeface="Symbol" panose="05050102010706020507" pitchFamily="18" charset="2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influenced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epigenetically</a:t>
            </a:r>
            <a:r>
              <a:rPr lang="cs-CZ" sz="1600" dirty="0" smtClean="0">
                <a:latin typeface="Comic Sans MS" pitchFamily="66" charset="0"/>
                <a:cs typeface="Arial"/>
              </a:rPr>
              <a:t> (</a:t>
            </a:r>
            <a:r>
              <a:rPr lang="cs-CZ" sz="1600" dirty="0" smtClean="0">
                <a:latin typeface="Arial"/>
                <a:cs typeface="Arial"/>
              </a:rPr>
              <a:t>↑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nutrition</a:t>
            </a:r>
            <a:r>
              <a:rPr lang="cs-CZ" sz="1600" dirty="0" smtClean="0">
                <a:latin typeface="Comic Sans MS" pitchFamily="66" charset="0"/>
                <a:cs typeface="Arial"/>
              </a:rPr>
              <a:t>, </a:t>
            </a:r>
            <a:r>
              <a:rPr lang="cs-CZ" sz="1600" dirty="0" smtClean="0">
                <a:latin typeface="Arial"/>
                <a:cs typeface="Arial"/>
              </a:rPr>
              <a:t>↑</a:t>
            </a:r>
            <a:r>
              <a:rPr lang="cs-CZ" sz="1600" dirty="0" smtClean="0">
                <a:latin typeface="Comic Sans MS" pitchFamily="66" charset="0"/>
                <a:cs typeface="Arial"/>
              </a:rPr>
              <a:t>obesity, </a:t>
            </a:r>
            <a:r>
              <a:rPr lang="cs-CZ" sz="1600" dirty="0" smtClean="0">
                <a:latin typeface="Arial"/>
                <a:cs typeface="Arial"/>
              </a:rPr>
              <a:t>↑</a:t>
            </a:r>
            <a:r>
              <a:rPr lang="cs-CZ" sz="1600" dirty="0" smtClean="0">
                <a:latin typeface="Comic Sans MS" pitchFamily="66" charset="0"/>
                <a:cs typeface="Arial"/>
              </a:rPr>
              <a:t>type II diabetes)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activation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>
                <a:latin typeface="Comic Sans MS" pitchFamily="66" charset="0"/>
              </a:rPr>
              <a:t>PPAR</a:t>
            </a:r>
            <a:r>
              <a:rPr lang="cs-CZ" sz="1600" dirty="0" err="1">
                <a:latin typeface="Symbol" panose="05050102010706020507" pitchFamily="18" charset="2"/>
              </a:rPr>
              <a:t>g</a:t>
            </a:r>
            <a:r>
              <a:rPr lang="cs-CZ" sz="1600" dirty="0">
                <a:latin typeface="Symbol" panose="05050102010706020507" pitchFamily="18" charset="2"/>
              </a:rPr>
              <a:t> </a:t>
            </a:r>
            <a:r>
              <a:rPr lang="cs-CZ" sz="1600" dirty="0" smtClean="0">
                <a:latin typeface="Symbol" panose="05050102010706020507" pitchFamily="18" charset="2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drastically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differs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under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normal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 and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pathophysiological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conditions</a:t>
            </a:r>
            <a:r>
              <a:rPr lang="cs-CZ" sz="1600" dirty="0" smtClean="0">
                <a:latin typeface="Comic Sans MS" pitchFamily="66" charset="0"/>
                <a:cs typeface="Arial"/>
              </a:rPr>
              <a:t>!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several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drugs</a:t>
            </a:r>
            <a:r>
              <a:rPr lang="cs-CZ" sz="1600" dirty="0" smtClean="0">
                <a:latin typeface="Comic Sans MS" pitchFamily="66" charset="0"/>
                <a:cs typeface="Arial"/>
              </a:rPr>
              <a:t> (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e.g</a:t>
            </a:r>
            <a:r>
              <a:rPr lang="cs-CZ" sz="1600" dirty="0" smtClean="0">
                <a:latin typeface="Comic Sans MS" pitchFamily="66" charset="0"/>
                <a:cs typeface="Arial"/>
              </a:rPr>
              <a:t>.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thiazolidinediones</a:t>
            </a:r>
            <a:r>
              <a:rPr lang="cs-CZ" sz="1600" dirty="0" smtClean="0">
                <a:latin typeface="Comic Sans MS" pitchFamily="66" charset="0"/>
                <a:cs typeface="Arial"/>
              </a:rPr>
              <a:t>, TZD) are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ligands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for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PPAR</a:t>
            </a:r>
            <a:r>
              <a:rPr lang="cs-CZ" sz="1600" dirty="0" err="1" smtClean="0">
                <a:latin typeface="Symbol" panose="05050102010706020507" pitchFamily="18" charset="2"/>
              </a:rPr>
              <a:t>g</a:t>
            </a:r>
            <a:r>
              <a:rPr lang="cs-CZ" sz="1600" dirty="0" smtClean="0">
                <a:latin typeface="Symbol" panose="05050102010706020507" pitchFamily="18" charset="2"/>
              </a:rPr>
              <a:t> 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TZD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can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induce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fat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accumulation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in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the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bone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marrow</a:t>
            </a:r>
            <a:r>
              <a:rPr lang="cs-CZ" sz="1600" b="1" dirty="0">
                <a:latin typeface="Comic Sans MS" pitchFamily="66" charset="0"/>
                <a:cs typeface="Arial"/>
              </a:rPr>
              <a:t> →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anemia</a:t>
            </a:r>
            <a:endParaRPr lang="cs-CZ" sz="1600" b="1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TZD</a:t>
            </a:r>
            <a:r>
              <a:rPr lang="cs-CZ" sz="1600" dirty="0" smtClean="0">
                <a:latin typeface="Comic Sans MS" pitchFamily="66" charset="0"/>
                <a:cs typeface="Arial"/>
              </a:rPr>
              <a:t> cause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fatty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changes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mice</a:t>
            </a:r>
            <a:r>
              <a:rPr lang="cs-CZ" sz="1600" dirty="0" smtClean="0">
                <a:latin typeface="Comic Sans MS" pitchFamily="66" charset="0"/>
                <a:cs typeface="Arial"/>
              </a:rPr>
              <a:t> liver –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enlargement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liver,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microvesicular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steatosis</a:t>
            </a:r>
            <a:endParaRPr lang="cs-CZ" sz="1600" b="1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occured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only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in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obese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mice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with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type II diabetes!! –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extrapolation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 to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humans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??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5157192"/>
            <a:ext cx="2520280" cy="1222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064584" y="6226033"/>
            <a:ext cx="11101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 smtClean="0"/>
              <a:t>rosiglitazone</a:t>
            </a:r>
            <a:endParaRPr lang="cs-CZ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270370"/>
            <a:ext cx="3009073" cy="10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469936" y="6237312"/>
            <a:ext cx="1058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 smtClean="0"/>
              <a:t>troglitazone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65471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863753" y="71414"/>
            <a:ext cx="55146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0000"/>
                </a:solidFill>
                <a:latin typeface="Comic Sans MS" pitchFamily="66" charset="0"/>
              </a:rPr>
              <a:t>PPAR</a:t>
            </a:r>
            <a:r>
              <a:rPr lang="cs-CZ" sz="2800" b="1" dirty="0" err="1" smtClean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-MEDIATED TOXICITY</a:t>
            </a:r>
            <a:endParaRPr lang="cs-CZ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755" y="548680"/>
            <a:ext cx="902059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 TZD</a:t>
            </a:r>
            <a:r>
              <a:rPr lang="cs-CZ" sz="1600" dirty="0" smtClean="0">
                <a:latin typeface="Arial"/>
                <a:cs typeface="Arial"/>
              </a:rPr>
              <a:t>→ </a:t>
            </a:r>
            <a:r>
              <a:rPr lang="cs-CZ" sz="1600" dirty="0" err="1" smtClean="0">
                <a:latin typeface="Comic Sans MS" pitchFamily="66" charset="0"/>
              </a:rPr>
              <a:t>increased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transcription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of</a:t>
            </a:r>
            <a:r>
              <a:rPr lang="cs-CZ" sz="1600" dirty="0" smtClean="0">
                <a:latin typeface="Comic Sans MS" pitchFamily="66" charset="0"/>
              </a:rPr>
              <a:t> adipocyte-</a:t>
            </a:r>
            <a:r>
              <a:rPr lang="cs-CZ" sz="1600" dirty="0" err="1" smtClean="0">
                <a:latin typeface="Comic Sans MS" pitchFamily="66" charset="0"/>
              </a:rPr>
              <a:t>specific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PPAR</a:t>
            </a:r>
            <a:r>
              <a:rPr lang="cs-CZ" sz="1600" dirty="0" err="1" smtClean="0">
                <a:latin typeface="Symbol" panose="05050102010706020507" pitchFamily="18" charset="2"/>
              </a:rPr>
              <a:t>g-</a:t>
            </a:r>
            <a:r>
              <a:rPr lang="cs-CZ" sz="1600" dirty="0" err="1" smtClean="0">
                <a:latin typeface="Comic Sans MS" pitchFamily="66" charset="0"/>
              </a:rPr>
              <a:t>regulated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genes</a:t>
            </a:r>
            <a:r>
              <a:rPr lang="cs-CZ" sz="1600" dirty="0" smtClean="0">
                <a:latin typeface="Comic Sans MS" pitchFamily="66" charset="0"/>
              </a:rPr>
              <a:t> in bone </a:t>
            </a:r>
            <a:r>
              <a:rPr lang="cs-CZ" sz="1600" dirty="0" err="1" smtClean="0">
                <a:latin typeface="Comic Sans MS" pitchFamily="66" charset="0"/>
              </a:rPr>
              <a:t>marrow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stromal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cells</a:t>
            </a:r>
            <a:endParaRPr lang="cs-CZ" sz="1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OBESE </a:t>
            </a:r>
            <a:r>
              <a:rPr lang="cs-CZ" sz="1600" dirty="0" err="1">
                <a:latin typeface="Comic Sans MS" pitchFamily="66" charset="0"/>
                <a:cs typeface="Arial"/>
              </a:rPr>
              <a:t>mice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>
                <a:latin typeface="Comic Sans MS" pitchFamily="66" charset="0"/>
                <a:cs typeface="Arial"/>
              </a:rPr>
              <a:t>have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>
                <a:latin typeface="Comic Sans MS" pitchFamily="66" charset="0"/>
                <a:cs typeface="Arial"/>
              </a:rPr>
              <a:t>highly</a:t>
            </a:r>
            <a:r>
              <a:rPr lang="cs-CZ" sz="1600" dirty="0">
                <a:latin typeface="Comic Sans MS" pitchFamily="66" charset="0"/>
                <a:cs typeface="Arial"/>
              </a:rPr>
              <a:t> up-</a:t>
            </a:r>
            <a:r>
              <a:rPr lang="cs-CZ" sz="1600" dirty="0" err="1">
                <a:latin typeface="Comic Sans MS" pitchFamily="66" charset="0"/>
                <a:cs typeface="Arial"/>
              </a:rPr>
              <a:t>regulated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>
                <a:latin typeface="Comic Sans MS" pitchFamily="66" charset="0"/>
                <a:cs typeface="Arial"/>
              </a:rPr>
              <a:t>expression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>
                <a:latin typeface="Comic Sans MS" pitchFamily="66" charset="0"/>
                <a:cs typeface="Arial"/>
              </a:rPr>
              <a:t>of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>
                <a:latin typeface="Comic Sans MS" pitchFamily="66" charset="0"/>
              </a:rPr>
              <a:t>PPAR</a:t>
            </a:r>
            <a:r>
              <a:rPr lang="cs-CZ" sz="1600" dirty="0" err="1">
                <a:latin typeface="Symbol" panose="05050102010706020507" pitchFamily="18" charset="2"/>
              </a:rPr>
              <a:t>g</a:t>
            </a:r>
            <a:r>
              <a:rPr lang="cs-CZ" sz="1600" dirty="0">
                <a:latin typeface="Symbol" panose="05050102010706020507" pitchFamily="18" charset="2"/>
              </a:rPr>
              <a:t> </a:t>
            </a:r>
            <a:r>
              <a:rPr lang="cs-CZ" sz="1600" dirty="0">
                <a:latin typeface="Comic Sans MS" pitchFamily="66" charset="0"/>
                <a:cs typeface="Arial"/>
              </a:rPr>
              <a:t>in liver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  <a:cs typeface="Arial"/>
              </a:rPr>
              <a:t>TZD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induced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transcription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genes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involved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lipid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metabolism</a:t>
            </a:r>
            <a:r>
              <a:rPr lang="cs-CZ" sz="1600" dirty="0" smtClean="0">
                <a:latin typeface="Comic Sans MS" pitchFamily="66" charset="0"/>
                <a:cs typeface="Arial"/>
              </a:rPr>
              <a:t> (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fatty</a:t>
            </a:r>
            <a:r>
              <a:rPr lang="cs-CZ" sz="1600" dirty="0" smtClean="0">
                <a:latin typeface="Comic Sans MS" pitchFamily="66" charset="0"/>
                <a:cs typeface="Arial"/>
              </a:rPr>
              <a:t> acid-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binding</a:t>
            </a:r>
            <a:r>
              <a:rPr lang="cs-CZ" sz="1600" dirty="0" smtClean="0">
                <a:latin typeface="Comic Sans MS" pitchFamily="66" charset="0"/>
                <a:cs typeface="Arial"/>
              </a:rPr>
              <a:t> protein,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fatty</a:t>
            </a:r>
            <a:r>
              <a:rPr lang="cs-CZ" sz="1600" dirty="0" smtClean="0">
                <a:latin typeface="Comic Sans MS" pitchFamily="66" charset="0"/>
                <a:cs typeface="Arial"/>
              </a:rPr>
              <a:t> acid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traslocase</a:t>
            </a:r>
            <a:r>
              <a:rPr lang="cs-CZ" sz="1600" dirty="0" smtClean="0">
                <a:latin typeface="Comic Sans MS" pitchFamily="66" charset="0"/>
                <a:cs typeface="Arial"/>
              </a:rPr>
              <a:t>) in liver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OBESE but not LEAN </a:t>
            </a:r>
            <a:r>
              <a:rPr lang="cs-CZ" sz="1600" b="1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mice</a:t>
            </a:r>
            <a:r>
              <a:rPr lang="cs-CZ" sz="1600" dirty="0" smtClean="0">
                <a:latin typeface="Comic Sans MS" pitchFamily="66" charset="0"/>
                <a:cs typeface="Arial"/>
              </a:rPr>
              <a:t>!! </a:t>
            </a:r>
            <a:r>
              <a:rPr lang="cs-CZ" sz="1600" dirty="0">
                <a:latin typeface="Arial"/>
                <a:cs typeface="Arial"/>
              </a:rPr>
              <a:t>→ </a:t>
            </a:r>
            <a:r>
              <a:rPr lang="cs-CZ" sz="1600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translation</a:t>
            </a:r>
            <a:r>
              <a:rPr lang="cs-CZ" sz="1600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 to </a:t>
            </a:r>
            <a:r>
              <a:rPr lang="cs-CZ" sz="1600" dirty="0" err="1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humans</a:t>
            </a:r>
            <a:r>
              <a:rPr lang="cs-CZ" sz="1600" dirty="0" smtClean="0">
                <a:latin typeface="Comic Sans MS" pitchFamily="66" charset="0"/>
                <a:cs typeface="Arial"/>
              </a:rPr>
              <a:t>??</a:t>
            </a:r>
          </a:p>
          <a:p>
            <a:pPr>
              <a:lnSpc>
                <a:spcPct val="150000"/>
              </a:lnSpc>
            </a:pP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FUNCTIONAL CHANGES BY TZD-</a:t>
            </a:r>
            <a:r>
              <a:rPr lang="cs-CZ" sz="1600" b="1" dirty="0" err="1">
                <a:solidFill>
                  <a:srgbClr val="FF0000"/>
                </a:solidFill>
                <a:latin typeface="Comic Sans MS" pitchFamily="66" charset="0"/>
              </a:rPr>
              <a:t>PPAR</a:t>
            </a:r>
            <a:r>
              <a:rPr lang="cs-CZ" sz="1600" b="1" dirty="0" err="1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  <a:cs typeface="Arial"/>
              </a:rPr>
              <a:t>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err="1" smtClean="0">
                <a:latin typeface="Comic Sans MS" pitchFamily="66" charset="0"/>
                <a:cs typeface="Arial"/>
              </a:rPr>
              <a:t>Increased</a:t>
            </a:r>
            <a:r>
              <a:rPr lang="cs-CZ" sz="1600" dirty="0" smtClean="0">
                <a:latin typeface="Comic Sans MS" pitchFamily="66" charset="0"/>
                <a:cs typeface="Arial"/>
              </a:rPr>
              <a:t> flux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non-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esterified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fatty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acids</a:t>
            </a:r>
            <a:r>
              <a:rPr lang="cs-CZ" sz="1600" dirty="0" smtClean="0">
                <a:latin typeface="Comic Sans MS" pitchFamily="66" charset="0"/>
                <a:cs typeface="Arial"/>
              </a:rPr>
              <a:t> NEFA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from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adipose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tissue</a:t>
            </a:r>
            <a:r>
              <a:rPr lang="cs-CZ" sz="1600" dirty="0" smtClean="0">
                <a:latin typeface="Comic Sans MS" pitchFamily="66" charset="0"/>
                <a:cs typeface="Arial"/>
              </a:rPr>
              <a:t> to liver 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obese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animals</a:t>
            </a:r>
            <a:r>
              <a:rPr lang="cs-CZ" sz="1600" dirty="0" smtClean="0">
                <a:latin typeface="Comic Sans MS" pitchFamily="66" charset="0"/>
                <a:cs typeface="Arial"/>
              </a:rPr>
              <a:t> =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continuous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exposure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hepatocytes</a:t>
            </a:r>
            <a:r>
              <a:rPr lang="cs-CZ" sz="1600" dirty="0" smtClean="0">
                <a:latin typeface="Comic Sans MS" pitchFamily="66" charset="0"/>
                <a:cs typeface="Arial"/>
              </a:rPr>
              <a:t> to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fatty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acids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err="1" smtClean="0">
                <a:latin typeface="Comic Sans MS" pitchFamily="66" charset="0"/>
                <a:cs typeface="Arial"/>
              </a:rPr>
              <a:t>Increased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i="1" dirty="0" smtClean="0">
                <a:latin typeface="Comic Sans MS" pitchFamily="66" charset="0"/>
                <a:cs typeface="Arial"/>
              </a:rPr>
              <a:t>de novo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synthesis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fatty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acids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from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glucose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liver (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through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>
                <a:latin typeface="Comic Sans MS" pitchFamily="66" charset="0"/>
              </a:rPr>
              <a:t>PPAR</a:t>
            </a:r>
            <a:r>
              <a:rPr lang="cs-CZ" sz="1600" dirty="0" err="1">
                <a:latin typeface="Symbol" panose="05050102010706020507" pitchFamily="18" charset="2"/>
              </a:rPr>
              <a:t>g</a:t>
            </a:r>
            <a:r>
              <a:rPr lang="cs-CZ" sz="1600" dirty="0" smtClean="0">
                <a:latin typeface="Comic Sans MS" pitchFamily="66" charset="0"/>
                <a:cs typeface="Arial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Comic Sans MS" pitchFamily="66" charset="0"/>
                <a:cs typeface="Arial"/>
              </a:rPr>
              <a:t>Up-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regulation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fatty</a:t>
            </a:r>
            <a:r>
              <a:rPr lang="cs-CZ" sz="1600" dirty="0" smtClean="0">
                <a:latin typeface="Comic Sans MS" pitchFamily="66" charset="0"/>
                <a:cs typeface="Arial"/>
              </a:rPr>
              <a:t> acid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trasporters</a:t>
            </a:r>
            <a:r>
              <a:rPr lang="cs-CZ" sz="1600" dirty="0" smtClean="0">
                <a:latin typeface="Comic Sans MS" pitchFamily="66" charset="0"/>
                <a:cs typeface="Arial"/>
              </a:rPr>
              <a:t> and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binding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proteins</a:t>
            </a:r>
            <a:r>
              <a:rPr lang="cs-CZ" sz="1600" dirty="0" smtClean="0">
                <a:latin typeface="Comic Sans MS" pitchFamily="66" charset="0"/>
                <a:cs typeface="Arial"/>
              </a:rPr>
              <a:t> (</a:t>
            </a:r>
            <a:r>
              <a:rPr lang="cs-CZ" sz="1600" dirty="0" err="1" smtClean="0">
                <a:latin typeface="Comic Sans MS" pitchFamily="66" charset="0"/>
              </a:rPr>
              <a:t>PPAR</a:t>
            </a:r>
            <a:r>
              <a:rPr lang="cs-CZ" sz="1600" dirty="0" err="1" smtClean="0">
                <a:latin typeface="Symbol" panose="05050102010706020507" pitchFamily="18" charset="2"/>
              </a:rPr>
              <a:t>g-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regulated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genes</a:t>
            </a:r>
            <a:r>
              <a:rPr lang="cs-CZ" sz="1600" dirty="0" smtClean="0">
                <a:latin typeface="Comic Sans MS" pitchFamily="66" charset="0"/>
                <a:cs typeface="Arial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err="1" smtClean="0">
                <a:latin typeface="Comic Sans MS" pitchFamily="66" charset="0"/>
                <a:cs typeface="Arial"/>
              </a:rPr>
              <a:t>Inhibition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fatty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acids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smtClean="0">
                <a:latin typeface="Symbol" panose="05050102010706020507" pitchFamily="18" charset="2"/>
                <a:cs typeface="Arial"/>
              </a:rPr>
              <a:t>b</a:t>
            </a:r>
            <a:r>
              <a:rPr lang="cs-CZ" sz="1600" dirty="0" smtClean="0">
                <a:latin typeface="Comic Sans MS" pitchFamily="66" charset="0"/>
                <a:cs typeface="Arial"/>
              </a:rPr>
              <a:t>-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oxidation</a:t>
            </a:r>
            <a:r>
              <a:rPr lang="cs-CZ" sz="1600" dirty="0" smtClean="0">
                <a:latin typeface="Comic Sans MS" pitchFamily="66" charset="0"/>
                <a:cs typeface="Arial"/>
              </a:rPr>
              <a:t> by TZD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1600" dirty="0">
              <a:latin typeface="Comic Sans MS" pitchFamily="66" charset="0"/>
              <a:cs typeface="Arial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Comic Sans MS" pitchFamily="66" charset="0"/>
                <a:cs typeface="Arial"/>
              </a:rPr>
              <a:t>AHR-</a:t>
            </a:r>
            <a:r>
              <a:rPr lang="cs-CZ" sz="1600" dirty="0" err="1">
                <a:latin typeface="Comic Sans MS" pitchFamily="66" charset="0"/>
              </a:rPr>
              <a:t>PPAR</a:t>
            </a:r>
            <a:r>
              <a:rPr lang="cs-CZ" sz="1600" dirty="0" err="1">
                <a:latin typeface="Symbol" panose="05050102010706020507" pitchFamily="18" charset="2"/>
              </a:rPr>
              <a:t>g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cross</a:t>
            </a:r>
            <a:r>
              <a:rPr lang="cs-CZ" sz="1600" dirty="0" smtClean="0">
                <a:latin typeface="Comic Sans MS" pitchFamily="66" charset="0"/>
                <a:cs typeface="Arial"/>
              </a:rPr>
              <a:t>-talk? TCDD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down-regulates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PPAR</a:t>
            </a:r>
            <a:r>
              <a:rPr lang="cs-CZ" sz="1600" dirty="0" err="1" smtClean="0">
                <a:latin typeface="Symbol" panose="05050102010706020507" pitchFamily="18" charset="2"/>
              </a:rPr>
              <a:t>g</a:t>
            </a:r>
            <a:endParaRPr lang="cs-CZ" sz="1600" dirty="0" smtClean="0">
              <a:latin typeface="Symbol" panose="05050102010706020507" pitchFamily="18" charset="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err="1" smtClean="0">
                <a:latin typeface="Comic Sans MS" pitchFamily="66" charset="0"/>
                <a:cs typeface="Arial"/>
              </a:rPr>
              <a:t>Relation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between</a:t>
            </a:r>
            <a:r>
              <a:rPr lang="cs-CZ" sz="1600" dirty="0" smtClean="0">
                <a:latin typeface="Comic Sans MS" pitchFamily="66" charset="0"/>
                <a:cs typeface="Arial"/>
              </a:rPr>
              <a:t> TCDD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exposure</a:t>
            </a:r>
            <a:r>
              <a:rPr lang="cs-CZ" sz="1600" dirty="0" smtClean="0">
                <a:latin typeface="Comic Sans MS" pitchFamily="66" charset="0"/>
                <a:cs typeface="Arial"/>
              </a:rPr>
              <a:t> and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development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type II diabetes 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humans</a:t>
            </a:r>
            <a:endParaRPr lang="cs-CZ" sz="1600" dirty="0" smtClean="0">
              <a:latin typeface="Comic Sans MS" pitchFamily="66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865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289293" y="71414"/>
            <a:ext cx="65950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RETINOIC ACID RECEPTOR - RAR</a:t>
            </a:r>
            <a:endParaRPr lang="cs-CZ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Line 15"/>
          <p:cNvSpPr>
            <a:spLocks noChangeShapeType="1"/>
          </p:cNvSpPr>
          <p:nvPr/>
        </p:nvSpPr>
        <p:spPr bwMode="auto">
          <a:xfrm>
            <a:off x="6228531" y="3072199"/>
            <a:ext cx="2447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6444208" y="2884874"/>
            <a:ext cx="753732" cy="40011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000" b="1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RARE</a:t>
            </a:r>
            <a:endParaRPr lang="cs-CZ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auto">
          <a:xfrm flipV="1">
            <a:off x="7812856" y="2711836"/>
            <a:ext cx="0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" name="Line 18"/>
          <p:cNvSpPr>
            <a:spLocks noChangeShapeType="1"/>
          </p:cNvSpPr>
          <p:nvPr/>
        </p:nvSpPr>
        <p:spPr bwMode="auto">
          <a:xfrm>
            <a:off x="7812856" y="2711836"/>
            <a:ext cx="86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" name="Oval 20"/>
          <p:cNvSpPr>
            <a:spLocks noChangeArrowheads="1"/>
          </p:cNvSpPr>
          <p:nvPr/>
        </p:nvSpPr>
        <p:spPr bwMode="auto">
          <a:xfrm>
            <a:off x="6012160" y="2360999"/>
            <a:ext cx="893147" cy="57467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400" b="1" dirty="0">
                <a:latin typeface="Times New Roman" pitchFamily="18" charset="0"/>
              </a:rPr>
              <a:t>R</a:t>
            </a:r>
            <a:r>
              <a:rPr lang="cs-CZ" sz="2400" b="1" dirty="0" smtClean="0">
                <a:latin typeface="Times New Roman" pitchFamily="18" charset="0"/>
              </a:rPr>
              <a:t>AR</a:t>
            </a:r>
            <a:endParaRPr lang="cs-CZ" sz="2400" b="1" dirty="0">
              <a:latin typeface="Times New Roman" pitchFamily="18" charset="0"/>
            </a:endParaRPr>
          </a:p>
        </p:txBody>
      </p:sp>
      <p:sp>
        <p:nvSpPr>
          <p:cNvPr id="8" name="AutoShape 21"/>
          <p:cNvSpPr>
            <a:spLocks noChangeArrowheads="1"/>
          </p:cNvSpPr>
          <p:nvPr/>
        </p:nvSpPr>
        <p:spPr bwMode="auto">
          <a:xfrm>
            <a:off x="5931878" y="2204864"/>
            <a:ext cx="360363" cy="2889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000" b="1">
                <a:solidFill>
                  <a:schemeClr val="bg1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9" name="Oval 26"/>
          <p:cNvSpPr>
            <a:spLocks noChangeArrowheads="1"/>
          </p:cNvSpPr>
          <p:nvPr/>
        </p:nvSpPr>
        <p:spPr bwMode="auto">
          <a:xfrm>
            <a:off x="6830194" y="2384811"/>
            <a:ext cx="863600" cy="57467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400" b="1" dirty="0" smtClean="0">
                <a:latin typeface="Times New Roman" pitchFamily="18" charset="0"/>
              </a:rPr>
              <a:t>RXR</a:t>
            </a:r>
            <a:endParaRPr lang="cs-CZ" sz="2400" b="1" dirty="0">
              <a:latin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755" y="548680"/>
            <a:ext cx="902059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physiological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ligands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for</a:t>
            </a:r>
            <a:r>
              <a:rPr lang="cs-CZ" sz="1600" dirty="0" smtClean="0">
                <a:latin typeface="Comic Sans MS" pitchFamily="66" charset="0"/>
              </a:rPr>
              <a:t> RAR: </a:t>
            </a:r>
            <a:r>
              <a:rPr lang="cs-CZ" sz="1600" b="1" dirty="0" smtClean="0">
                <a:latin typeface="Comic Sans MS" pitchFamily="66" charset="0"/>
              </a:rPr>
              <a:t>retinol, </a:t>
            </a:r>
            <a:r>
              <a:rPr lang="cs-CZ" sz="1600" b="1" i="1" dirty="0" err="1" smtClean="0">
                <a:latin typeface="Comic Sans MS" pitchFamily="66" charset="0"/>
              </a:rPr>
              <a:t>all</a:t>
            </a:r>
            <a:r>
              <a:rPr lang="cs-CZ" sz="1600" b="1" i="1" dirty="0" smtClean="0">
                <a:latin typeface="Comic Sans MS" pitchFamily="66" charset="0"/>
              </a:rPr>
              <a:t>-trans</a:t>
            </a:r>
            <a:r>
              <a:rPr lang="cs-CZ" sz="1600" b="1" dirty="0" smtClean="0">
                <a:latin typeface="Comic Sans MS" pitchFamily="66" charset="0"/>
              </a:rPr>
              <a:t>-</a:t>
            </a:r>
            <a:r>
              <a:rPr lang="cs-CZ" sz="1600" b="1" dirty="0" err="1" smtClean="0">
                <a:latin typeface="Comic Sans MS" pitchFamily="66" charset="0"/>
              </a:rPr>
              <a:t>retinoic</a:t>
            </a:r>
            <a:r>
              <a:rPr lang="cs-CZ" sz="1600" b="1" dirty="0" smtClean="0">
                <a:latin typeface="Comic Sans MS" pitchFamily="66" charset="0"/>
              </a:rPr>
              <a:t> acid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smtClean="0">
                <a:latin typeface="Comic Sans MS" pitchFamily="66" charset="0"/>
              </a:rPr>
              <a:t>RAR – </a:t>
            </a:r>
            <a:r>
              <a:rPr lang="cs-CZ" sz="1600" dirty="0" err="1" smtClean="0">
                <a:latin typeface="Comic Sans MS" pitchFamily="66" charset="0"/>
              </a:rPr>
              <a:t>expressed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abundandly</a:t>
            </a:r>
            <a:r>
              <a:rPr lang="cs-CZ" sz="1600" dirty="0" smtClean="0">
                <a:latin typeface="Comic Sans MS" pitchFamily="66" charset="0"/>
              </a:rPr>
              <a:t> in </a:t>
            </a:r>
            <a:r>
              <a:rPr lang="cs-CZ" sz="1600" b="1" dirty="0" smtClean="0">
                <a:latin typeface="Comic Sans MS" pitchFamily="66" charset="0"/>
              </a:rPr>
              <a:t>liver</a:t>
            </a:r>
            <a:r>
              <a:rPr lang="cs-CZ" sz="1600" dirty="0" smtClean="0">
                <a:latin typeface="Comic Sans MS" pitchFamily="66" charset="0"/>
              </a:rPr>
              <a:t>, </a:t>
            </a:r>
            <a:r>
              <a:rPr lang="cs-CZ" sz="1600" dirty="0" err="1" smtClean="0">
                <a:latin typeface="Comic Sans MS" pitchFamily="66" charset="0"/>
              </a:rPr>
              <a:t>also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testes</a:t>
            </a:r>
            <a:r>
              <a:rPr lang="cs-CZ" sz="1600" dirty="0" smtClean="0">
                <a:latin typeface="Comic Sans MS" pitchFamily="66" charset="0"/>
              </a:rPr>
              <a:t> and </a:t>
            </a:r>
            <a:r>
              <a:rPr lang="cs-CZ" sz="1600" dirty="0" err="1" smtClean="0">
                <a:latin typeface="Comic Sans MS" pitchFamily="66" charset="0"/>
              </a:rPr>
              <a:t>epididymis</a:t>
            </a:r>
            <a:r>
              <a:rPr lang="cs-CZ" sz="1600" dirty="0" smtClean="0">
                <a:latin typeface="Comic Sans MS" pitchFamily="66" charset="0"/>
              </a:rPr>
              <a:t> (</a:t>
            </a:r>
            <a:r>
              <a:rPr lang="cs-CZ" sz="1600" dirty="0" err="1" smtClean="0">
                <a:latin typeface="Comic Sans MS" pitchFamily="66" charset="0"/>
              </a:rPr>
              <a:t>Sertoli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cells</a:t>
            </a:r>
            <a:r>
              <a:rPr lang="cs-CZ" sz="1600" dirty="0" smtClean="0">
                <a:latin typeface="Comic Sans MS" pitchFamily="66" charset="0"/>
              </a:rPr>
              <a:t>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perturbation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RAR (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agonist</a:t>
            </a:r>
            <a:r>
              <a:rPr lang="cs-CZ" sz="1600" dirty="0" smtClean="0">
                <a:latin typeface="Comic Sans MS" pitchFamily="66" charset="0"/>
                <a:cs typeface="Arial"/>
              </a:rPr>
              <a:t>/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antagonist</a:t>
            </a:r>
            <a:r>
              <a:rPr lang="cs-CZ" sz="1600" dirty="0" smtClean="0">
                <a:latin typeface="Comic Sans MS" pitchFamily="66" charset="0"/>
                <a:cs typeface="Arial"/>
              </a:rPr>
              <a:t>) </a:t>
            </a:r>
            <a:r>
              <a:rPr lang="cs-CZ" sz="1600" dirty="0" smtClean="0">
                <a:latin typeface="Arial"/>
                <a:cs typeface="Arial"/>
              </a:rPr>
              <a:t>→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testicular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toxicity and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embryotoxicity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smtClean="0">
                <a:latin typeface="Comic Sans MS" pitchFamily="66" charset="0"/>
                <a:cs typeface="Arial"/>
              </a:rPr>
              <a:t>BMS189453 –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retinoid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analogue</a:t>
            </a:r>
            <a:r>
              <a:rPr lang="cs-CZ" sz="1600" dirty="0" smtClean="0">
                <a:latin typeface="Comic Sans MS" pitchFamily="66" charset="0"/>
                <a:cs typeface="Arial"/>
              </a:rPr>
              <a:t> (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treatment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skin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diseases</a:t>
            </a:r>
            <a:r>
              <a:rPr lang="cs-CZ" sz="1600" dirty="0" smtClean="0">
                <a:latin typeface="Comic Sans MS" pitchFamily="66" charset="0"/>
                <a:cs typeface="Arial"/>
              </a:rPr>
              <a:t>)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induced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testicular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atrophy</a:t>
            </a:r>
            <a:r>
              <a:rPr lang="cs-CZ" sz="1600" dirty="0" smtClean="0">
                <a:latin typeface="Comic Sans MS" pitchFamily="66" charset="0"/>
                <a:cs typeface="Arial"/>
              </a:rPr>
              <a:t> and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hypospermia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rats</a:t>
            </a:r>
            <a:r>
              <a:rPr lang="cs-CZ" sz="1600" dirty="0" smtClean="0">
                <a:latin typeface="Comic Sans MS" pitchFamily="66" charset="0"/>
                <a:cs typeface="Arial"/>
              </a:rPr>
              <a:t> –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symptoms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itchFamily="66" charset="0"/>
                <a:cs typeface="Arial"/>
              </a:rPr>
              <a:t> vitamin A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deficiency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retinoids</a:t>
            </a:r>
            <a:r>
              <a:rPr lang="cs-CZ" sz="1600" dirty="0" smtClean="0">
                <a:latin typeface="Comic Sans MS" pitchFamily="66" charset="0"/>
                <a:cs typeface="Arial"/>
              </a:rPr>
              <a:t> are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important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embryonic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development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xenobiotics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that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interfere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with</a:t>
            </a:r>
            <a:r>
              <a:rPr lang="cs-CZ" sz="1600" dirty="0" smtClean="0">
                <a:latin typeface="Comic Sans MS" pitchFamily="66" charset="0"/>
                <a:cs typeface="Arial"/>
              </a:rPr>
              <a:t> RAR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during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embryonic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1600" dirty="0" err="1" smtClean="0">
                <a:latin typeface="Comic Sans MS" pitchFamily="66" charset="0"/>
                <a:cs typeface="Arial"/>
              </a:rPr>
              <a:t>development</a:t>
            </a:r>
            <a:r>
              <a:rPr lang="cs-CZ" sz="1600" dirty="0" smtClean="0">
                <a:latin typeface="Comic Sans MS" pitchFamily="66" charset="0"/>
                <a:cs typeface="Arial"/>
              </a:rPr>
              <a:t> cause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developmental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abnormalities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</a:pPr>
            <a:endParaRPr lang="cs-CZ" sz="1600" dirty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1600" dirty="0" smtClean="0">
                <a:latin typeface="Comic Sans MS" pitchFamily="66" charset="0"/>
                <a:cs typeface="Arial"/>
              </a:rPr>
              <a:t>PHENYTOIN: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err="1" smtClean="0">
                <a:latin typeface="Comic Sans MS" pitchFamily="66" charset="0"/>
                <a:cs typeface="Arial"/>
              </a:rPr>
              <a:t>Anticonvulsant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err="1" smtClean="0">
                <a:latin typeface="Comic Sans MS" pitchFamily="66" charset="0"/>
                <a:cs typeface="Arial"/>
              </a:rPr>
              <a:t>Causes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embryopathy</a:t>
            </a:r>
            <a:r>
              <a:rPr lang="cs-CZ" sz="1600" dirty="0" smtClean="0">
                <a:latin typeface="Comic Sans MS" pitchFamily="66" charset="0"/>
                <a:cs typeface="Arial"/>
              </a:rPr>
              <a:t> and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teratogenic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effects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animals</a:t>
            </a:r>
            <a:r>
              <a:rPr lang="cs-CZ" sz="1600" dirty="0" smtClean="0">
                <a:latin typeface="Comic Sans MS" pitchFamily="66" charset="0"/>
                <a:cs typeface="Arial"/>
              </a:rPr>
              <a:t> and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humans</a:t>
            </a:r>
            <a:r>
              <a:rPr lang="cs-CZ" sz="1600" dirty="0" smtClean="0">
                <a:latin typeface="Comic Sans MS" pitchFamily="66" charset="0"/>
                <a:cs typeface="Arial"/>
              </a:rPr>
              <a:t> (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craniofacial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abnormalities</a:t>
            </a:r>
            <a:r>
              <a:rPr lang="cs-CZ" sz="1600" dirty="0" smtClean="0">
                <a:latin typeface="Comic Sans MS" pitchFamily="66" charset="0"/>
                <a:cs typeface="Arial"/>
              </a:rPr>
              <a:t>,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microcephaly</a:t>
            </a:r>
            <a:r>
              <a:rPr lang="cs-CZ" sz="1600" dirty="0" smtClean="0">
                <a:latin typeface="Comic Sans MS" pitchFamily="66" charset="0"/>
                <a:cs typeface="Arial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Comic Sans MS" pitchFamily="66" charset="0"/>
                <a:cs typeface="Arial"/>
              </a:rPr>
              <a:t>Up-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regulates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RAR</a:t>
            </a:r>
            <a:r>
              <a:rPr lang="cs-CZ" sz="1600" dirty="0" err="1" smtClean="0">
                <a:latin typeface="Symbol" panose="05050102010706020507" pitchFamily="18" charset="2"/>
                <a:cs typeface="Arial"/>
              </a:rPr>
              <a:t>a,b,g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embryonic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tissues</a:t>
            </a:r>
            <a:endParaRPr lang="cs-CZ" sz="1600" dirty="0" smtClean="0">
              <a:latin typeface="Comic Sans MS" pitchFamily="66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865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687639" y="71414"/>
            <a:ext cx="57983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RETINOID X RECEPTOR - RXR</a:t>
            </a:r>
            <a:endParaRPr lang="cs-CZ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94" y="548680"/>
            <a:ext cx="7465682" cy="621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20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23528" y="332656"/>
            <a:ext cx="5995552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CC33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CC33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CC33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CC33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CC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u="sng" dirty="0" smtClean="0">
                <a:solidFill>
                  <a:schemeClr val="tx1"/>
                </a:solidFill>
                <a:latin typeface="Comic Sans MS" pitchFamily="66" charset="0"/>
              </a:rPr>
              <a:t>Evidence </a:t>
            </a:r>
            <a:r>
              <a:rPr lang="cs-CZ" altLang="cs-CZ" sz="1600" b="1" u="sng" dirty="0" err="1" smtClean="0">
                <a:solidFill>
                  <a:schemeClr val="tx1"/>
                </a:solidFill>
                <a:latin typeface="Comic Sans MS" pitchFamily="66" charset="0"/>
              </a:rPr>
              <a:t>for</a:t>
            </a:r>
            <a:r>
              <a:rPr lang="cs-CZ" altLang="cs-CZ" sz="1600" b="1" u="sng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b="1" u="sng" dirty="0" err="1" smtClean="0">
                <a:solidFill>
                  <a:schemeClr val="tx1"/>
                </a:solidFill>
                <a:latin typeface="Comic Sans MS" pitchFamily="66" charset="0"/>
              </a:rPr>
              <a:t>Nuclear</a:t>
            </a:r>
            <a:r>
              <a:rPr lang="cs-CZ" altLang="cs-CZ" sz="1600" b="1" u="sng" dirty="0" smtClean="0">
                <a:solidFill>
                  <a:schemeClr val="tx1"/>
                </a:solidFill>
                <a:latin typeface="Comic Sans MS" pitchFamily="66" charset="0"/>
              </a:rPr>
              <a:t> Receptor-</a:t>
            </a:r>
            <a:r>
              <a:rPr lang="cs-CZ" altLang="cs-CZ" sz="1600" b="1" u="sng" dirty="0" err="1" smtClean="0">
                <a:solidFill>
                  <a:schemeClr val="tx1"/>
                </a:solidFill>
                <a:latin typeface="Comic Sans MS" pitchFamily="66" charset="0"/>
              </a:rPr>
              <a:t>Mediated</a:t>
            </a:r>
            <a:r>
              <a:rPr lang="cs-CZ" altLang="cs-CZ" sz="1600" b="1" u="sng" dirty="0" smtClean="0">
                <a:solidFill>
                  <a:schemeClr val="tx1"/>
                </a:solidFill>
                <a:latin typeface="Comic Sans MS" pitchFamily="66" charset="0"/>
              </a:rPr>
              <a:t> Toxicity</a:t>
            </a:r>
            <a:r>
              <a:rPr lang="cs-CZ" altLang="cs-CZ" sz="1600" u="sng" dirty="0" smtClean="0">
                <a:solidFill>
                  <a:schemeClr val="tx1"/>
                </a:solidFill>
                <a:latin typeface="Comic Sans MS" pitchFamily="66" charset="0"/>
              </a:rPr>
              <a:t>:</a:t>
            </a:r>
          </a:p>
          <a:p>
            <a:pPr marL="342900" indent="-342900"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Tissue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specific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effect</a:t>
            </a:r>
            <a:endParaRPr lang="cs-CZ" altLang="cs-CZ" sz="16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Predictable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effect</a:t>
            </a:r>
            <a:endParaRPr lang="cs-CZ" altLang="cs-CZ" sz="16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Transactivation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of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specific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genes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is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increased</a:t>
            </a:r>
            <a:endParaRPr lang="cs-CZ" altLang="cs-CZ" sz="16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Rapid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transcriptional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response</a:t>
            </a:r>
          </a:p>
          <a:p>
            <a:pPr marL="342900" indent="-342900"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Reversible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binding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of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compound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to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intracellular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molecules</a:t>
            </a:r>
            <a:endParaRPr lang="cs-CZ" altLang="cs-CZ" sz="16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Stereospecific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effects</a:t>
            </a:r>
            <a:endParaRPr lang="cs-CZ" altLang="cs-CZ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3529" y="2765246"/>
            <a:ext cx="864096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CC33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CC33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CC33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CC33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CC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u="sng" dirty="0" err="1" smtClean="0">
                <a:solidFill>
                  <a:schemeClr val="tx1"/>
                </a:solidFill>
                <a:latin typeface="Comic Sans MS" pitchFamily="66" charset="0"/>
              </a:rPr>
              <a:t>Molecular</a:t>
            </a:r>
            <a:r>
              <a:rPr lang="cs-CZ" altLang="cs-CZ" sz="1600" b="1" u="sng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b="1" u="sng" dirty="0" err="1" smtClean="0">
                <a:solidFill>
                  <a:schemeClr val="tx1"/>
                </a:solidFill>
                <a:latin typeface="Comic Sans MS" pitchFamily="66" charset="0"/>
              </a:rPr>
              <a:t>Properties</a:t>
            </a:r>
            <a:r>
              <a:rPr lang="cs-CZ" altLang="cs-CZ" sz="1600" b="1" u="sng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b="1" u="sng" dirty="0" err="1" smtClean="0">
                <a:solidFill>
                  <a:schemeClr val="tx1"/>
                </a:solidFill>
                <a:latin typeface="Comic Sans MS" pitchFamily="66" charset="0"/>
              </a:rPr>
              <a:t>of</a:t>
            </a:r>
            <a:r>
              <a:rPr lang="cs-CZ" altLang="cs-CZ" sz="1600" b="1" u="sng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b="1" u="sng" dirty="0" err="1" smtClean="0">
                <a:solidFill>
                  <a:schemeClr val="tx1"/>
                </a:solidFill>
                <a:latin typeface="Comic Sans MS" pitchFamily="66" charset="0"/>
              </a:rPr>
              <a:t>Nuclear</a:t>
            </a:r>
            <a:r>
              <a:rPr lang="cs-CZ" altLang="cs-CZ" sz="1600" b="1" u="sng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b="1" u="sng" dirty="0" err="1" smtClean="0">
                <a:solidFill>
                  <a:schemeClr val="tx1"/>
                </a:solidFill>
                <a:latin typeface="Comic Sans MS" pitchFamily="66" charset="0"/>
              </a:rPr>
              <a:t>Receptors</a:t>
            </a:r>
            <a:r>
              <a:rPr lang="cs-CZ" altLang="cs-CZ" sz="1600" u="sng" dirty="0" smtClean="0">
                <a:solidFill>
                  <a:schemeClr val="tx1"/>
                </a:solidFill>
                <a:latin typeface="Comic Sans MS" pitchFamily="66" charset="0"/>
              </a:rPr>
              <a:t>:</a:t>
            </a:r>
          </a:p>
          <a:p>
            <a:pPr marL="342900" indent="-342900"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Soluble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(intra-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cellular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) receptor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that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binds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a ligand,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migrates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to cell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nucleus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and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interacts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with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specific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genomic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response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elements</a:t>
            </a:r>
            <a:endParaRPr lang="cs-CZ" altLang="cs-CZ" sz="16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No second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messengers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in NR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signalling</a:t>
            </a:r>
            <a:endParaRPr lang="cs-CZ" altLang="cs-CZ" sz="16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AutoNum type="arabicPeriod"/>
            </a:pP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Effector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1600" dirty="0" err="1" smtClean="0">
                <a:solidFill>
                  <a:schemeClr val="tx1"/>
                </a:solidFill>
                <a:latin typeface="Comic Sans MS" pitchFamily="66" charset="0"/>
              </a:rPr>
              <a:t>is</a:t>
            </a:r>
            <a:r>
              <a:rPr lang="cs-CZ" altLang="cs-CZ" sz="1600" dirty="0" smtClean="0">
                <a:solidFill>
                  <a:schemeClr val="tx1"/>
                </a:solidFill>
                <a:latin typeface="Comic Sans MS" pitchFamily="66" charset="0"/>
              </a:rPr>
              <a:t> DNA</a:t>
            </a:r>
            <a:endParaRPr lang="cs-CZ" altLang="cs-CZ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79512" y="4581128"/>
            <a:ext cx="4032448" cy="43204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STEROID/THYROID/RETINOID FAMILY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644008" y="4581128"/>
            <a:ext cx="4032448" cy="43204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PAS (Per/ARNT/Sim) FAMILY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854254" y="5517232"/>
            <a:ext cx="36781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/>
              <a:t>AhR</a:t>
            </a:r>
            <a:r>
              <a:rPr lang="cs-CZ" b="1" dirty="0" smtClean="0"/>
              <a:t> = Aryl </a:t>
            </a:r>
            <a:r>
              <a:rPr lang="cs-CZ" b="1" dirty="0" err="1" smtClean="0"/>
              <a:t>Hydrocarbon</a:t>
            </a:r>
            <a:r>
              <a:rPr lang="cs-CZ" b="1" dirty="0" smtClean="0"/>
              <a:t> Receptor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ARNT = </a:t>
            </a:r>
            <a:r>
              <a:rPr lang="cs-CZ" b="1" dirty="0" err="1" smtClean="0"/>
              <a:t>AhR</a:t>
            </a:r>
            <a:r>
              <a:rPr lang="cs-CZ" b="1" dirty="0" smtClean="0"/>
              <a:t> </a:t>
            </a:r>
            <a:r>
              <a:rPr lang="cs-CZ" b="1" dirty="0" err="1" smtClean="0"/>
              <a:t>Nuclear</a:t>
            </a:r>
            <a:r>
              <a:rPr lang="cs-CZ" b="1" dirty="0" smtClean="0"/>
              <a:t> </a:t>
            </a:r>
            <a:r>
              <a:rPr lang="cs-CZ" b="1" dirty="0" err="1" smtClean="0"/>
              <a:t>Translocator</a:t>
            </a: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HIF1</a:t>
            </a:r>
            <a:r>
              <a:rPr lang="cs-CZ" b="1" dirty="0" smtClean="0">
                <a:latin typeface="Symbol" panose="05050102010706020507" pitchFamily="18" charset="2"/>
              </a:rPr>
              <a:t>a</a:t>
            </a:r>
            <a:r>
              <a:rPr lang="cs-CZ" b="1" dirty="0" smtClean="0"/>
              <a:t> = </a:t>
            </a:r>
            <a:r>
              <a:rPr lang="cs-CZ" b="1" dirty="0" err="1" smtClean="0"/>
              <a:t>Hypoxia-Inducible</a:t>
            </a:r>
            <a:r>
              <a:rPr lang="cs-CZ" b="1" dirty="0" smtClean="0"/>
              <a:t> </a:t>
            </a:r>
            <a:r>
              <a:rPr lang="cs-CZ" b="1" dirty="0" err="1" smtClean="0"/>
              <a:t>Factor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251520" y="5517232"/>
            <a:ext cx="47392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Steroid </a:t>
            </a:r>
            <a:r>
              <a:rPr lang="cs-CZ" b="1" dirty="0" err="1" smtClean="0"/>
              <a:t>receptors</a:t>
            </a:r>
            <a:r>
              <a:rPr lang="cs-CZ" b="1" dirty="0" smtClean="0"/>
              <a:t> (ER, PR, AR, GR, MR)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Vitamin D Receptor (VDR)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/>
              <a:t>Retinoid</a:t>
            </a:r>
            <a:r>
              <a:rPr lang="cs-CZ" b="1" dirty="0" smtClean="0"/>
              <a:t> </a:t>
            </a:r>
            <a:r>
              <a:rPr lang="cs-CZ" b="1" dirty="0" err="1" smtClean="0"/>
              <a:t>Receptors</a:t>
            </a:r>
            <a:r>
              <a:rPr lang="cs-CZ" b="1" dirty="0" smtClean="0"/>
              <a:t> (</a:t>
            </a:r>
            <a:r>
              <a:rPr lang="cs-CZ" b="1" dirty="0" err="1" smtClean="0"/>
              <a:t>RARs</a:t>
            </a:r>
            <a:r>
              <a:rPr lang="cs-CZ" b="1" dirty="0" smtClean="0"/>
              <a:t>, </a:t>
            </a:r>
            <a:r>
              <a:rPr lang="cs-CZ" b="1" dirty="0" err="1" smtClean="0"/>
              <a:t>RXRs</a:t>
            </a:r>
            <a:r>
              <a:rPr lang="cs-CZ" b="1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/>
              <a:t>Peroxisome</a:t>
            </a:r>
            <a:r>
              <a:rPr lang="cs-CZ" b="1" dirty="0" smtClean="0"/>
              <a:t> </a:t>
            </a:r>
            <a:r>
              <a:rPr lang="cs-CZ" b="1" dirty="0" err="1" smtClean="0"/>
              <a:t>proliferator-activated</a:t>
            </a:r>
            <a:r>
              <a:rPr lang="cs-CZ" b="1" dirty="0" smtClean="0"/>
              <a:t> r. (</a:t>
            </a:r>
            <a:r>
              <a:rPr lang="cs-CZ" b="1" dirty="0" err="1" smtClean="0"/>
              <a:t>PPARs</a:t>
            </a:r>
            <a:r>
              <a:rPr lang="cs-CZ" b="1" dirty="0" smtClean="0"/>
              <a:t>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7384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7748" y="71414"/>
            <a:ext cx="91246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latin typeface="Comic Sans MS" pitchFamily="66" charset="0"/>
              </a:rPr>
              <a:t>STRUCTURE OF NUCLEAR RECEPTORS</a:t>
            </a:r>
            <a:endParaRPr lang="cs-CZ" sz="3600" dirty="0"/>
          </a:p>
        </p:txBody>
      </p:sp>
      <p:sp>
        <p:nvSpPr>
          <p:cNvPr id="5" name="Obdélník 4"/>
          <p:cNvSpPr/>
          <p:nvPr/>
        </p:nvSpPr>
        <p:spPr>
          <a:xfrm>
            <a:off x="1000100" y="2692595"/>
            <a:ext cx="1643074" cy="2857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714612" y="2692595"/>
            <a:ext cx="857256" cy="2857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653939" y="2692595"/>
            <a:ext cx="132243" cy="28575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868252" y="2692595"/>
            <a:ext cx="2775450" cy="285752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725773" y="2692595"/>
            <a:ext cx="703747" cy="285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7481051" y="264855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COOH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25612" y="2653056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NH</a:t>
            </a:r>
            <a:r>
              <a:rPr lang="cs-CZ" b="1" baseline="-25000" dirty="0" smtClean="0"/>
              <a:t>2</a:t>
            </a:r>
            <a:endParaRPr lang="cs-CZ" b="1" baseline="-25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28728" y="2192529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Comic Sans MS" pitchFamily="66" charset="0"/>
              </a:rPr>
              <a:t>A/B</a:t>
            </a:r>
            <a:endParaRPr lang="cs-CZ" b="1" dirty="0">
              <a:latin typeface="Comic Sans MS" pitchFamily="66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958782" y="219252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Comic Sans MS" pitchFamily="66" charset="0"/>
              </a:rPr>
              <a:t>C</a:t>
            </a:r>
            <a:endParaRPr lang="cs-CZ" b="1" dirty="0">
              <a:latin typeface="Comic Sans MS" pitchFamily="66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557794" y="2180387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latin typeface="Comic Sans MS" pitchFamily="66" charset="0"/>
              </a:rPr>
              <a:t>D</a:t>
            </a:r>
            <a:endParaRPr lang="cs-CZ" b="1" dirty="0">
              <a:latin typeface="Comic Sans MS" pitchFamily="66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4935002" y="2192529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latin typeface="Comic Sans MS" pitchFamily="66" charset="0"/>
              </a:rPr>
              <a:t>E</a:t>
            </a:r>
            <a:endParaRPr lang="cs-CZ" b="1" dirty="0">
              <a:latin typeface="Comic Sans MS" pitchFamily="66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6927626" y="2192529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latin typeface="Comic Sans MS" pitchFamily="66" charset="0"/>
              </a:rPr>
              <a:t>F</a:t>
            </a:r>
            <a:endParaRPr lang="cs-CZ" b="1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000100" y="3107952"/>
            <a:ext cx="19479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Comic Sans MS" pitchFamily="66" charset="0"/>
              </a:rPr>
              <a:t>AF1</a:t>
            </a: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latin typeface="Comic Sans MS" pitchFamily="66" charset="0"/>
              </a:rPr>
              <a:t> N-</a:t>
            </a:r>
            <a:r>
              <a:rPr lang="cs-CZ" sz="1400" b="1" dirty="0" err="1" smtClean="0">
                <a:latin typeface="Comic Sans MS" pitchFamily="66" charset="0"/>
              </a:rPr>
              <a:t>terminal</a:t>
            </a:r>
            <a:r>
              <a:rPr lang="cs-CZ" sz="1400" b="1" dirty="0" smtClean="0">
                <a:latin typeface="Comic Sans MS" pitchFamily="66" charset="0"/>
              </a:rPr>
              <a:t> </a:t>
            </a:r>
            <a:r>
              <a:rPr lang="cs-CZ" sz="1400" b="1" dirty="0" err="1" smtClean="0">
                <a:latin typeface="Comic Sans MS" pitchFamily="66" charset="0"/>
              </a:rPr>
              <a:t>domain</a:t>
            </a:r>
            <a:endParaRPr lang="cs-CZ" sz="1400" b="1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latin typeface="Comic Sans MS" pitchFamily="66" charset="0"/>
              </a:rPr>
              <a:t> </a:t>
            </a:r>
            <a:r>
              <a:rPr lang="cs-CZ" sz="1400" b="1" dirty="0" err="1" smtClean="0">
                <a:latin typeface="Comic Sans MS" pitchFamily="66" charset="0"/>
              </a:rPr>
              <a:t>activation</a:t>
            </a:r>
            <a:r>
              <a:rPr lang="cs-CZ" sz="1400" b="1" dirty="0" smtClean="0">
                <a:latin typeface="Comic Sans MS" pitchFamily="66" charset="0"/>
              </a:rPr>
              <a:t> </a:t>
            </a:r>
            <a:r>
              <a:rPr lang="cs-CZ" sz="1400" b="1" dirty="0" err="1" smtClean="0">
                <a:latin typeface="Comic Sans MS" pitchFamily="66" charset="0"/>
              </a:rPr>
              <a:t>function</a:t>
            </a:r>
            <a:endParaRPr lang="cs-CZ" sz="1400" b="1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latin typeface="Comic Sans MS" pitchFamily="66" charset="0"/>
              </a:rPr>
              <a:t> ligand independent</a:t>
            </a:r>
            <a:endParaRPr lang="cs-CZ" sz="1400" b="1" dirty="0"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929058" y="3110590"/>
            <a:ext cx="28680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Comic Sans MS" pitchFamily="66" charset="0"/>
              </a:rPr>
              <a:t>AF2</a:t>
            </a: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latin typeface="Comic Sans MS" pitchFamily="66" charset="0"/>
              </a:rPr>
              <a:t> </a:t>
            </a:r>
            <a:r>
              <a:rPr lang="cs-CZ" sz="1400" b="1" dirty="0" err="1" smtClean="0">
                <a:latin typeface="Comic Sans MS" pitchFamily="66" charset="0"/>
              </a:rPr>
              <a:t>activation</a:t>
            </a:r>
            <a:r>
              <a:rPr lang="cs-CZ" sz="1400" b="1" dirty="0" smtClean="0">
                <a:latin typeface="Comic Sans MS" pitchFamily="66" charset="0"/>
              </a:rPr>
              <a:t> </a:t>
            </a:r>
            <a:r>
              <a:rPr lang="cs-CZ" sz="1400" b="1" dirty="0" err="1" smtClean="0">
                <a:latin typeface="Comic Sans MS" pitchFamily="66" charset="0"/>
              </a:rPr>
              <a:t>function</a:t>
            </a:r>
            <a:endParaRPr lang="cs-CZ" sz="1400" b="1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latin typeface="Comic Sans MS" pitchFamily="66" charset="0"/>
              </a:rPr>
              <a:t> ligand </a:t>
            </a:r>
            <a:r>
              <a:rPr lang="cs-CZ" sz="1400" b="1" dirty="0" err="1" smtClean="0">
                <a:latin typeface="Comic Sans MS" pitchFamily="66" charset="0"/>
              </a:rPr>
              <a:t>dependent</a:t>
            </a:r>
            <a:endParaRPr lang="cs-CZ" sz="1400" b="1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latin typeface="Comic Sans MS" pitchFamily="66" charset="0"/>
              </a:rPr>
              <a:t> LIGAND BINDING DOMAIN</a:t>
            </a:r>
            <a:endParaRPr lang="cs-CZ" sz="1400" b="1" dirty="0"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000232" y="5335801"/>
            <a:ext cx="2408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Comic Sans MS" pitchFamily="66" charset="0"/>
              </a:rPr>
              <a:t>DNA BINDING DOMAIN</a:t>
            </a:r>
            <a:endParaRPr lang="cs-CZ" sz="1400" b="1" dirty="0">
              <a:latin typeface="Comic Sans MS" pitchFamily="66" charset="0"/>
            </a:endParaRPr>
          </a:p>
        </p:txBody>
      </p:sp>
      <p:cxnSp>
        <p:nvCxnSpPr>
          <p:cNvPr id="22" name="Přímá spojovací šipka 21"/>
          <p:cNvCxnSpPr/>
          <p:nvPr/>
        </p:nvCxnSpPr>
        <p:spPr>
          <a:xfrm rot="5400000" flipH="1" flipV="1">
            <a:off x="3035288" y="3799884"/>
            <a:ext cx="135732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3328648" y="4549983"/>
            <a:ext cx="8002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Comic Sans MS" pitchFamily="66" charset="0"/>
              </a:rPr>
              <a:t>HINGE</a:t>
            </a:r>
            <a:endParaRPr lang="cs-CZ" sz="1400" b="1" dirty="0">
              <a:latin typeface="Comic Sans MS" pitchFamily="66" charset="0"/>
            </a:endParaRPr>
          </a:p>
        </p:txBody>
      </p:sp>
      <p:cxnSp>
        <p:nvCxnSpPr>
          <p:cNvPr id="24" name="Přímá spojovací šipka 23"/>
          <p:cNvCxnSpPr/>
          <p:nvPr/>
        </p:nvCxnSpPr>
        <p:spPr>
          <a:xfrm rot="5400000" flipH="1" flipV="1">
            <a:off x="2072464" y="4191999"/>
            <a:ext cx="214314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 rot="5400000" flipH="1" flipV="1">
            <a:off x="6392875" y="3799090"/>
            <a:ext cx="135732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6286512" y="4549983"/>
            <a:ext cx="19127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400" b="1" dirty="0" smtClean="0">
                <a:latin typeface="Comic Sans MS" pitchFamily="66" charset="0"/>
              </a:rPr>
              <a:t> C-</a:t>
            </a:r>
            <a:r>
              <a:rPr lang="cs-CZ" sz="1400" b="1" dirty="0" err="1" smtClean="0">
                <a:latin typeface="Comic Sans MS" pitchFamily="66" charset="0"/>
              </a:rPr>
              <a:t>terminal</a:t>
            </a:r>
            <a:r>
              <a:rPr lang="cs-CZ" sz="1400" b="1" dirty="0" smtClean="0">
                <a:latin typeface="Comic Sans MS" pitchFamily="66" charset="0"/>
              </a:rPr>
              <a:t> </a:t>
            </a:r>
            <a:r>
              <a:rPr lang="cs-CZ" sz="1400" b="1" dirty="0" err="1" smtClean="0">
                <a:latin typeface="Comic Sans MS" pitchFamily="66" charset="0"/>
              </a:rPr>
              <a:t>domain</a:t>
            </a:r>
            <a:endParaRPr lang="cs-CZ" sz="1400" b="1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latin typeface="Comic Sans MS" pitchFamily="66" charset="0"/>
              </a:rPr>
              <a:t> </a:t>
            </a:r>
            <a:r>
              <a:rPr lang="cs-CZ" sz="1400" b="1" dirty="0" err="1" smtClean="0">
                <a:latin typeface="Comic Sans MS" pitchFamily="66" charset="0"/>
              </a:rPr>
              <a:t>variable</a:t>
            </a:r>
            <a:endParaRPr lang="cs-CZ" sz="1400" b="1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585691" y="1000108"/>
            <a:ext cx="1986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err="1" smtClean="0">
                <a:latin typeface="Comic Sans MS" pitchFamily="66" charset="0"/>
              </a:rPr>
              <a:t>dimerization</a:t>
            </a:r>
            <a:r>
              <a:rPr lang="cs-CZ" sz="1400" b="1" dirty="0" smtClean="0">
                <a:latin typeface="Comic Sans MS" pitchFamily="66" charset="0"/>
              </a:rPr>
              <a:t> </a:t>
            </a:r>
            <a:r>
              <a:rPr lang="cs-CZ" sz="1400" b="1" dirty="0" err="1" smtClean="0">
                <a:latin typeface="Comic Sans MS" pitchFamily="66" charset="0"/>
              </a:rPr>
              <a:t>domains</a:t>
            </a:r>
            <a:endParaRPr lang="cs-CZ" sz="1400" b="1" dirty="0" smtClean="0">
              <a:latin typeface="Comic Sans MS" pitchFamily="66" charset="0"/>
            </a:endParaRPr>
          </a:p>
        </p:txBody>
      </p:sp>
      <p:cxnSp>
        <p:nvCxnSpPr>
          <p:cNvPr id="30" name="Přímá spojovací šipka 29"/>
          <p:cNvCxnSpPr/>
          <p:nvPr/>
        </p:nvCxnSpPr>
        <p:spPr>
          <a:xfrm rot="10800000" flipV="1">
            <a:off x="3357554" y="1428736"/>
            <a:ext cx="1214446" cy="64294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šipka 31"/>
          <p:cNvCxnSpPr/>
          <p:nvPr/>
        </p:nvCxnSpPr>
        <p:spPr>
          <a:xfrm rot="16200000" flipH="1">
            <a:off x="4500562" y="1500174"/>
            <a:ext cx="642942" cy="50006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964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86427" y="71414"/>
            <a:ext cx="60692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ARYL HYDROCARBON RECEPTOR</a:t>
            </a:r>
            <a:endParaRPr lang="cs-CZ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07504" y="620688"/>
            <a:ext cx="89289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omic Sans MS" pitchFamily="66" charset="0"/>
              </a:rPr>
              <a:t> dioxin receptor</a:t>
            </a:r>
            <a:endParaRPr lang="cs-CZ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omic Sans MS" pitchFamily="66" charset="0"/>
              </a:rPr>
              <a:t> </a:t>
            </a:r>
            <a:r>
              <a:rPr lang="cs-CZ" dirty="0" err="1" smtClean="0">
                <a:latin typeface="Comic Sans MS" pitchFamily="66" charset="0"/>
              </a:rPr>
              <a:t>ubiquitously</a:t>
            </a:r>
            <a:r>
              <a:rPr lang="cs-CZ" dirty="0" smtClean="0">
                <a:latin typeface="Comic Sans MS" pitchFamily="66" charset="0"/>
              </a:rPr>
              <a:t> </a:t>
            </a:r>
            <a:r>
              <a:rPr lang="cs-CZ" dirty="0" err="1" smtClean="0">
                <a:latin typeface="Comic Sans MS" pitchFamily="66" charset="0"/>
              </a:rPr>
              <a:t>expressed</a:t>
            </a:r>
            <a:r>
              <a:rPr lang="cs-CZ" dirty="0" smtClean="0">
                <a:latin typeface="Comic Sans MS" pitchFamily="66" charset="0"/>
              </a:rPr>
              <a:t> (</a:t>
            </a:r>
            <a:r>
              <a:rPr lang="cs-CZ" dirty="0" err="1" smtClean="0">
                <a:latin typeface="Comic Sans MS" pitchFamily="66" charset="0"/>
              </a:rPr>
              <a:t>lung</a:t>
            </a:r>
            <a:r>
              <a:rPr lang="cs-CZ" dirty="0" smtClean="0">
                <a:latin typeface="Comic Sans MS" pitchFamily="66" charset="0"/>
              </a:rPr>
              <a:t>, </a:t>
            </a:r>
            <a:r>
              <a:rPr lang="cs-CZ" dirty="0" err="1" smtClean="0">
                <a:latin typeface="Comic Sans MS" pitchFamily="66" charset="0"/>
              </a:rPr>
              <a:t>thymus</a:t>
            </a:r>
            <a:r>
              <a:rPr lang="cs-CZ" dirty="0" smtClean="0">
                <a:latin typeface="Comic Sans MS" pitchFamily="66" charset="0"/>
              </a:rPr>
              <a:t>, placenta, liver, </a:t>
            </a:r>
            <a:r>
              <a:rPr lang="cs-CZ" dirty="0" err="1" smtClean="0">
                <a:latin typeface="Comic Sans MS" pitchFamily="66" charset="0"/>
              </a:rPr>
              <a:t>kidney</a:t>
            </a:r>
            <a:r>
              <a:rPr lang="cs-CZ" dirty="0" smtClean="0">
                <a:latin typeface="Comic Sans MS" pitchFamily="66" charset="0"/>
              </a:rPr>
              <a:t>, </a:t>
            </a:r>
            <a:r>
              <a:rPr lang="cs-CZ" dirty="0" err="1" smtClean="0">
                <a:latin typeface="Comic Sans MS" pitchFamily="66" charset="0"/>
              </a:rPr>
              <a:t>heart</a:t>
            </a:r>
            <a:r>
              <a:rPr lang="cs-CZ" dirty="0" smtClean="0">
                <a:latin typeface="Comic Sans MS" pitchFamily="66" charset="0"/>
              </a:rPr>
              <a:t>, spleen)</a:t>
            </a: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Comic Sans MS" pitchFamily="66" charset="0"/>
              </a:rPr>
              <a:t> </a:t>
            </a:r>
            <a:r>
              <a:rPr lang="cs-CZ" dirty="0" smtClean="0">
                <a:latin typeface="Comic Sans MS" pitchFamily="66" charset="0"/>
              </a:rPr>
              <a:t>ligand-(in)</a:t>
            </a:r>
            <a:r>
              <a:rPr lang="cs-CZ" dirty="0" err="1" smtClean="0">
                <a:latin typeface="Comic Sans MS" pitchFamily="66" charset="0"/>
              </a:rPr>
              <a:t>dependent</a:t>
            </a:r>
            <a:r>
              <a:rPr lang="cs-CZ" dirty="0" smtClean="0">
                <a:latin typeface="Comic Sans MS" pitchFamily="66" charset="0"/>
              </a:rPr>
              <a:t> </a:t>
            </a:r>
            <a:r>
              <a:rPr lang="cs-CZ" dirty="0" err="1" smtClean="0">
                <a:latin typeface="Comic Sans MS" pitchFamily="66" charset="0"/>
              </a:rPr>
              <a:t>activation</a:t>
            </a:r>
            <a:endParaRPr lang="cs-CZ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Comic Sans MS" pitchFamily="66" charset="0"/>
              </a:rPr>
              <a:t> </a:t>
            </a:r>
            <a:r>
              <a:rPr lang="cs-CZ" dirty="0" err="1" smtClean="0">
                <a:latin typeface="Comic Sans MS" pitchFamily="66" charset="0"/>
              </a:rPr>
              <a:t>ligands</a:t>
            </a:r>
            <a:r>
              <a:rPr lang="cs-CZ" dirty="0" smtClean="0">
                <a:latin typeface="Comic Sans MS" pitchFamily="66" charset="0"/>
              </a:rPr>
              <a:t>/</a:t>
            </a:r>
            <a:r>
              <a:rPr lang="cs-CZ" dirty="0" err="1" smtClean="0">
                <a:latin typeface="Comic Sans MS" pitchFamily="66" charset="0"/>
              </a:rPr>
              <a:t>activators</a:t>
            </a:r>
            <a:r>
              <a:rPr lang="cs-CZ" dirty="0" smtClean="0">
                <a:latin typeface="Comic Sans MS" pitchFamily="66" charset="0"/>
              </a:rPr>
              <a:t>:</a:t>
            </a:r>
          </a:p>
          <a:p>
            <a:r>
              <a:rPr lang="cs-CZ" dirty="0" smtClean="0">
                <a:latin typeface="Comic Sans MS" pitchFamily="66" charset="0"/>
              </a:rPr>
              <a:t>	NATURAL (</a:t>
            </a:r>
            <a:r>
              <a:rPr lang="cs-CZ" dirty="0" err="1" smtClean="0">
                <a:latin typeface="Comic Sans MS" pitchFamily="66" charset="0"/>
              </a:rPr>
              <a:t>flavonoids</a:t>
            </a:r>
            <a:r>
              <a:rPr lang="cs-CZ" dirty="0" smtClean="0">
                <a:latin typeface="Comic Sans MS" pitchFamily="66" charset="0"/>
              </a:rPr>
              <a:t>, </a:t>
            </a:r>
            <a:r>
              <a:rPr lang="cs-CZ" dirty="0" err="1" smtClean="0">
                <a:latin typeface="Comic Sans MS" pitchFamily="66" charset="0"/>
              </a:rPr>
              <a:t>isoflavones</a:t>
            </a:r>
            <a:r>
              <a:rPr lang="cs-CZ" dirty="0" smtClean="0">
                <a:latin typeface="Comic Sans MS" pitchFamily="66" charset="0"/>
              </a:rPr>
              <a:t>, </a:t>
            </a:r>
            <a:r>
              <a:rPr lang="cs-CZ" dirty="0" err="1" smtClean="0">
                <a:latin typeface="Comic Sans MS" pitchFamily="66" charset="0"/>
              </a:rPr>
              <a:t>stilbenes</a:t>
            </a:r>
            <a:r>
              <a:rPr lang="cs-CZ" dirty="0" smtClean="0">
                <a:latin typeface="Comic Sans MS" pitchFamily="66" charset="0"/>
              </a:rPr>
              <a:t>, </a:t>
            </a:r>
            <a:r>
              <a:rPr lang="cs-CZ" dirty="0" err="1" smtClean="0">
                <a:latin typeface="Comic Sans MS" pitchFamily="66" charset="0"/>
              </a:rPr>
              <a:t>anthocyans</a:t>
            </a:r>
            <a:r>
              <a:rPr lang="cs-CZ" dirty="0" smtClean="0">
                <a:latin typeface="Comic Sans MS" pitchFamily="66" charset="0"/>
              </a:rPr>
              <a:t>)</a:t>
            </a:r>
          </a:p>
          <a:p>
            <a:r>
              <a:rPr lang="cs-CZ" dirty="0" smtClean="0">
                <a:latin typeface="Comic Sans MS" pitchFamily="66" charset="0"/>
              </a:rPr>
              <a:t>	DRUGS (</a:t>
            </a:r>
            <a:r>
              <a:rPr lang="cs-CZ" dirty="0" err="1" smtClean="0">
                <a:latin typeface="Comic Sans MS" pitchFamily="66" charset="0"/>
              </a:rPr>
              <a:t>omeprazole</a:t>
            </a:r>
            <a:r>
              <a:rPr lang="cs-CZ" dirty="0" smtClean="0">
                <a:latin typeface="Comic Sans MS" pitchFamily="66" charset="0"/>
              </a:rPr>
              <a:t>, </a:t>
            </a:r>
            <a:r>
              <a:rPr lang="cs-CZ" dirty="0" err="1" smtClean="0">
                <a:latin typeface="Comic Sans MS" pitchFamily="66" charset="0"/>
              </a:rPr>
              <a:t>lansoprazole</a:t>
            </a:r>
            <a:r>
              <a:rPr lang="cs-CZ" dirty="0" smtClean="0">
                <a:latin typeface="Comic Sans MS" pitchFamily="66" charset="0"/>
              </a:rPr>
              <a:t>, </a:t>
            </a:r>
            <a:r>
              <a:rPr lang="cs-CZ" dirty="0" err="1" smtClean="0">
                <a:latin typeface="Comic Sans MS" pitchFamily="66" charset="0"/>
              </a:rPr>
              <a:t>primaquine</a:t>
            </a:r>
            <a:r>
              <a:rPr lang="cs-CZ" dirty="0" smtClean="0">
                <a:latin typeface="Comic Sans MS" pitchFamily="66" charset="0"/>
              </a:rPr>
              <a:t>, </a:t>
            </a:r>
            <a:r>
              <a:rPr lang="cs-CZ" dirty="0" err="1" smtClean="0">
                <a:latin typeface="Comic Sans MS" pitchFamily="66" charset="0"/>
              </a:rPr>
              <a:t>ketoconazole</a:t>
            </a:r>
            <a:r>
              <a:rPr lang="cs-CZ" dirty="0" smtClean="0">
                <a:latin typeface="Comic Sans MS" pitchFamily="66" charset="0"/>
              </a:rPr>
              <a:t>)</a:t>
            </a:r>
          </a:p>
          <a:p>
            <a:r>
              <a:rPr lang="cs-CZ" dirty="0" smtClean="0">
                <a:latin typeface="Comic Sans MS" pitchFamily="66" charset="0"/>
              </a:rPr>
              <a:t>	CHEMICALS (SP600125, U0126)</a:t>
            </a:r>
          </a:p>
          <a:p>
            <a:r>
              <a:rPr lang="cs-CZ" dirty="0">
                <a:latin typeface="Comic Sans MS" pitchFamily="66" charset="0"/>
              </a:rPr>
              <a:t>	</a:t>
            </a:r>
            <a:r>
              <a:rPr lang="cs-CZ" dirty="0" smtClean="0">
                <a:latin typeface="Comic Sans MS" pitchFamily="66" charset="0"/>
              </a:rPr>
              <a:t>ENDOGENOUS (</a:t>
            </a:r>
            <a:r>
              <a:rPr lang="cs-CZ" dirty="0" err="1" smtClean="0">
                <a:latin typeface="Comic Sans MS" pitchFamily="66" charset="0"/>
              </a:rPr>
              <a:t>indoles</a:t>
            </a:r>
            <a:r>
              <a:rPr lang="cs-CZ" dirty="0" smtClean="0">
                <a:latin typeface="Comic Sans MS" pitchFamily="66" charset="0"/>
              </a:rPr>
              <a:t>)</a:t>
            </a:r>
          </a:p>
          <a:p>
            <a:r>
              <a:rPr lang="cs-CZ" dirty="0" smtClean="0">
                <a:latin typeface="Comic Sans MS" pitchFamily="66" charset="0"/>
              </a:rPr>
              <a:t>	</a:t>
            </a:r>
            <a:r>
              <a:rPr lang="cs-CZ" b="1" dirty="0" smtClean="0">
                <a:solidFill>
                  <a:srgbClr val="FF0000"/>
                </a:solidFill>
                <a:latin typeface="Comic Sans MS" pitchFamily="66" charset="0"/>
              </a:rPr>
              <a:t>ENVIRONMENTAL POLLUTANTS (</a:t>
            </a:r>
            <a:r>
              <a:rPr lang="cs-CZ" b="1" dirty="0" err="1" smtClean="0">
                <a:solidFill>
                  <a:srgbClr val="FF0000"/>
                </a:solidFill>
                <a:latin typeface="Comic Sans MS" pitchFamily="66" charset="0"/>
              </a:rPr>
              <a:t>PCBs</a:t>
            </a:r>
            <a:r>
              <a:rPr lang="cs-CZ" b="1" dirty="0" smtClean="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  <a:latin typeface="Comic Sans MS" pitchFamily="66" charset="0"/>
              </a:rPr>
              <a:t>PAHs</a:t>
            </a:r>
            <a:r>
              <a:rPr lang="cs-CZ" b="1" dirty="0" smtClean="0">
                <a:solidFill>
                  <a:srgbClr val="FF0000"/>
                </a:solidFill>
                <a:latin typeface="Comic Sans MS" pitchFamily="66" charset="0"/>
              </a:rPr>
              <a:t>….)</a:t>
            </a:r>
            <a:endParaRPr lang="cs-CZ" b="1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omic Sans MS" pitchFamily="66" charset="0"/>
              </a:rPr>
              <a:t> </a:t>
            </a:r>
            <a:r>
              <a:rPr lang="cs-CZ" dirty="0" err="1" smtClean="0">
                <a:latin typeface="Comic Sans MS" pitchFamily="66" charset="0"/>
              </a:rPr>
              <a:t>target</a:t>
            </a:r>
            <a:r>
              <a:rPr lang="cs-CZ" dirty="0" smtClean="0">
                <a:latin typeface="Comic Sans MS" pitchFamily="66" charset="0"/>
              </a:rPr>
              <a:t> </a:t>
            </a:r>
            <a:r>
              <a:rPr lang="cs-CZ" dirty="0" err="1" smtClean="0">
                <a:latin typeface="Comic Sans MS" pitchFamily="66" charset="0"/>
              </a:rPr>
              <a:t>genes</a:t>
            </a:r>
            <a:r>
              <a:rPr lang="cs-CZ" dirty="0" smtClean="0">
                <a:latin typeface="Comic Sans MS" pitchFamily="66" charset="0"/>
              </a:rPr>
              <a:t> – CYP1A1, CYP1A2, CYP1B1, </a:t>
            </a:r>
            <a:r>
              <a:rPr lang="cs-CZ" dirty="0" err="1" smtClean="0">
                <a:latin typeface="Comic Sans MS" pitchFamily="66" charset="0"/>
              </a:rPr>
              <a:t>phase</a:t>
            </a:r>
            <a:r>
              <a:rPr lang="cs-CZ" dirty="0" smtClean="0">
                <a:latin typeface="Comic Sans MS" pitchFamily="66" charset="0"/>
              </a:rPr>
              <a:t> II </a:t>
            </a:r>
            <a:r>
              <a:rPr lang="cs-CZ" dirty="0" err="1" smtClean="0">
                <a:latin typeface="Comic Sans MS" pitchFamily="66" charset="0"/>
              </a:rPr>
              <a:t>enzymes</a:t>
            </a:r>
            <a:endParaRPr lang="cs-CZ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Comic Sans MS" pitchFamily="66" charset="0"/>
              </a:rPr>
              <a:t> </a:t>
            </a:r>
            <a:r>
              <a:rPr lang="cs-CZ" dirty="0" smtClean="0">
                <a:latin typeface="Comic Sans MS" pitchFamily="66" charset="0"/>
              </a:rPr>
              <a:t>AHRR = </a:t>
            </a:r>
            <a:r>
              <a:rPr lang="cs-CZ" dirty="0" err="1" smtClean="0">
                <a:latin typeface="Comic Sans MS" pitchFamily="66" charset="0"/>
              </a:rPr>
              <a:t>AhR</a:t>
            </a:r>
            <a:r>
              <a:rPr lang="cs-CZ" dirty="0" smtClean="0">
                <a:latin typeface="Comic Sans MS" pitchFamily="66" charset="0"/>
              </a:rPr>
              <a:t> </a:t>
            </a:r>
            <a:r>
              <a:rPr lang="cs-CZ" dirty="0" err="1" smtClean="0">
                <a:latin typeface="Comic Sans MS" pitchFamily="66" charset="0"/>
              </a:rPr>
              <a:t>repressor</a:t>
            </a:r>
            <a:r>
              <a:rPr lang="cs-CZ" dirty="0" smtClean="0">
                <a:latin typeface="Comic Sans MS" pitchFamily="66" charset="0"/>
              </a:rPr>
              <a:t> – </a:t>
            </a:r>
            <a:r>
              <a:rPr lang="cs-CZ" dirty="0" err="1" smtClean="0">
                <a:latin typeface="Comic Sans MS" pitchFamily="66" charset="0"/>
              </a:rPr>
              <a:t>forms</a:t>
            </a:r>
            <a:r>
              <a:rPr lang="cs-CZ" dirty="0" smtClean="0">
                <a:latin typeface="Comic Sans MS" pitchFamily="66" charset="0"/>
              </a:rPr>
              <a:t> AHRR/ARNT </a:t>
            </a:r>
            <a:r>
              <a:rPr lang="cs-CZ" dirty="0" err="1" smtClean="0">
                <a:latin typeface="Comic Sans MS" pitchFamily="66" charset="0"/>
              </a:rPr>
              <a:t>heterodimer</a:t>
            </a:r>
            <a:r>
              <a:rPr lang="cs-CZ" dirty="0" smtClean="0">
                <a:latin typeface="Comic Sans MS" pitchFamily="66" charset="0"/>
              </a:rPr>
              <a:t>, </a:t>
            </a:r>
            <a:r>
              <a:rPr lang="cs-CZ" dirty="0" err="1" smtClean="0">
                <a:latin typeface="Comic Sans MS" pitchFamily="66" charset="0"/>
              </a:rPr>
              <a:t>which</a:t>
            </a:r>
            <a:r>
              <a:rPr lang="cs-CZ" dirty="0" smtClean="0">
                <a:latin typeface="Comic Sans MS" pitchFamily="66" charset="0"/>
              </a:rPr>
              <a:t> </a:t>
            </a:r>
            <a:r>
              <a:rPr lang="cs-CZ" dirty="0" err="1" smtClean="0">
                <a:latin typeface="Comic Sans MS" pitchFamily="66" charset="0"/>
              </a:rPr>
              <a:t>binds</a:t>
            </a:r>
            <a:r>
              <a:rPr lang="cs-CZ" dirty="0" smtClean="0">
                <a:latin typeface="Comic Sans MS" pitchFamily="66" charset="0"/>
              </a:rPr>
              <a:t> to XRE but </a:t>
            </a:r>
            <a:r>
              <a:rPr lang="cs-CZ" dirty="0" err="1" smtClean="0">
                <a:latin typeface="Comic Sans MS" pitchFamily="66" charset="0"/>
              </a:rPr>
              <a:t>does</a:t>
            </a:r>
            <a:r>
              <a:rPr lang="cs-CZ" dirty="0" smtClean="0">
                <a:latin typeface="Comic Sans MS" pitchFamily="66" charset="0"/>
              </a:rPr>
              <a:t> not </a:t>
            </a:r>
            <a:r>
              <a:rPr lang="cs-CZ" dirty="0" err="1" smtClean="0">
                <a:latin typeface="Comic Sans MS" pitchFamily="66" charset="0"/>
              </a:rPr>
              <a:t>trigger</a:t>
            </a:r>
            <a:r>
              <a:rPr lang="cs-CZ" dirty="0" smtClean="0">
                <a:latin typeface="Comic Sans MS" pitchFamily="66" charset="0"/>
              </a:rPr>
              <a:t> gene </a:t>
            </a:r>
            <a:r>
              <a:rPr lang="cs-CZ" dirty="0" err="1" smtClean="0">
                <a:latin typeface="Comic Sans MS" pitchFamily="66" charset="0"/>
              </a:rPr>
              <a:t>expression</a:t>
            </a:r>
            <a:endParaRPr lang="cs-CZ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Comic Sans MS" pitchFamily="66" charset="0"/>
              </a:rPr>
              <a:t> </a:t>
            </a:r>
            <a:r>
              <a:rPr lang="cs-CZ" dirty="0" smtClean="0">
                <a:latin typeface="Comic Sans MS" pitchFamily="66" charset="0"/>
              </a:rPr>
              <a:t>AHRR </a:t>
            </a:r>
            <a:r>
              <a:rPr lang="cs-CZ" dirty="0" err="1" smtClean="0">
                <a:latin typeface="Comic Sans MS" pitchFamily="66" charset="0"/>
              </a:rPr>
              <a:t>is</a:t>
            </a:r>
            <a:r>
              <a:rPr lang="cs-CZ" dirty="0" smtClean="0">
                <a:latin typeface="Comic Sans MS" pitchFamily="66" charset="0"/>
              </a:rPr>
              <a:t> up-</a:t>
            </a:r>
            <a:r>
              <a:rPr lang="cs-CZ" dirty="0" err="1" smtClean="0">
                <a:latin typeface="Comic Sans MS" pitchFamily="66" charset="0"/>
              </a:rPr>
              <a:t>regulated</a:t>
            </a:r>
            <a:r>
              <a:rPr lang="cs-CZ" dirty="0" smtClean="0">
                <a:latin typeface="Comic Sans MS" pitchFamily="66" charset="0"/>
              </a:rPr>
              <a:t> by </a:t>
            </a:r>
            <a:r>
              <a:rPr lang="cs-CZ" dirty="0" err="1" smtClean="0">
                <a:latin typeface="Comic Sans MS" pitchFamily="66" charset="0"/>
              </a:rPr>
              <a:t>AhR</a:t>
            </a:r>
            <a:r>
              <a:rPr lang="cs-CZ" dirty="0" smtClean="0">
                <a:latin typeface="Comic Sans MS" pitchFamily="66" charset="0"/>
              </a:rPr>
              <a:t> = negative </a:t>
            </a:r>
            <a:r>
              <a:rPr lang="cs-CZ" dirty="0" err="1" smtClean="0">
                <a:latin typeface="Comic Sans MS" pitchFamily="66" charset="0"/>
              </a:rPr>
              <a:t>regulatory</a:t>
            </a:r>
            <a:r>
              <a:rPr lang="cs-CZ" dirty="0" smtClean="0">
                <a:latin typeface="Comic Sans MS" pitchFamily="66" charset="0"/>
              </a:rPr>
              <a:t> </a:t>
            </a:r>
            <a:r>
              <a:rPr lang="cs-CZ" dirty="0" err="1" smtClean="0">
                <a:latin typeface="Comic Sans MS" pitchFamily="66" charset="0"/>
              </a:rPr>
              <a:t>feed-back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5981727" y="5511006"/>
            <a:ext cx="2447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413527" y="5323681"/>
            <a:ext cx="735013" cy="409575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000" b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DRE</a:t>
            </a: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V="1">
            <a:off x="7566052" y="5150644"/>
            <a:ext cx="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7566052" y="5150644"/>
            <a:ext cx="86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5791227" y="4685506"/>
            <a:ext cx="1698625" cy="701675"/>
            <a:chOff x="3352" y="2044"/>
            <a:chExt cx="1070" cy="442"/>
          </a:xfrm>
        </p:grpSpPr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3425" y="2116"/>
              <a:ext cx="544" cy="362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400" b="1">
                  <a:latin typeface="Times New Roman" pitchFamily="18" charset="0"/>
                </a:rPr>
                <a:t>AhR</a:t>
              </a:r>
            </a:p>
          </p:txBody>
        </p:sp>
        <p:sp>
          <p:nvSpPr>
            <p:cNvPr id="12" name="AutoShape 15"/>
            <p:cNvSpPr>
              <a:spLocks noChangeArrowheads="1"/>
            </p:cNvSpPr>
            <p:nvPr/>
          </p:nvSpPr>
          <p:spPr bwMode="auto">
            <a:xfrm>
              <a:off x="3352" y="2044"/>
              <a:ext cx="227" cy="18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b="1">
                  <a:solidFill>
                    <a:schemeClr val="bg1"/>
                  </a:solidFill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3878" y="2124"/>
              <a:ext cx="544" cy="362"/>
            </a:xfrm>
            <a:prstGeom prst="ellipse">
              <a:avLst/>
            </a:prstGeom>
            <a:solidFill>
              <a:srgbClr val="FF9933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b="1">
                  <a:latin typeface="Times New Roman" pitchFamily="18" charset="0"/>
                </a:rPr>
                <a:t>ARNT</a:t>
              </a:r>
            </a:p>
          </p:txBody>
        </p:sp>
      </p:grp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214282" y="4804562"/>
            <a:ext cx="470834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 smtClean="0">
                <a:latin typeface="Comic Sans MS" pitchFamily="66" charset="0"/>
              </a:rPr>
              <a:t>DRE	= dioxin-</a:t>
            </a:r>
            <a:r>
              <a:rPr lang="cs-CZ" b="1" dirty="0" err="1" smtClean="0">
                <a:latin typeface="Comic Sans MS" pitchFamily="66" charset="0"/>
              </a:rPr>
              <a:t>responsive</a:t>
            </a:r>
            <a:r>
              <a:rPr lang="cs-CZ" b="1" dirty="0" smtClean="0">
                <a:latin typeface="Comic Sans MS" pitchFamily="66" charset="0"/>
              </a:rPr>
              <a:t> element</a:t>
            </a:r>
          </a:p>
          <a:p>
            <a:r>
              <a:rPr lang="cs-CZ" b="1" dirty="0" smtClean="0">
                <a:latin typeface="Comic Sans MS" pitchFamily="66" charset="0"/>
              </a:rPr>
              <a:t>XRE	= </a:t>
            </a:r>
            <a:r>
              <a:rPr lang="cs-CZ" b="1" dirty="0" err="1" smtClean="0">
                <a:latin typeface="Comic Sans MS" pitchFamily="66" charset="0"/>
              </a:rPr>
              <a:t>xenobiotic</a:t>
            </a:r>
            <a:r>
              <a:rPr lang="cs-CZ" b="1" dirty="0" smtClean="0">
                <a:latin typeface="Comic Sans MS" pitchFamily="66" charset="0"/>
              </a:rPr>
              <a:t>-</a:t>
            </a:r>
            <a:r>
              <a:rPr lang="cs-CZ" b="1" dirty="0" err="1" smtClean="0">
                <a:latin typeface="Comic Sans MS" pitchFamily="66" charset="0"/>
              </a:rPr>
              <a:t>responsive</a:t>
            </a:r>
            <a:r>
              <a:rPr lang="cs-CZ" b="1" dirty="0" smtClean="0">
                <a:latin typeface="Comic Sans MS" pitchFamily="66" charset="0"/>
              </a:rPr>
              <a:t> element</a:t>
            </a:r>
          </a:p>
          <a:p>
            <a:r>
              <a:rPr lang="cs-CZ" b="1" dirty="0" smtClean="0">
                <a:latin typeface="Comic Sans MS" pitchFamily="66" charset="0"/>
              </a:rPr>
              <a:t>AHRE	= </a:t>
            </a:r>
            <a:r>
              <a:rPr lang="cs-CZ" b="1" dirty="0" err="1" smtClean="0">
                <a:latin typeface="Comic Sans MS" pitchFamily="66" charset="0"/>
              </a:rPr>
              <a:t>AhR</a:t>
            </a:r>
            <a:r>
              <a:rPr lang="cs-CZ" b="1" dirty="0" smtClean="0">
                <a:latin typeface="Comic Sans MS" pitchFamily="66" charset="0"/>
              </a:rPr>
              <a:t> </a:t>
            </a:r>
            <a:r>
              <a:rPr lang="cs-CZ" b="1" dirty="0" err="1" smtClean="0">
                <a:latin typeface="Comic Sans MS" pitchFamily="66" charset="0"/>
              </a:rPr>
              <a:t>responsive</a:t>
            </a:r>
            <a:r>
              <a:rPr lang="cs-CZ" b="1" dirty="0" smtClean="0">
                <a:latin typeface="Comic Sans MS" pitchFamily="66" charset="0"/>
              </a:rPr>
              <a:t> element</a:t>
            </a:r>
            <a:endParaRPr lang="cs-CZ" b="1" dirty="0">
              <a:latin typeface="Comic Sans MS" pitchFamily="66" charset="0"/>
            </a:endParaRP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2819447" y="6023029"/>
            <a:ext cx="60388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 err="1" smtClean="0">
                <a:latin typeface="Comic Sans MS" pitchFamily="66" charset="0"/>
              </a:rPr>
              <a:t>core</a:t>
            </a:r>
            <a:r>
              <a:rPr lang="cs-CZ" b="1" dirty="0" smtClean="0">
                <a:latin typeface="Comic Sans MS" pitchFamily="66" charset="0"/>
              </a:rPr>
              <a:t> </a:t>
            </a:r>
            <a:r>
              <a:rPr lang="cs-CZ" b="1" dirty="0" err="1" smtClean="0">
                <a:latin typeface="Comic Sans MS" pitchFamily="66" charset="0"/>
              </a:rPr>
              <a:t>sequence</a:t>
            </a:r>
            <a:r>
              <a:rPr lang="cs-CZ" b="1" dirty="0" smtClean="0">
                <a:latin typeface="Comic Sans MS" pitchFamily="66" charset="0"/>
              </a:rPr>
              <a:t>		5’-GCGTG-3’</a:t>
            </a:r>
          </a:p>
          <a:p>
            <a:r>
              <a:rPr lang="cs-CZ" b="1" dirty="0" err="1" smtClean="0">
                <a:latin typeface="Comic Sans MS" pitchFamily="66" charset="0"/>
              </a:rPr>
              <a:t>consensus</a:t>
            </a:r>
            <a:r>
              <a:rPr lang="cs-CZ" b="1" dirty="0" smtClean="0">
                <a:latin typeface="Comic Sans MS" pitchFamily="66" charset="0"/>
              </a:rPr>
              <a:t> </a:t>
            </a:r>
            <a:r>
              <a:rPr lang="cs-CZ" b="1" dirty="0" err="1" smtClean="0">
                <a:latin typeface="Comic Sans MS" pitchFamily="66" charset="0"/>
              </a:rPr>
              <a:t>sequence</a:t>
            </a:r>
            <a:r>
              <a:rPr lang="cs-CZ" b="1" dirty="0" smtClean="0">
                <a:latin typeface="Comic Sans MS" pitchFamily="66" charset="0"/>
              </a:rPr>
              <a:t>	5’-T/GNGCGTGA/CG/CA-3’</a:t>
            </a:r>
            <a:endParaRPr lang="cs-CZ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53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Oval 3"/>
          <p:cNvSpPr>
            <a:spLocks noChangeArrowheads="1"/>
          </p:cNvSpPr>
          <p:nvPr/>
        </p:nvSpPr>
        <p:spPr bwMode="auto">
          <a:xfrm>
            <a:off x="323850" y="765175"/>
            <a:ext cx="8532813" cy="566102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cs-CZ" sz="2400">
              <a:latin typeface="Times New Roman" pitchFamily="18" charset="0"/>
            </a:endParaRPr>
          </a:p>
        </p:txBody>
      </p:sp>
      <p:sp>
        <p:nvSpPr>
          <p:cNvPr id="173060" name="Oval 4"/>
          <p:cNvSpPr>
            <a:spLocks noChangeArrowheads="1"/>
          </p:cNvSpPr>
          <p:nvPr/>
        </p:nvSpPr>
        <p:spPr bwMode="auto">
          <a:xfrm>
            <a:off x="3276600" y="1771650"/>
            <a:ext cx="5111750" cy="3744913"/>
          </a:xfrm>
          <a:prstGeom prst="ellipse">
            <a:avLst/>
          </a:prstGeom>
          <a:solidFill>
            <a:srgbClr val="FFFFCC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83213" y="4459288"/>
            <a:ext cx="2447925" cy="409575"/>
            <a:chOff x="3391" y="2809"/>
            <a:chExt cx="1542" cy="258"/>
          </a:xfrm>
        </p:grpSpPr>
        <p:sp>
          <p:nvSpPr>
            <p:cNvPr id="173062" name="Line 6"/>
            <p:cNvSpPr>
              <a:spLocks noChangeShapeType="1"/>
            </p:cNvSpPr>
            <p:nvPr/>
          </p:nvSpPr>
          <p:spPr bwMode="auto">
            <a:xfrm>
              <a:off x="3391" y="2927"/>
              <a:ext cx="15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73063" name="Text Box 7"/>
            <p:cNvSpPr txBox="1">
              <a:spLocks noChangeArrowheads="1"/>
            </p:cNvSpPr>
            <p:nvPr/>
          </p:nvSpPr>
          <p:spPr bwMode="auto">
            <a:xfrm>
              <a:off x="3663" y="2809"/>
              <a:ext cx="463" cy="258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2000" b="1">
                  <a:solidFill>
                    <a:schemeClr val="bg1"/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DRE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978025" y="1196975"/>
            <a:ext cx="1657350" cy="1368425"/>
            <a:chOff x="1246" y="754"/>
            <a:chExt cx="1044" cy="862"/>
          </a:xfrm>
        </p:grpSpPr>
        <p:sp>
          <p:nvSpPr>
            <p:cNvPr id="173065" name="Oval 9"/>
            <p:cNvSpPr>
              <a:spLocks noChangeArrowheads="1"/>
            </p:cNvSpPr>
            <p:nvPr/>
          </p:nvSpPr>
          <p:spPr bwMode="auto">
            <a:xfrm>
              <a:off x="1246" y="1117"/>
              <a:ext cx="544" cy="362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400" b="1">
                  <a:latin typeface="Times New Roman" pitchFamily="18" charset="0"/>
                </a:rPr>
                <a:t>AhR</a:t>
              </a:r>
            </a:p>
          </p:txBody>
        </p:sp>
        <p:sp>
          <p:nvSpPr>
            <p:cNvPr id="173066" name="Oval 10"/>
            <p:cNvSpPr>
              <a:spLocks noChangeArrowheads="1"/>
            </p:cNvSpPr>
            <p:nvPr/>
          </p:nvSpPr>
          <p:spPr bwMode="auto">
            <a:xfrm>
              <a:off x="1609" y="1389"/>
              <a:ext cx="544" cy="22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b="1">
                  <a:latin typeface="Times New Roman" pitchFamily="18" charset="0"/>
                </a:rPr>
                <a:t>hsp90</a:t>
              </a:r>
            </a:p>
          </p:txBody>
        </p:sp>
        <p:sp>
          <p:nvSpPr>
            <p:cNvPr id="173067" name="Oval 11"/>
            <p:cNvSpPr>
              <a:spLocks noChangeArrowheads="1"/>
            </p:cNvSpPr>
            <p:nvPr/>
          </p:nvSpPr>
          <p:spPr bwMode="auto">
            <a:xfrm>
              <a:off x="1609" y="981"/>
              <a:ext cx="544" cy="22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b="1">
                  <a:latin typeface="Times New Roman" pitchFamily="18" charset="0"/>
                </a:rPr>
                <a:t>hsp90</a:t>
              </a:r>
            </a:p>
          </p:txBody>
        </p:sp>
        <p:sp>
          <p:nvSpPr>
            <p:cNvPr id="173068" name="Oval 12"/>
            <p:cNvSpPr>
              <a:spLocks noChangeArrowheads="1"/>
            </p:cNvSpPr>
            <p:nvPr/>
          </p:nvSpPr>
          <p:spPr bwMode="auto">
            <a:xfrm>
              <a:off x="1927" y="1162"/>
              <a:ext cx="363" cy="27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b="1">
                  <a:latin typeface="Times New Roman" pitchFamily="18" charset="0"/>
                </a:rPr>
                <a:t>p23</a:t>
              </a:r>
            </a:p>
          </p:txBody>
        </p:sp>
        <p:sp>
          <p:nvSpPr>
            <p:cNvPr id="173069" name="Oval 13"/>
            <p:cNvSpPr>
              <a:spLocks noChangeArrowheads="1"/>
            </p:cNvSpPr>
            <p:nvPr/>
          </p:nvSpPr>
          <p:spPr bwMode="auto">
            <a:xfrm>
              <a:off x="1654" y="754"/>
              <a:ext cx="544" cy="22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b="1">
                  <a:latin typeface="Times New Roman" pitchFamily="18" charset="0"/>
                </a:rPr>
                <a:t>XAP2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79388" y="692150"/>
            <a:ext cx="2232025" cy="2017713"/>
            <a:chOff x="113" y="436"/>
            <a:chExt cx="1406" cy="1271"/>
          </a:xfrm>
        </p:grpSpPr>
        <p:sp>
          <p:nvSpPr>
            <p:cNvPr id="173071" name="AutoShape 15"/>
            <p:cNvSpPr>
              <a:spLocks noChangeArrowheads="1"/>
            </p:cNvSpPr>
            <p:nvPr/>
          </p:nvSpPr>
          <p:spPr bwMode="auto">
            <a:xfrm>
              <a:off x="158" y="572"/>
              <a:ext cx="227" cy="18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b="1">
                  <a:solidFill>
                    <a:schemeClr val="bg1"/>
                  </a:solidFill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173072" name="AutoShape 16"/>
            <p:cNvSpPr>
              <a:spLocks noChangeArrowheads="1"/>
            </p:cNvSpPr>
            <p:nvPr/>
          </p:nvSpPr>
          <p:spPr bwMode="auto">
            <a:xfrm>
              <a:off x="521" y="436"/>
              <a:ext cx="227" cy="18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b="1">
                  <a:solidFill>
                    <a:schemeClr val="bg1"/>
                  </a:solidFill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173073" name="AutoShape 17"/>
            <p:cNvSpPr>
              <a:spLocks noChangeArrowheads="1"/>
            </p:cNvSpPr>
            <p:nvPr/>
          </p:nvSpPr>
          <p:spPr bwMode="auto">
            <a:xfrm>
              <a:off x="158" y="1071"/>
              <a:ext cx="227" cy="18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b="1">
                  <a:solidFill>
                    <a:schemeClr val="bg1"/>
                  </a:solidFill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173074" name="AutoShape 18"/>
            <p:cNvSpPr>
              <a:spLocks noChangeArrowheads="1"/>
            </p:cNvSpPr>
            <p:nvPr/>
          </p:nvSpPr>
          <p:spPr bwMode="auto">
            <a:xfrm>
              <a:off x="839" y="572"/>
              <a:ext cx="227" cy="18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b="1">
                  <a:solidFill>
                    <a:schemeClr val="bg1"/>
                  </a:solidFill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173075" name="AutoShape 19"/>
            <p:cNvSpPr>
              <a:spLocks noChangeArrowheads="1"/>
            </p:cNvSpPr>
            <p:nvPr/>
          </p:nvSpPr>
          <p:spPr bwMode="auto">
            <a:xfrm>
              <a:off x="476" y="845"/>
              <a:ext cx="227" cy="18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b="1">
                  <a:solidFill>
                    <a:schemeClr val="bg1"/>
                  </a:solidFill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173076" name="AutoShape 20"/>
            <p:cNvSpPr>
              <a:spLocks noChangeArrowheads="1"/>
            </p:cNvSpPr>
            <p:nvPr/>
          </p:nvSpPr>
          <p:spPr bwMode="auto">
            <a:xfrm>
              <a:off x="113" y="1389"/>
              <a:ext cx="227" cy="18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b="1">
                  <a:solidFill>
                    <a:schemeClr val="bg1"/>
                  </a:solidFill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173077" name="AutoShape 21"/>
            <p:cNvSpPr>
              <a:spLocks noChangeArrowheads="1"/>
            </p:cNvSpPr>
            <p:nvPr/>
          </p:nvSpPr>
          <p:spPr bwMode="auto">
            <a:xfrm>
              <a:off x="793" y="1298"/>
              <a:ext cx="227" cy="18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b="1">
                  <a:solidFill>
                    <a:schemeClr val="bg1"/>
                  </a:solidFill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173078" name="AutoShape 22"/>
            <p:cNvSpPr>
              <a:spLocks noChangeArrowheads="1"/>
            </p:cNvSpPr>
            <p:nvPr/>
          </p:nvSpPr>
          <p:spPr bwMode="auto">
            <a:xfrm>
              <a:off x="521" y="1525"/>
              <a:ext cx="227" cy="18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b="1">
                  <a:solidFill>
                    <a:schemeClr val="bg1"/>
                  </a:solidFill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173079" name="AutoShape 23"/>
            <p:cNvSpPr>
              <a:spLocks noChangeArrowheads="1"/>
            </p:cNvSpPr>
            <p:nvPr/>
          </p:nvSpPr>
          <p:spPr bwMode="auto">
            <a:xfrm>
              <a:off x="1292" y="890"/>
              <a:ext cx="227" cy="18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b="1">
                  <a:solidFill>
                    <a:schemeClr val="bg1"/>
                  </a:solidFill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173080" name="AutoShape 24"/>
            <p:cNvSpPr>
              <a:spLocks noChangeArrowheads="1"/>
            </p:cNvSpPr>
            <p:nvPr/>
          </p:nvSpPr>
          <p:spPr bwMode="auto">
            <a:xfrm>
              <a:off x="1020" y="1071"/>
              <a:ext cx="227" cy="18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b="1">
                  <a:solidFill>
                    <a:schemeClr val="bg1"/>
                  </a:solidFill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173081" name="Line 25"/>
            <p:cNvSpPr>
              <a:spLocks noChangeShapeType="1"/>
            </p:cNvSpPr>
            <p:nvPr/>
          </p:nvSpPr>
          <p:spPr bwMode="auto">
            <a:xfrm>
              <a:off x="793" y="981"/>
              <a:ext cx="137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900113" y="2565400"/>
            <a:ext cx="1773237" cy="2519363"/>
            <a:chOff x="567" y="1616"/>
            <a:chExt cx="1117" cy="1587"/>
          </a:xfrm>
        </p:grpSpPr>
        <p:grpSp>
          <p:nvGrpSpPr>
            <p:cNvPr id="6" name="Group 27"/>
            <p:cNvGrpSpPr>
              <a:grpSpLocks/>
            </p:cNvGrpSpPr>
            <p:nvPr/>
          </p:nvGrpSpPr>
          <p:grpSpPr bwMode="auto">
            <a:xfrm>
              <a:off x="567" y="2341"/>
              <a:ext cx="1117" cy="862"/>
              <a:chOff x="567" y="2341"/>
              <a:chExt cx="1117" cy="862"/>
            </a:xfrm>
          </p:grpSpPr>
          <p:sp>
            <p:nvSpPr>
              <p:cNvPr id="173084" name="Oval 28"/>
              <p:cNvSpPr>
                <a:spLocks noChangeArrowheads="1"/>
              </p:cNvSpPr>
              <p:nvPr/>
            </p:nvSpPr>
            <p:spPr bwMode="auto">
              <a:xfrm>
                <a:off x="640" y="2704"/>
                <a:ext cx="544" cy="362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cs-CZ" sz="2400" b="1">
                    <a:latin typeface="Times New Roman" pitchFamily="18" charset="0"/>
                  </a:rPr>
                  <a:t>AhR</a:t>
                </a:r>
              </a:p>
            </p:txBody>
          </p:sp>
          <p:sp>
            <p:nvSpPr>
              <p:cNvPr id="173085" name="Oval 29"/>
              <p:cNvSpPr>
                <a:spLocks noChangeArrowheads="1"/>
              </p:cNvSpPr>
              <p:nvPr/>
            </p:nvSpPr>
            <p:spPr bwMode="auto">
              <a:xfrm>
                <a:off x="1003" y="2976"/>
                <a:ext cx="544" cy="227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cs-CZ" sz="2000" b="1">
                    <a:latin typeface="Times New Roman" pitchFamily="18" charset="0"/>
                  </a:rPr>
                  <a:t>hsp90</a:t>
                </a:r>
              </a:p>
            </p:txBody>
          </p:sp>
          <p:sp>
            <p:nvSpPr>
              <p:cNvPr id="173086" name="Oval 30"/>
              <p:cNvSpPr>
                <a:spLocks noChangeArrowheads="1"/>
              </p:cNvSpPr>
              <p:nvPr/>
            </p:nvSpPr>
            <p:spPr bwMode="auto">
              <a:xfrm>
                <a:off x="1003" y="2568"/>
                <a:ext cx="544" cy="227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cs-CZ" sz="2000" b="1">
                    <a:latin typeface="Times New Roman" pitchFamily="18" charset="0"/>
                  </a:rPr>
                  <a:t>hsp90</a:t>
                </a:r>
              </a:p>
            </p:txBody>
          </p:sp>
          <p:sp>
            <p:nvSpPr>
              <p:cNvPr id="173087" name="Oval 31"/>
              <p:cNvSpPr>
                <a:spLocks noChangeArrowheads="1"/>
              </p:cNvSpPr>
              <p:nvPr/>
            </p:nvSpPr>
            <p:spPr bwMode="auto">
              <a:xfrm>
                <a:off x="1321" y="2749"/>
                <a:ext cx="363" cy="27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cs-CZ" sz="2000" b="1">
                    <a:latin typeface="Times New Roman" pitchFamily="18" charset="0"/>
                  </a:rPr>
                  <a:t>p23</a:t>
                </a:r>
              </a:p>
            </p:txBody>
          </p:sp>
          <p:sp>
            <p:nvSpPr>
              <p:cNvPr id="173088" name="Oval 32"/>
              <p:cNvSpPr>
                <a:spLocks noChangeArrowheads="1"/>
              </p:cNvSpPr>
              <p:nvPr/>
            </p:nvSpPr>
            <p:spPr bwMode="auto">
              <a:xfrm>
                <a:off x="1048" y="2341"/>
                <a:ext cx="544" cy="227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cs-CZ" sz="2000" b="1">
                    <a:latin typeface="Times New Roman" pitchFamily="18" charset="0"/>
                  </a:rPr>
                  <a:t>XAP2</a:t>
                </a:r>
              </a:p>
            </p:txBody>
          </p:sp>
          <p:sp>
            <p:nvSpPr>
              <p:cNvPr id="173089" name="AutoShape 33"/>
              <p:cNvSpPr>
                <a:spLocks noChangeArrowheads="1"/>
              </p:cNvSpPr>
              <p:nvPr/>
            </p:nvSpPr>
            <p:spPr bwMode="auto">
              <a:xfrm>
                <a:off x="567" y="2632"/>
                <a:ext cx="227" cy="18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cs-CZ" sz="2000" b="1">
                    <a:solidFill>
                      <a:schemeClr val="bg1"/>
                    </a:solidFill>
                    <a:latin typeface="Times New Roman" pitchFamily="18" charset="0"/>
                  </a:rPr>
                  <a:t>L</a:t>
                </a:r>
              </a:p>
            </p:txBody>
          </p:sp>
        </p:grpSp>
        <p:sp>
          <p:nvSpPr>
            <p:cNvPr id="173090" name="Line 34"/>
            <p:cNvSpPr>
              <a:spLocks noChangeShapeType="1"/>
            </p:cNvSpPr>
            <p:nvPr/>
          </p:nvSpPr>
          <p:spPr bwMode="auto">
            <a:xfrm flipH="1">
              <a:off x="1292" y="1616"/>
              <a:ext cx="227" cy="6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3132138" y="2740025"/>
            <a:ext cx="2016125" cy="2273300"/>
            <a:chOff x="1973" y="1726"/>
            <a:chExt cx="1270" cy="1432"/>
          </a:xfrm>
        </p:grpSpPr>
        <p:sp>
          <p:nvSpPr>
            <p:cNvPr id="173092" name="Line 36"/>
            <p:cNvSpPr>
              <a:spLocks noChangeShapeType="1"/>
            </p:cNvSpPr>
            <p:nvPr/>
          </p:nvSpPr>
          <p:spPr bwMode="auto">
            <a:xfrm rot="12500809" flipH="1">
              <a:off x="1973" y="2160"/>
              <a:ext cx="227" cy="6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2562" y="2296"/>
              <a:ext cx="681" cy="862"/>
              <a:chOff x="1139" y="2477"/>
              <a:chExt cx="681" cy="862"/>
            </a:xfrm>
          </p:grpSpPr>
          <p:sp>
            <p:nvSpPr>
              <p:cNvPr id="173094" name="Oval 38"/>
              <p:cNvSpPr>
                <a:spLocks noChangeArrowheads="1"/>
              </p:cNvSpPr>
              <p:nvPr/>
            </p:nvSpPr>
            <p:spPr bwMode="auto">
              <a:xfrm>
                <a:off x="1139" y="3112"/>
                <a:ext cx="544" cy="227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cs-CZ" sz="2000" b="1">
                    <a:latin typeface="Times New Roman" pitchFamily="18" charset="0"/>
                  </a:rPr>
                  <a:t>hsp90</a:t>
                </a:r>
              </a:p>
            </p:txBody>
          </p:sp>
          <p:sp>
            <p:nvSpPr>
              <p:cNvPr id="173095" name="Oval 39"/>
              <p:cNvSpPr>
                <a:spLocks noChangeArrowheads="1"/>
              </p:cNvSpPr>
              <p:nvPr/>
            </p:nvSpPr>
            <p:spPr bwMode="auto">
              <a:xfrm>
                <a:off x="1139" y="2704"/>
                <a:ext cx="544" cy="227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cs-CZ" sz="2000" b="1">
                    <a:latin typeface="Times New Roman" pitchFamily="18" charset="0"/>
                  </a:rPr>
                  <a:t>hsp90</a:t>
                </a:r>
              </a:p>
            </p:txBody>
          </p:sp>
          <p:sp>
            <p:nvSpPr>
              <p:cNvPr id="173096" name="Oval 40"/>
              <p:cNvSpPr>
                <a:spLocks noChangeArrowheads="1"/>
              </p:cNvSpPr>
              <p:nvPr/>
            </p:nvSpPr>
            <p:spPr bwMode="auto">
              <a:xfrm>
                <a:off x="1457" y="2885"/>
                <a:ext cx="363" cy="272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cs-CZ" sz="2000" b="1">
                    <a:latin typeface="Times New Roman" pitchFamily="18" charset="0"/>
                  </a:rPr>
                  <a:t>p23</a:t>
                </a:r>
              </a:p>
            </p:txBody>
          </p:sp>
          <p:sp>
            <p:nvSpPr>
              <p:cNvPr id="173097" name="Oval 41"/>
              <p:cNvSpPr>
                <a:spLocks noChangeArrowheads="1"/>
              </p:cNvSpPr>
              <p:nvPr/>
            </p:nvSpPr>
            <p:spPr bwMode="auto">
              <a:xfrm>
                <a:off x="1184" y="2477"/>
                <a:ext cx="544" cy="227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cs-CZ" sz="2000" b="1">
                    <a:latin typeface="Times New Roman" pitchFamily="18" charset="0"/>
                  </a:rPr>
                  <a:t>XAP2</a:t>
                </a:r>
              </a:p>
            </p:txBody>
          </p:sp>
        </p:grpSp>
        <p:sp>
          <p:nvSpPr>
            <p:cNvPr id="173098" name="Oval 42"/>
            <p:cNvSpPr>
              <a:spLocks noChangeArrowheads="1"/>
            </p:cNvSpPr>
            <p:nvPr/>
          </p:nvSpPr>
          <p:spPr bwMode="auto">
            <a:xfrm>
              <a:off x="2472" y="1798"/>
              <a:ext cx="544" cy="362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400" b="1">
                  <a:latin typeface="Times New Roman" pitchFamily="18" charset="0"/>
                </a:rPr>
                <a:t>AhR</a:t>
              </a:r>
            </a:p>
          </p:txBody>
        </p:sp>
        <p:sp>
          <p:nvSpPr>
            <p:cNvPr id="173099" name="AutoShape 43"/>
            <p:cNvSpPr>
              <a:spLocks noChangeArrowheads="1"/>
            </p:cNvSpPr>
            <p:nvPr/>
          </p:nvSpPr>
          <p:spPr bwMode="auto">
            <a:xfrm>
              <a:off x="2399" y="1726"/>
              <a:ext cx="227" cy="18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b="1">
                  <a:solidFill>
                    <a:schemeClr val="bg1"/>
                  </a:solidFill>
                  <a:latin typeface="Times New Roman" pitchFamily="18" charset="0"/>
                </a:rPr>
                <a:t>L</a:t>
              </a:r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4500563" y="2133600"/>
            <a:ext cx="1655762" cy="647700"/>
            <a:chOff x="2835" y="1344"/>
            <a:chExt cx="1043" cy="408"/>
          </a:xfrm>
        </p:grpSpPr>
        <p:sp>
          <p:nvSpPr>
            <p:cNvPr id="173101" name="Oval 45"/>
            <p:cNvSpPr>
              <a:spLocks noChangeArrowheads="1"/>
            </p:cNvSpPr>
            <p:nvPr/>
          </p:nvSpPr>
          <p:spPr bwMode="auto">
            <a:xfrm>
              <a:off x="3334" y="1390"/>
              <a:ext cx="544" cy="362"/>
            </a:xfrm>
            <a:prstGeom prst="ellipse">
              <a:avLst/>
            </a:prstGeom>
            <a:solidFill>
              <a:srgbClr val="FF9933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b="1">
                  <a:latin typeface="Times New Roman" pitchFamily="18" charset="0"/>
                </a:rPr>
                <a:t>ARNT</a:t>
              </a:r>
            </a:p>
          </p:txBody>
        </p:sp>
        <p:sp>
          <p:nvSpPr>
            <p:cNvPr id="173102" name="Arc 46"/>
            <p:cNvSpPr>
              <a:spLocks/>
            </p:cNvSpPr>
            <p:nvPr/>
          </p:nvSpPr>
          <p:spPr bwMode="auto">
            <a:xfrm rot="11441988" flipV="1">
              <a:off x="2835" y="1344"/>
              <a:ext cx="499" cy="4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0" name="Group 47"/>
          <p:cNvGrpSpPr>
            <a:grpSpLocks/>
          </p:cNvGrpSpPr>
          <p:nvPr/>
        </p:nvGrpSpPr>
        <p:grpSpPr bwMode="auto">
          <a:xfrm>
            <a:off x="5048250" y="3559175"/>
            <a:ext cx="2973388" cy="1100138"/>
            <a:chOff x="3180" y="2242"/>
            <a:chExt cx="1873" cy="693"/>
          </a:xfrm>
        </p:grpSpPr>
        <p:sp>
          <p:nvSpPr>
            <p:cNvPr id="173104" name="Line 48"/>
            <p:cNvSpPr>
              <a:spLocks noChangeShapeType="1"/>
            </p:cNvSpPr>
            <p:nvPr/>
          </p:nvSpPr>
          <p:spPr bwMode="auto">
            <a:xfrm flipV="1">
              <a:off x="4389" y="2700"/>
              <a:ext cx="0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73105" name="Line 49"/>
            <p:cNvSpPr>
              <a:spLocks noChangeShapeType="1"/>
            </p:cNvSpPr>
            <p:nvPr/>
          </p:nvSpPr>
          <p:spPr bwMode="auto">
            <a:xfrm>
              <a:off x="4389" y="2700"/>
              <a:ext cx="5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73106" name="Text Box 50"/>
            <p:cNvSpPr txBox="1">
              <a:spLocks noChangeArrowheads="1"/>
            </p:cNvSpPr>
            <p:nvPr/>
          </p:nvSpPr>
          <p:spPr bwMode="auto">
            <a:xfrm>
              <a:off x="4377" y="2704"/>
              <a:ext cx="676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cs-CZ" b="1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CYP1</a:t>
              </a:r>
              <a:r>
                <a:rPr lang="cs-CZ" b="1">
                  <a:ea typeface="Arial Unicode MS" pitchFamily="34" charset="-128"/>
                  <a:cs typeface="Arial Unicode MS" pitchFamily="34" charset="-128"/>
                </a:rPr>
                <a:t>A1</a:t>
              </a:r>
            </a:p>
          </p:txBody>
        </p:sp>
        <p:grpSp>
          <p:nvGrpSpPr>
            <p:cNvPr id="11" name="Group 51"/>
            <p:cNvGrpSpPr>
              <a:grpSpLocks/>
            </p:cNvGrpSpPr>
            <p:nvPr/>
          </p:nvGrpSpPr>
          <p:grpSpPr bwMode="auto">
            <a:xfrm>
              <a:off x="3180" y="2242"/>
              <a:ext cx="1161" cy="607"/>
              <a:chOff x="3180" y="2242"/>
              <a:chExt cx="1161" cy="607"/>
            </a:xfrm>
          </p:grpSpPr>
          <p:grpSp>
            <p:nvGrpSpPr>
              <p:cNvPr id="12" name="Group 52"/>
              <p:cNvGrpSpPr>
                <a:grpSpLocks/>
              </p:cNvGrpSpPr>
              <p:nvPr/>
            </p:nvGrpSpPr>
            <p:grpSpPr bwMode="auto">
              <a:xfrm>
                <a:off x="3271" y="2407"/>
                <a:ext cx="1070" cy="442"/>
                <a:chOff x="3352" y="2044"/>
                <a:chExt cx="1070" cy="442"/>
              </a:xfrm>
            </p:grpSpPr>
            <p:sp>
              <p:nvSpPr>
                <p:cNvPr id="173109" name="Oval 53"/>
                <p:cNvSpPr>
                  <a:spLocks noChangeArrowheads="1"/>
                </p:cNvSpPr>
                <p:nvPr/>
              </p:nvSpPr>
              <p:spPr bwMode="auto">
                <a:xfrm>
                  <a:off x="3425" y="2116"/>
                  <a:ext cx="544" cy="362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cs-CZ" sz="2400" b="1">
                      <a:latin typeface="Times New Roman" pitchFamily="18" charset="0"/>
                    </a:rPr>
                    <a:t>AhR</a:t>
                  </a:r>
                </a:p>
              </p:txBody>
            </p:sp>
            <p:sp>
              <p:nvSpPr>
                <p:cNvPr id="173110" name="AutoShape 54"/>
                <p:cNvSpPr>
                  <a:spLocks noChangeArrowheads="1"/>
                </p:cNvSpPr>
                <p:nvPr/>
              </p:nvSpPr>
              <p:spPr bwMode="auto">
                <a:xfrm>
                  <a:off x="3352" y="2044"/>
                  <a:ext cx="227" cy="182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cs-CZ" sz="2000" b="1">
                      <a:solidFill>
                        <a:schemeClr val="bg1"/>
                      </a:solidFill>
                      <a:latin typeface="Times New Roman" pitchFamily="18" charset="0"/>
                    </a:rPr>
                    <a:t>L</a:t>
                  </a:r>
                </a:p>
              </p:txBody>
            </p:sp>
            <p:sp>
              <p:nvSpPr>
                <p:cNvPr id="173111" name="Oval 55"/>
                <p:cNvSpPr>
                  <a:spLocks noChangeArrowheads="1"/>
                </p:cNvSpPr>
                <p:nvPr/>
              </p:nvSpPr>
              <p:spPr bwMode="auto">
                <a:xfrm>
                  <a:off x="3878" y="2124"/>
                  <a:ext cx="544" cy="362"/>
                </a:xfrm>
                <a:prstGeom prst="ellipse">
                  <a:avLst/>
                </a:prstGeom>
                <a:solidFill>
                  <a:srgbClr val="FF9933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cs-CZ" sz="2000" b="1">
                      <a:latin typeface="Times New Roman" pitchFamily="18" charset="0"/>
                    </a:rPr>
                    <a:t>ARNT</a:t>
                  </a:r>
                </a:p>
              </p:txBody>
            </p:sp>
          </p:grpSp>
          <p:sp>
            <p:nvSpPr>
              <p:cNvPr id="173112" name="Line 56"/>
              <p:cNvSpPr>
                <a:spLocks noChangeShapeType="1"/>
              </p:cNvSpPr>
              <p:nvPr/>
            </p:nvSpPr>
            <p:spPr bwMode="auto">
              <a:xfrm rot="-3502438" flipH="1" flipV="1">
                <a:off x="3508" y="1914"/>
                <a:ext cx="23" cy="6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2353468" y="71414"/>
            <a:ext cx="45352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FF0000"/>
                </a:solidFill>
                <a:latin typeface="Comic Sans MS" pitchFamily="66" charset="0"/>
              </a:rPr>
              <a:t>AhR</a:t>
            </a:r>
            <a:r>
              <a:rPr lang="cs-CZ" sz="3600" b="1" dirty="0" smtClean="0">
                <a:solidFill>
                  <a:srgbClr val="FF0000"/>
                </a:solidFill>
                <a:latin typeface="Comic Sans MS" pitchFamily="66" charset="0"/>
              </a:rPr>
              <a:t> SIGNALLING </a:t>
            </a:r>
            <a:endParaRPr lang="cs-CZ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31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2016037" y="71414"/>
            <a:ext cx="52100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AHR-MEDIATED TOXICITY</a:t>
            </a:r>
            <a:endParaRPr lang="cs-CZ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07504" y="476672"/>
            <a:ext cx="89289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AhR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binds</a:t>
            </a:r>
            <a:r>
              <a:rPr lang="cs-CZ" sz="1600" dirty="0" smtClean="0">
                <a:latin typeface="Comic Sans MS" pitchFamily="66" charset="0"/>
              </a:rPr>
              <a:t> many </a:t>
            </a:r>
            <a:r>
              <a:rPr lang="cs-CZ" sz="1600" dirty="0" err="1" smtClean="0">
                <a:latin typeface="Comic Sans MS" pitchFamily="66" charset="0"/>
              </a:rPr>
              <a:t>polychlorinated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aromatic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compounds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with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differing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affinity</a:t>
            </a:r>
            <a:endParaRPr lang="cs-CZ" sz="1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pleiotropic</a:t>
            </a:r>
            <a:r>
              <a:rPr lang="cs-CZ" sz="1600" b="1" dirty="0" smtClean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toxicological</a:t>
            </a:r>
            <a:r>
              <a:rPr lang="cs-CZ" sz="1600" b="1" dirty="0" smtClean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effects</a:t>
            </a:r>
            <a:r>
              <a:rPr lang="cs-CZ" sz="1600" dirty="0" smtClean="0">
                <a:latin typeface="Comic Sans MS" pitchFamily="66" charset="0"/>
              </a:rPr>
              <a:t>; </a:t>
            </a:r>
            <a:r>
              <a:rPr lang="cs-CZ" sz="1600" dirty="0" err="1" smtClean="0">
                <a:latin typeface="Comic Sans MS" pitchFamily="66" charset="0"/>
              </a:rPr>
              <a:t>multitude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transcriptional</a:t>
            </a:r>
            <a:r>
              <a:rPr lang="cs-CZ" sz="1600" dirty="0" smtClean="0">
                <a:latin typeface="Comic Sans MS" pitchFamily="66" charset="0"/>
              </a:rPr>
              <a:t> and </a:t>
            </a:r>
            <a:r>
              <a:rPr lang="cs-CZ" sz="1600" dirty="0" err="1" smtClean="0">
                <a:latin typeface="Comic Sans MS" pitchFamily="66" charset="0"/>
              </a:rPr>
              <a:t>phenotypic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effests</a:t>
            </a:r>
            <a:endParaRPr lang="cs-CZ" sz="1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PCDDs</a:t>
            </a:r>
            <a:r>
              <a:rPr lang="cs-CZ" sz="1600" dirty="0" smtClean="0">
                <a:latin typeface="Comic Sans MS" pitchFamily="66" charset="0"/>
              </a:rPr>
              <a:t>, </a:t>
            </a:r>
            <a:r>
              <a:rPr lang="cs-CZ" sz="1600" dirty="0" err="1" smtClean="0">
                <a:latin typeface="Comic Sans MS" pitchFamily="66" charset="0"/>
              </a:rPr>
              <a:t>PCDFs</a:t>
            </a:r>
            <a:r>
              <a:rPr lang="cs-CZ" sz="1600" dirty="0" smtClean="0">
                <a:latin typeface="Comic Sans MS" pitchFamily="66" charset="0"/>
              </a:rPr>
              <a:t>, </a:t>
            </a:r>
            <a:r>
              <a:rPr lang="cs-CZ" sz="1600" dirty="0" err="1" smtClean="0">
                <a:latin typeface="Comic Sans MS" pitchFamily="66" charset="0"/>
              </a:rPr>
              <a:t>PCBs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smtClean="0">
                <a:latin typeface="Comic Sans MS" pitchFamily="66" charset="0"/>
              </a:rPr>
              <a:t>= </a:t>
            </a:r>
            <a:r>
              <a:rPr lang="cs-CZ" sz="1600" dirty="0" err="1" smtClean="0">
                <a:latin typeface="Comic Sans MS" pitchFamily="66" charset="0"/>
              </a:rPr>
              <a:t>the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b="1" dirty="0" smtClean="0">
                <a:latin typeface="Comic Sans MS" pitchFamily="66" charset="0"/>
              </a:rPr>
              <a:t>most </a:t>
            </a:r>
            <a:r>
              <a:rPr lang="cs-CZ" sz="1600" b="1" dirty="0" err="1" smtClean="0">
                <a:latin typeface="Comic Sans MS" pitchFamily="66" charset="0"/>
              </a:rPr>
              <a:t>toxic</a:t>
            </a:r>
            <a:r>
              <a:rPr lang="cs-CZ" sz="1600" b="1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environmental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chemicals</a:t>
            </a:r>
            <a:endParaRPr lang="cs-CZ" sz="16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highly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lipophilic</a:t>
            </a:r>
            <a:r>
              <a:rPr lang="cs-CZ" sz="1600" b="1" dirty="0" smtClean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persistent</a:t>
            </a:r>
            <a:r>
              <a:rPr lang="cs-CZ" sz="1600" b="1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compounds</a:t>
            </a:r>
            <a:r>
              <a:rPr lang="cs-CZ" sz="1600" dirty="0" smtClean="0">
                <a:latin typeface="Comic Sans MS" pitchFamily="66" charset="0"/>
              </a:rPr>
              <a:t> = </a:t>
            </a:r>
            <a:r>
              <a:rPr lang="cs-CZ" sz="1600" b="1" dirty="0" smtClean="0">
                <a:latin typeface="Comic Sans MS" pitchFamily="66" charset="0"/>
              </a:rPr>
              <a:t>long </a:t>
            </a:r>
            <a:r>
              <a:rPr lang="cs-CZ" sz="1600" b="1" dirty="0" err="1" smtClean="0">
                <a:latin typeface="Comic Sans MS" pitchFamily="66" charset="0"/>
              </a:rPr>
              <a:t>biological</a:t>
            </a:r>
            <a:r>
              <a:rPr lang="cs-CZ" sz="1600" b="1" dirty="0" smtClean="0">
                <a:latin typeface="Comic Sans MS" pitchFamily="66" charset="0"/>
              </a:rPr>
              <a:t> t</a:t>
            </a:r>
            <a:r>
              <a:rPr lang="cs-CZ" sz="1600" b="1" baseline="-25000" dirty="0" smtClean="0">
                <a:latin typeface="Times New Roman"/>
                <a:cs typeface="Times New Roman"/>
              </a:rPr>
              <a:t>½</a:t>
            </a:r>
            <a:r>
              <a:rPr lang="cs-CZ" sz="1600" b="1" dirty="0" smtClean="0">
                <a:latin typeface="Comic Sans MS" pitchFamily="66" charset="0"/>
              </a:rPr>
              <a:t> </a:t>
            </a:r>
            <a:r>
              <a:rPr lang="cs-CZ" sz="1600" dirty="0" smtClean="0">
                <a:latin typeface="Comic Sans MS" pitchFamily="66" charset="0"/>
              </a:rPr>
              <a:t>(7 – 11 </a:t>
            </a:r>
            <a:r>
              <a:rPr lang="cs-CZ" sz="1600" dirty="0" err="1" smtClean="0">
                <a:latin typeface="Comic Sans MS" pitchFamily="66" charset="0"/>
              </a:rPr>
              <a:t>years</a:t>
            </a:r>
            <a:r>
              <a:rPr lang="cs-CZ" sz="1600" dirty="0" smtClean="0">
                <a:latin typeface="Comic Sans MS" pitchFamily="66" charset="0"/>
              </a:rPr>
              <a:t>!)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different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degree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of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chlorination</a:t>
            </a:r>
            <a:r>
              <a:rPr lang="cs-CZ" sz="1600" dirty="0" smtClean="0">
                <a:latin typeface="Comic Sans MS" pitchFamily="66" charset="0"/>
              </a:rPr>
              <a:t> = </a:t>
            </a:r>
            <a:r>
              <a:rPr lang="cs-CZ" sz="1600" b="1" dirty="0" smtClean="0">
                <a:latin typeface="Comic Sans MS" pitchFamily="66" charset="0"/>
              </a:rPr>
              <a:t>many </a:t>
            </a:r>
            <a:r>
              <a:rPr lang="cs-CZ" sz="1600" b="1" dirty="0" err="1" smtClean="0">
                <a:latin typeface="Comic Sans MS" pitchFamily="66" charset="0"/>
              </a:rPr>
              <a:t>congeners</a:t>
            </a:r>
            <a:r>
              <a:rPr lang="cs-CZ" sz="1600" dirty="0" smtClean="0">
                <a:latin typeface="Comic Sans MS" pitchFamily="66" charset="0"/>
              </a:rPr>
              <a:t>; </a:t>
            </a:r>
            <a:r>
              <a:rPr lang="cs-CZ" sz="1600" dirty="0" err="1" smtClean="0">
                <a:latin typeface="Comic Sans MS" pitchFamily="66" charset="0"/>
              </a:rPr>
              <a:t>variable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>
                <a:latin typeface="Comic Sans MS" pitchFamily="66" charset="0"/>
              </a:rPr>
              <a:t>toxic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>
                <a:latin typeface="Comic Sans MS" pitchFamily="66" charset="0"/>
              </a:rPr>
              <a:t>potential</a:t>
            </a:r>
            <a:endParaRPr lang="cs-CZ" sz="1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often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mixtures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smtClean="0">
                <a:latin typeface="Arial"/>
                <a:cs typeface="Arial"/>
              </a:rPr>
              <a:t>→</a:t>
            </a:r>
            <a:r>
              <a:rPr lang="cs-CZ" sz="1600" b="1" dirty="0" smtClean="0">
                <a:latin typeface="Arial"/>
                <a:cs typeface="Arial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relative</a:t>
            </a:r>
            <a:r>
              <a:rPr lang="cs-CZ" sz="1600" b="1" dirty="0" smtClean="0">
                <a:latin typeface="Comic Sans MS" pitchFamily="66" charset="0"/>
              </a:rPr>
              <a:t> </a:t>
            </a:r>
            <a:r>
              <a:rPr lang="cs-CZ" sz="1600" b="1" dirty="0" err="1">
                <a:latin typeface="Comic Sans MS" pitchFamily="66" charset="0"/>
              </a:rPr>
              <a:t>measure</a:t>
            </a:r>
            <a:r>
              <a:rPr lang="cs-CZ" sz="1600" b="1" dirty="0">
                <a:latin typeface="Comic Sans MS" pitchFamily="66" charset="0"/>
              </a:rPr>
              <a:t> </a:t>
            </a:r>
            <a:r>
              <a:rPr lang="cs-CZ" sz="1600" b="1" dirty="0" err="1">
                <a:latin typeface="Comic Sans MS" pitchFamily="66" charset="0"/>
              </a:rPr>
              <a:t>of</a:t>
            </a:r>
            <a:r>
              <a:rPr lang="cs-CZ" sz="1600" b="1" dirty="0">
                <a:latin typeface="Comic Sans MS" pitchFamily="66" charset="0"/>
              </a:rPr>
              <a:t> toxicity = TOXICITY EQUIVALENTS (T.E</a:t>
            </a:r>
            <a:r>
              <a:rPr lang="cs-CZ" sz="1600" b="1" dirty="0" smtClean="0">
                <a:latin typeface="Comic Sans MS" pitchFamily="66" charset="0"/>
              </a:rPr>
              <a:t>.)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b="1" dirty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T.E.s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calculated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for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the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b="1" dirty="0" smtClean="0">
                <a:latin typeface="Comic Sans MS" pitchFamily="66" charset="0"/>
              </a:rPr>
              <a:t>most </a:t>
            </a:r>
            <a:r>
              <a:rPr lang="cs-CZ" sz="1600" b="1" dirty="0" err="1" smtClean="0">
                <a:latin typeface="Comic Sans MS" pitchFamily="66" charset="0"/>
              </a:rPr>
              <a:t>potent</a:t>
            </a:r>
            <a:r>
              <a:rPr lang="cs-CZ" sz="1600" b="1" dirty="0" smtClean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congener</a:t>
            </a:r>
            <a:r>
              <a:rPr lang="cs-CZ" sz="1600" b="1" dirty="0" smtClean="0">
                <a:latin typeface="Comic Sans MS" pitchFamily="66" charset="0"/>
              </a:rPr>
              <a:t> TCDD</a:t>
            </a:r>
            <a:r>
              <a:rPr lang="cs-CZ" sz="1600" dirty="0" smtClean="0">
                <a:latin typeface="Comic Sans MS" pitchFamily="66" charset="0"/>
              </a:rPr>
              <a:t>; T.E. = 1.0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relative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>
                <a:latin typeface="Comic Sans MS" pitchFamily="66" charset="0"/>
              </a:rPr>
              <a:t>toxic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>
                <a:latin typeface="Comic Sans MS" pitchFamily="66" charset="0"/>
              </a:rPr>
              <a:t>potential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>
                <a:latin typeface="Comic Sans MS" pitchFamily="66" charset="0"/>
              </a:rPr>
              <a:t>of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>
                <a:latin typeface="Comic Sans MS" pitchFamily="66" charset="0"/>
              </a:rPr>
              <a:t>PCBs</a:t>
            </a:r>
            <a:r>
              <a:rPr lang="cs-CZ" sz="1600" dirty="0">
                <a:latin typeface="Comic Sans MS" pitchFamily="66" charset="0"/>
              </a:rPr>
              <a:t>, </a:t>
            </a:r>
            <a:r>
              <a:rPr lang="cs-CZ" sz="1600" dirty="0" err="1">
                <a:latin typeface="Comic Sans MS" pitchFamily="66" charset="0"/>
              </a:rPr>
              <a:t>PCDDs</a:t>
            </a:r>
            <a:r>
              <a:rPr lang="cs-CZ" sz="1600" dirty="0">
                <a:latin typeface="Comic Sans MS" pitchFamily="66" charset="0"/>
              </a:rPr>
              <a:t> and </a:t>
            </a:r>
            <a:r>
              <a:rPr lang="cs-CZ" sz="1600" dirty="0" err="1">
                <a:latin typeface="Comic Sans MS" pitchFamily="66" charset="0"/>
              </a:rPr>
              <a:t>PCDFs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>
                <a:latin typeface="Comic Sans MS" pitchFamily="66" charset="0"/>
              </a:rPr>
              <a:t>correlates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>
                <a:latin typeface="Comic Sans MS" pitchFamily="66" charset="0"/>
              </a:rPr>
              <a:t>with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>
                <a:latin typeface="Comic Sans MS" pitchFamily="66" charset="0"/>
              </a:rPr>
              <a:t>their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>
                <a:latin typeface="Comic Sans MS" pitchFamily="66" charset="0"/>
              </a:rPr>
              <a:t>affinity</a:t>
            </a:r>
            <a:r>
              <a:rPr lang="cs-CZ" sz="1600" dirty="0">
                <a:latin typeface="Comic Sans MS" pitchFamily="66" charset="0"/>
              </a:rPr>
              <a:t> to AHR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>
                <a:latin typeface="Comic Sans MS" pitchFamily="66" charset="0"/>
              </a:rPr>
              <a:t>binding</a:t>
            </a:r>
            <a:r>
              <a:rPr lang="cs-CZ" sz="1600" dirty="0">
                <a:latin typeface="Comic Sans MS" pitchFamily="66" charset="0"/>
              </a:rPr>
              <a:t> to AHR </a:t>
            </a:r>
            <a:r>
              <a:rPr lang="cs-CZ" sz="1600" dirty="0" err="1">
                <a:latin typeface="Comic Sans MS" pitchFamily="66" charset="0"/>
              </a:rPr>
              <a:t>is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>
                <a:latin typeface="Comic Sans MS" pitchFamily="66" charset="0"/>
              </a:rPr>
              <a:t>optimal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>
                <a:latin typeface="Comic Sans MS" pitchFamily="66" charset="0"/>
              </a:rPr>
              <a:t>when</a:t>
            </a:r>
            <a:r>
              <a:rPr lang="cs-CZ" sz="1600" dirty="0">
                <a:latin typeface="Comic Sans MS" pitchFamily="66" charset="0"/>
              </a:rPr>
              <a:t> ligand </a:t>
            </a:r>
            <a:r>
              <a:rPr lang="cs-CZ" sz="1600" dirty="0" err="1">
                <a:latin typeface="Comic Sans MS" pitchFamily="66" charset="0"/>
              </a:rPr>
              <a:t>is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>
                <a:latin typeface="Comic Sans MS" pitchFamily="66" charset="0"/>
              </a:rPr>
              <a:t>coplanar</a:t>
            </a:r>
            <a:endParaRPr lang="cs-CZ" sz="16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cs-CZ" sz="1600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946" y="5500759"/>
            <a:ext cx="1728191" cy="77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s://upload.wikimedia.org/wikipedia/commons/d/d8/PCDD_general_structur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39126"/>
            <a:ext cx="1839146" cy="54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561628"/>
            <a:ext cx="1736601" cy="656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142" y="4065198"/>
            <a:ext cx="1680387" cy="62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83569" y="4766227"/>
            <a:ext cx="24571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dirty="0" err="1" smtClean="0"/>
              <a:t>polychlorinated</a:t>
            </a:r>
            <a:r>
              <a:rPr lang="cs-CZ" sz="1400" dirty="0" smtClean="0"/>
              <a:t> </a:t>
            </a:r>
            <a:r>
              <a:rPr lang="cs-CZ" sz="1400" dirty="0" err="1" smtClean="0"/>
              <a:t>dibenzodioxins</a:t>
            </a:r>
            <a:endParaRPr lang="cs-CZ" sz="1400" dirty="0" smtClean="0"/>
          </a:p>
          <a:p>
            <a:pPr algn="ctr"/>
            <a:r>
              <a:rPr lang="cs-CZ" sz="1400" dirty="0" err="1" smtClean="0"/>
              <a:t>PCDDs</a:t>
            </a:r>
            <a:r>
              <a:rPr lang="cs-CZ" sz="1400" dirty="0" smtClean="0"/>
              <a:t> (75 </a:t>
            </a:r>
            <a:r>
              <a:rPr lang="cs-CZ" sz="1400" dirty="0" err="1" smtClean="0"/>
              <a:t>congeners</a:t>
            </a:r>
            <a:r>
              <a:rPr lang="cs-CZ" sz="1400" dirty="0" smtClean="0"/>
              <a:t>)</a:t>
            </a:r>
            <a:endParaRPr lang="cs-CZ" sz="1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671935" y="4767717"/>
            <a:ext cx="24041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dirty="0" err="1" smtClean="0"/>
              <a:t>polychlorinated</a:t>
            </a:r>
            <a:r>
              <a:rPr lang="cs-CZ" sz="1400" dirty="0" smtClean="0"/>
              <a:t> </a:t>
            </a:r>
            <a:r>
              <a:rPr lang="cs-CZ" sz="1400" dirty="0" err="1" smtClean="0"/>
              <a:t>dibenzofurans</a:t>
            </a:r>
            <a:endParaRPr lang="cs-CZ" sz="1400" dirty="0" smtClean="0"/>
          </a:p>
          <a:p>
            <a:pPr algn="ctr"/>
            <a:r>
              <a:rPr lang="cs-CZ" sz="1400" dirty="0" err="1" smtClean="0"/>
              <a:t>PCDFs</a:t>
            </a:r>
            <a:r>
              <a:rPr lang="cs-CZ" sz="1400" dirty="0" smtClean="0"/>
              <a:t> (75 </a:t>
            </a:r>
            <a:r>
              <a:rPr lang="cs-CZ" sz="1400" dirty="0" err="1" smtClean="0"/>
              <a:t>congeners</a:t>
            </a:r>
            <a:r>
              <a:rPr lang="cs-CZ" sz="1400" dirty="0" smtClean="0"/>
              <a:t>)</a:t>
            </a:r>
            <a:endParaRPr lang="cs-CZ" sz="1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825819" y="6257211"/>
            <a:ext cx="2068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dirty="0" err="1" smtClean="0"/>
              <a:t>polychlorinated</a:t>
            </a:r>
            <a:r>
              <a:rPr lang="cs-CZ" sz="1400" dirty="0" smtClean="0"/>
              <a:t> </a:t>
            </a:r>
            <a:r>
              <a:rPr lang="cs-CZ" sz="1400" dirty="0" err="1" smtClean="0"/>
              <a:t>biphenyls</a:t>
            </a:r>
            <a:endParaRPr lang="cs-CZ" sz="1400" dirty="0" smtClean="0"/>
          </a:p>
          <a:p>
            <a:pPr algn="ctr"/>
            <a:r>
              <a:rPr lang="cs-CZ" sz="1400" dirty="0" err="1" smtClean="0"/>
              <a:t>PCBs</a:t>
            </a:r>
            <a:r>
              <a:rPr lang="cs-CZ" sz="1400" dirty="0" smtClean="0"/>
              <a:t> (209 </a:t>
            </a:r>
            <a:r>
              <a:rPr lang="cs-CZ" sz="1400" dirty="0" err="1" smtClean="0"/>
              <a:t>congeners</a:t>
            </a:r>
            <a:r>
              <a:rPr lang="cs-CZ" sz="1400" dirty="0" smtClean="0"/>
              <a:t>)</a:t>
            </a:r>
            <a:endParaRPr lang="cs-CZ" sz="1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5496" y="6290156"/>
            <a:ext cx="2820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dirty="0" smtClean="0"/>
              <a:t>2,3,7,8,-tetrachloro-</a:t>
            </a:r>
            <a:r>
              <a:rPr lang="cs-CZ" sz="1400" i="1" dirty="0" smtClean="0"/>
              <a:t>p</a:t>
            </a:r>
            <a:r>
              <a:rPr lang="cs-CZ" sz="1400" dirty="0" smtClean="0"/>
              <a:t>-dibenzodioxin</a:t>
            </a:r>
          </a:p>
          <a:p>
            <a:pPr algn="ctr"/>
            <a:r>
              <a:rPr lang="cs-CZ" sz="1400" dirty="0" smtClean="0"/>
              <a:t>TCDD</a:t>
            </a:r>
            <a:endParaRPr lang="cs-CZ" sz="1400" dirty="0"/>
          </a:p>
        </p:txBody>
      </p:sp>
      <p:pic>
        <p:nvPicPr>
          <p:cNvPr id="16" name="Picture 9" descr="Structure of coplanar and noncoplanar PCBs. 3,3′,4,4′,5-Pentachlorobiphenyl is the representative coplanar PCB depicted. 2,2′,4,4′-Tetrachlorobiphenyl is the representative noncoplanar PCB depicted.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473959"/>
            <a:ext cx="3638046" cy="2877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5319221" y="6351711"/>
            <a:ext cx="3638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err="1" smtClean="0"/>
              <a:t>Ganey</a:t>
            </a:r>
            <a:r>
              <a:rPr lang="cs-CZ" sz="800" dirty="0" smtClean="0"/>
              <a:t> PE, </a:t>
            </a:r>
            <a:r>
              <a:rPr lang="cs-CZ" sz="800" dirty="0" err="1" smtClean="0"/>
              <a:t>Boyd</a:t>
            </a:r>
            <a:r>
              <a:rPr lang="cs-CZ" sz="800" dirty="0" smtClean="0"/>
              <a:t> SA (2005) </a:t>
            </a:r>
            <a:r>
              <a:rPr lang="en-US" sz="800" dirty="0"/>
              <a:t>An approach to evaluation of the effect of bioremediation on biological activity of environmental contaminants: </a:t>
            </a:r>
            <a:r>
              <a:rPr lang="en-US" sz="800" dirty="0" err="1"/>
              <a:t>dechlorination</a:t>
            </a:r>
            <a:r>
              <a:rPr lang="en-US" sz="800" dirty="0"/>
              <a:t> of polychlorinated biphenyls</a:t>
            </a:r>
            <a:r>
              <a:rPr lang="en-US" sz="800" dirty="0" smtClean="0"/>
              <a:t>.</a:t>
            </a:r>
            <a:r>
              <a:rPr lang="cs-CZ" sz="800" dirty="0" smtClean="0"/>
              <a:t> </a:t>
            </a:r>
            <a:r>
              <a:rPr lang="en-US" sz="800" dirty="0">
                <a:hlinkClick r:id="rId7" tooltip="Environmental health perspectives."/>
              </a:rPr>
              <a:t>Environ Health </a:t>
            </a:r>
            <a:r>
              <a:rPr lang="en-US" sz="800" dirty="0" err="1">
                <a:hlinkClick r:id="rId7" tooltip="Environmental health perspectives."/>
              </a:rPr>
              <a:t>Perspect</a:t>
            </a:r>
            <a:r>
              <a:rPr lang="en-US" sz="800" dirty="0">
                <a:hlinkClick r:id="rId7" tooltip="Environmental health perspectives."/>
              </a:rPr>
              <a:t>.</a:t>
            </a:r>
            <a:r>
              <a:rPr lang="en-US" sz="800" dirty="0"/>
              <a:t> </a:t>
            </a:r>
            <a:r>
              <a:rPr lang="cs-CZ" sz="800" dirty="0"/>
              <a:t> </a:t>
            </a:r>
            <a:r>
              <a:rPr lang="en-US" sz="800" dirty="0" smtClean="0"/>
              <a:t>113(2</a:t>
            </a:r>
            <a:r>
              <a:rPr lang="en-US" sz="800" dirty="0"/>
              <a:t>):180-5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79877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1520" y="71414"/>
            <a:ext cx="67329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AHR-MEDIATED TOXICITY - TCDD</a:t>
            </a:r>
            <a:endParaRPr lang="cs-CZ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5496" y="588744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environmental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pollutant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with</a:t>
            </a:r>
            <a:r>
              <a:rPr lang="cs-CZ" sz="1600" dirty="0" smtClean="0">
                <a:latin typeface="Comic Sans MS" pitchFamily="66" charset="0"/>
              </a:rPr>
              <a:t> a very </a:t>
            </a:r>
            <a:r>
              <a:rPr lang="cs-CZ" sz="1600" dirty="0" err="1" smtClean="0">
                <a:latin typeface="Comic Sans MS" pitchFamily="66" charset="0"/>
              </a:rPr>
              <a:t>high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toxic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potential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featuring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pleiotropic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activity</a:t>
            </a:r>
            <a:endParaRPr lang="cs-CZ" sz="1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immunotoxicity</a:t>
            </a:r>
            <a:r>
              <a:rPr lang="cs-CZ" sz="1600" dirty="0" smtClean="0">
                <a:latin typeface="Comic Sans MS" pitchFamily="66" charset="0"/>
              </a:rPr>
              <a:t>, </a:t>
            </a:r>
            <a:r>
              <a:rPr lang="cs-CZ" sz="1600" dirty="0" err="1" smtClean="0">
                <a:latin typeface="Comic Sans MS" pitchFamily="66" charset="0"/>
              </a:rPr>
              <a:t>endocrine</a:t>
            </a:r>
            <a:r>
              <a:rPr lang="cs-CZ" sz="1600" dirty="0" smtClean="0">
                <a:latin typeface="Comic Sans MS" pitchFamily="66" charset="0"/>
              </a:rPr>
              <a:t> toxicity, </a:t>
            </a:r>
            <a:r>
              <a:rPr lang="cs-CZ" sz="1600" dirty="0" err="1" smtClean="0">
                <a:latin typeface="Comic Sans MS" pitchFamily="66" charset="0"/>
              </a:rPr>
              <a:t>embryotoxicity</a:t>
            </a:r>
            <a:r>
              <a:rPr lang="cs-CZ" sz="1600" dirty="0" smtClean="0">
                <a:latin typeface="Comic Sans MS" pitchFamily="66" charset="0"/>
              </a:rPr>
              <a:t>, </a:t>
            </a:r>
            <a:r>
              <a:rPr lang="cs-CZ" sz="1600" dirty="0" err="1" smtClean="0">
                <a:latin typeface="Comic Sans MS" pitchFamily="66" charset="0"/>
              </a:rPr>
              <a:t>teratogenesis</a:t>
            </a:r>
            <a:r>
              <a:rPr lang="cs-CZ" sz="1600" dirty="0" smtClean="0">
                <a:latin typeface="Comic Sans MS" pitchFamily="66" charset="0"/>
              </a:rPr>
              <a:t> (in </a:t>
            </a:r>
            <a:r>
              <a:rPr lang="cs-CZ" sz="1600" dirty="0" err="1" smtClean="0">
                <a:latin typeface="Comic Sans MS" pitchFamily="66" charset="0"/>
              </a:rPr>
              <a:t>aminals</a:t>
            </a:r>
            <a:r>
              <a:rPr lang="cs-CZ" sz="1600" dirty="0" smtClean="0">
                <a:latin typeface="Comic Sans MS" pitchFamily="66" charset="0"/>
              </a:rPr>
              <a:t>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human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carcinogen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Class</a:t>
            </a:r>
            <a:r>
              <a:rPr lang="cs-CZ" sz="1600" dirty="0" smtClean="0">
                <a:latin typeface="Comic Sans MS" pitchFamily="66" charset="0"/>
              </a:rPr>
              <a:t> 1 </a:t>
            </a:r>
            <a:r>
              <a:rPr lang="cs-CZ" sz="1600" i="1" dirty="0" smtClean="0">
                <a:latin typeface="Comic Sans MS" pitchFamily="66" charset="0"/>
              </a:rPr>
              <a:t>via </a:t>
            </a:r>
            <a:r>
              <a:rPr lang="cs-CZ" sz="1600" dirty="0" smtClean="0">
                <a:latin typeface="Comic Sans MS" pitchFamily="66" charset="0"/>
              </a:rPr>
              <a:t>non-</a:t>
            </a:r>
            <a:r>
              <a:rPr lang="cs-CZ" sz="1600" dirty="0" err="1" smtClean="0">
                <a:latin typeface="Comic Sans MS" pitchFamily="66" charset="0"/>
              </a:rPr>
              <a:t>genomic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mechanisms</a:t>
            </a:r>
            <a:endParaRPr lang="cs-CZ" sz="1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acute</a:t>
            </a:r>
            <a:r>
              <a:rPr lang="cs-CZ" sz="1600" dirty="0" smtClean="0">
                <a:latin typeface="Comic Sans MS" pitchFamily="66" charset="0"/>
              </a:rPr>
              <a:t> toxicity = </a:t>
            </a:r>
            <a:r>
              <a:rPr lang="cs-CZ" sz="1600" dirty="0" err="1" smtClean="0">
                <a:latin typeface="Comic Sans MS" pitchFamily="66" charset="0"/>
              </a:rPr>
              <a:t>maximal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effects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after</a:t>
            </a:r>
            <a:r>
              <a:rPr lang="cs-CZ" sz="1600" dirty="0" smtClean="0">
                <a:latin typeface="Comic Sans MS" pitchFamily="66" charset="0"/>
              </a:rPr>
              <a:t> 2-4 </a:t>
            </a:r>
            <a:r>
              <a:rPr lang="cs-CZ" sz="1600" dirty="0" err="1" smtClean="0">
                <a:latin typeface="Comic Sans MS" pitchFamily="66" charset="0"/>
              </a:rPr>
              <a:t>weeks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after</a:t>
            </a:r>
            <a:r>
              <a:rPr lang="cs-CZ" sz="1600" dirty="0" smtClean="0">
                <a:latin typeface="Comic Sans MS" pitchFamily="66" charset="0"/>
              </a:rPr>
              <a:t> single </a:t>
            </a:r>
            <a:r>
              <a:rPr lang="cs-CZ" sz="1600" dirty="0" err="1" smtClean="0">
                <a:latin typeface="Comic Sans MS" pitchFamily="66" charset="0"/>
              </a:rPr>
              <a:t>exposure</a:t>
            </a:r>
            <a:endParaRPr lang="cs-CZ" sz="1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b="1" dirty="0" smtClean="0">
                <a:latin typeface="Comic Sans MS" pitchFamily="66" charset="0"/>
              </a:rPr>
              <a:t>species-</a:t>
            </a:r>
            <a:r>
              <a:rPr lang="cs-CZ" sz="1600" b="1" dirty="0" err="1" smtClean="0">
                <a:latin typeface="Comic Sans MS" pitchFamily="66" charset="0"/>
              </a:rPr>
              <a:t>specific</a:t>
            </a:r>
            <a:r>
              <a:rPr lang="cs-CZ" sz="1600" b="1" dirty="0" smtClean="0">
                <a:latin typeface="Comic Sans MS" pitchFamily="66" charset="0"/>
              </a:rPr>
              <a:t> sensitivity</a:t>
            </a:r>
            <a:r>
              <a:rPr lang="cs-CZ" sz="1600" dirty="0" smtClean="0">
                <a:latin typeface="Comic Sans MS" pitchFamily="66" charset="0"/>
              </a:rPr>
              <a:t>; </a:t>
            </a:r>
            <a:r>
              <a:rPr lang="cs-CZ" sz="1600" dirty="0" err="1" smtClean="0">
                <a:latin typeface="Comic Sans MS" pitchFamily="66" charset="0"/>
              </a:rPr>
              <a:t>e.g</a:t>
            </a:r>
            <a:r>
              <a:rPr lang="cs-CZ" sz="1600" dirty="0" smtClean="0">
                <a:latin typeface="Comic Sans MS" pitchFamily="66" charset="0"/>
              </a:rPr>
              <a:t>. </a:t>
            </a:r>
            <a:r>
              <a:rPr lang="cs-CZ" sz="1600" dirty="0" err="1" smtClean="0">
                <a:latin typeface="Comic Sans MS" pitchFamily="66" charset="0"/>
              </a:rPr>
              <a:t>guinea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pigs</a:t>
            </a:r>
            <a:r>
              <a:rPr lang="cs-CZ" sz="1600" dirty="0" smtClean="0">
                <a:latin typeface="Comic Sans MS" pitchFamily="66" charset="0"/>
              </a:rPr>
              <a:t> (LD</a:t>
            </a:r>
            <a:r>
              <a:rPr lang="cs-CZ" sz="1600" baseline="-25000" dirty="0" smtClean="0">
                <a:latin typeface="Comic Sans MS" pitchFamily="66" charset="0"/>
              </a:rPr>
              <a:t>50</a:t>
            </a:r>
            <a:r>
              <a:rPr lang="cs-CZ" sz="1600" dirty="0" smtClean="0">
                <a:latin typeface="Comic Sans MS" pitchFamily="66" charset="0"/>
              </a:rPr>
              <a:t> 500 </a:t>
            </a:r>
            <a:r>
              <a:rPr lang="cs-CZ" sz="1600" dirty="0" err="1" smtClean="0">
                <a:latin typeface="Comic Sans MS" pitchFamily="66" charset="0"/>
              </a:rPr>
              <a:t>ng</a:t>
            </a:r>
            <a:r>
              <a:rPr lang="cs-CZ" sz="1600" dirty="0" smtClean="0">
                <a:latin typeface="Comic Sans MS" pitchFamily="66" charset="0"/>
              </a:rPr>
              <a:t>/kg) </a:t>
            </a:r>
            <a:r>
              <a:rPr lang="cs-CZ" sz="1600" dirty="0" err="1" smtClean="0">
                <a:latin typeface="Comic Sans MS" pitchFamily="66" charset="0"/>
              </a:rPr>
              <a:t>vs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hamster</a:t>
            </a:r>
            <a:r>
              <a:rPr lang="cs-CZ" sz="1600" dirty="0" smtClean="0">
                <a:latin typeface="Comic Sans MS" pitchFamily="66" charset="0"/>
              </a:rPr>
              <a:t> (</a:t>
            </a:r>
            <a:r>
              <a:rPr lang="cs-CZ" sz="1600" dirty="0">
                <a:latin typeface="Comic Sans MS" pitchFamily="66" charset="0"/>
              </a:rPr>
              <a:t>LD</a:t>
            </a:r>
            <a:r>
              <a:rPr lang="cs-CZ" sz="1600" baseline="-25000" dirty="0">
                <a:latin typeface="Comic Sans MS" pitchFamily="66" charset="0"/>
              </a:rPr>
              <a:t>50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smtClean="0">
                <a:latin typeface="Comic Sans MS" pitchFamily="66" charset="0"/>
              </a:rPr>
              <a:t>5 mg/kg)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smtClean="0">
                <a:latin typeface="Comic Sans MS" pitchFamily="66" charset="0"/>
              </a:rPr>
              <a:t>in </a:t>
            </a:r>
            <a:r>
              <a:rPr lang="cs-CZ" sz="1600" dirty="0" err="1" smtClean="0">
                <a:latin typeface="Comic Sans MS" pitchFamily="66" charset="0"/>
              </a:rPr>
              <a:t>humans</a:t>
            </a:r>
            <a:r>
              <a:rPr lang="cs-CZ" sz="1600" dirty="0" smtClean="0">
                <a:latin typeface="Comic Sans MS" pitchFamily="66" charset="0"/>
              </a:rPr>
              <a:t> – </a:t>
            </a:r>
            <a:r>
              <a:rPr lang="cs-CZ" sz="1600" b="1" dirty="0" err="1" smtClean="0">
                <a:latin typeface="Comic Sans MS" pitchFamily="66" charset="0"/>
              </a:rPr>
              <a:t>chloracne</a:t>
            </a:r>
            <a:r>
              <a:rPr lang="cs-CZ" sz="1600" dirty="0" smtClean="0">
                <a:latin typeface="Comic Sans MS" pitchFamily="66" charset="0"/>
              </a:rPr>
              <a:t> = </a:t>
            </a:r>
            <a:r>
              <a:rPr lang="cs-CZ" sz="1600" dirty="0" err="1" smtClean="0">
                <a:latin typeface="Comic Sans MS" pitchFamily="66" charset="0"/>
              </a:rPr>
              <a:t>persistent</a:t>
            </a:r>
            <a:r>
              <a:rPr lang="cs-CZ" sz="1600" dirty="0" smtClean="0">
                <a:latin typeface="Comic Sans MS" pitchFamily="66" charset="0"/>
              </a:rPr>
              <a:t> disturbance </a:t>
            </a:r>
            <a:r>
              <a:rPr lang="cs-CZ" sz="1600" dirty="0" err="1" smtClean="0">
                <a:latin typeface="Comic Sans MS" pitchFamily="66" charset="0"/>
              </a:rPr>
              <a:t>of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epithelial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cells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differentiation</a:t>
            </a:r>
            <a:r>
              <a:rPr lang="cs-CZ" sz="1600" dirty="0" smtClean="0">
                <a:latin typeface="Comic Sans MS" pitchFamily="66" charset="0"/>
              </a:rPr>
              <a:t> in skin</a:t>
            </a:r>
            <a:endParaRPr lang="cs-CZ" sz="1600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high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affinity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of</a:t>
            </a:r>
            <a:r>
              <a:rPr lang="cs-CZ" sz="1600" dirty="0" smtClean="0">
                <a:latin typeface="Comic Sans MS" pitchFamily="66" charset="0"/>
              </a:rPr>
              <a:t> TCDD to AHR ( </a:t>
            </a:r>
            <a:r>
              <a:rPr lang="cs-CZ" sz="1600" dirty="0" err="1" smtClean="0">
                <a:latin typeface="Comic Sans MS" pitchFamily="66" charset="0"/>
              </a:rPr>
              <a:t>K</a:t>
            </a:r>
            <a:r>
              <a:rPr lang="cs-CZ" sz="1600" baseline="-25000" dirty="0" err="1" smtClean="0">
                <a:latin typeface="Comic Sans MS" pitchFamily="66" charset="0"/>
              </a:rPr>
              <a:t>d</a:t>
            </a:r>
            <a:r>
              <a:rPr lang="cs-CZ" sz="1600" dirty="0" smtClean="0">
                <a:latin typeface="Comic Sans MS" pitchFamily="66" charset="0"/>
              </a:rPr>
              <a:t> = 10</a:t>
            </a:r>
            <a:r>
              <a:rPr lang="cs-CZ" sz="1600" baseline="30000" dirty="0" smtClean="0">
                <a:latin typeface="Comic Sans MS" pitchFamily="66" charset="0"/>
              </a:rPr>
              <a:t>-11</a:t>
            </a:r>
            <a:r>
              <a:rPr lang="cs-CZ" sz="1600" dirty="0" smtClean="0">
                <a:latin typeface="Comic Sans MS" pitchFamily="66" charset="0"/>
              </a:rPr>
              <a:t> M) – species-</a:t>
            </a:r>
            <a:r>
              <a:rPr lang="cs-CZ" sz="1600" dirty="0" err="1" smtClean="0">
                <a:latin typeface="Comic Sans MS" pitchFamily="66" charset="0"/>
              </a:rPr>
              <a:t>specific</a:t>
            </a:r>
            <a:r>
              <a:rPr lang="cs-CZ" sz="1600" dirty="0" smtClean="0">
                <a:latin typeface="Comic Sans MS" pitchFamily="66" charset="0"/>
              </a:rPr>
              <a:t>(!)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TCDD-</a:t>
            </a:r>
            <a:r>
              <a:rPr lang="cs-CZ" sz="1600" dirty="0" err="1" smtClean="0">
                <a:latin typeface="Comic Sans MS" pitchFamily="66" charset="0"/>
              </a:rPr>
              <a:t>activated</a:t>
            </a:r>
            <a:r>
              <a:rPr lang="cs-CZ" sz="1600" dirty="0" smtClean="0">
                <a:latin typeface="Comic Sans MS" pitchFamily="66" charset="0"/>
              </a:rPr>
              <a:t> AHR </a:t>
            </a:r>
            <a:r>
              <a:rPr lang="cs-CZ" sz="1600" dirty="0" err="1" smtClean="0">
                <a:latin typeface="Comic Sans MS" pitchFamily="66" charset="0"/>
              </a:rPr>
              <a:t>triggers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transcriptional</a:t>
            </a:r>
            <a:r>
              <a:rPr lang="cs-CZ" sz="1600" dirty="0" smtClean="0">
                <a:latin typeface="Comic Sans MS" pitchFamily="66" charset="0"/>
              </a:rPr>
              <a:t> response </a:t>
            </a:r>
            <a:r>
              <a:rPr lang="cs-CZ" sz="1600" dirty="0" err="1" smtClean="0">
                <a:latin typeface="Comic Sans MS" pitchFamily="66" charset="0"/>
              </a:rPr>
              <a:t>of</a:t>
            </a:r>
            <a:r>
              <a:rPr lang="cs-CZ" sz="1600" dirty="0" smtClean="0">
                <a:latin typeface="Comic Sans MS" pitchFamily="66" charset="0"/>
              </a:rPr>
              <a:t> many</a:t>
            </a:r>
          </a:p>
          <a:p>
            <a:pPr>
              <a:lnSpc>
                <a:spcPct val="150000"/>
              </a:lnSpc>
            </a:pPr>
            <a:r>
              <a:rPr lang="cs-CZ" sz="1600" dirty="0" err="1" smtClean="0">
                <a:latin typeface="Comic Sans MS" pitchFamily="66" charset="0"/>
              </a:rPr>
              <a:t>genes</a:t>
            </a:r>
            <a:r>
              <a:rPr lang="cs-CZ" sz="1600" dirty="0" smtClean="0">
                <a:latin typeface="Comic Sans MS" pitchFamily="66" charset="0"/>
              </a:rPr>
              <a:t>, but </a:t>
            </a:r>
            <a:r>
              <a:rPr lang="cs-CZ" sz="1600" dirty="0" err="1" smtClean="0">
                <a:latin typeface="Comic Sans MS" pitchFamily="66" charset="0"/>
              </a:rPr>
              <a:t>one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>
                <a:latin typeface="Comic Sans MS" pitchFamily="66" charset="0"/>
              </a:rPr>
              <a:t>single „</a:t>
            </a:r>
            <a:r>
              <a:rPr lang="cs-CZ" sz="1600" i="1" dirty="0">
                <a:latin typeface="Comic Sans MS" pitchFamily="66" charset="0"/>
              </a:rPr>
              <a:t>toxicity gene</a:t>
            </a:r>
            <a:r>
              <a:rPr lang="cs-CZ" sz="1600" dirty="0">
                <a:latin typeface="Comic Sans MS" pitchFamily="66" charset="0"/>
              </a:rPr>
              <a:t>“ </a:t>
            </a:r>
            <a:r>
              <a:rPr lang="cs-CZ" sz="1600" dirty="0" err="1">
                <a:latin typeface="Comic Sans MS" pitchFamily="66" charset="0"/>
              </a:rPr>
              <a:t>dysregulated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smtClean="0">
                <a:latin typeface="Comic Sans MS" pitchFamily="66" charset="0"/>
              </a:rPr>
              <a:t>by AHR </a:t>
            </a:r>
            <a:r>
              <a:rPr lang="cs-CZ" sz="1600" dirty="0" err="1" smtClean="0">
                <a:latin typeface="Comic Sans MS" pitchFamily="66" charset="0"/>
              </a:rPr>
              <a:t>is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unlikely</a:t>
            </a:r>
            <a:endParaRPr lang="cs-CZ" sz="1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cs-CZ" sz="1600" dirty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cs-CZ" sz="1600" b="1" dirty="0" smtClean="0">
                <a:latin typeface="Comic Sans MS" pitchFamily="66" charset="0"/>
              </a:rPr>
              <a:t>Evidence </a:t>
            </a:r>
            <a:r>
              <a:rPr lang="cs-CZ" sz="1600" b="1" dirty="0" err="1" smtClean="0">
                <a:latin typeface="Comic Sans MS" pitchFamily="66" charset="0"/>
              </a:rPr>
              <a:t>for</a:t>
            </a:r>
            <a:r>
              <a:rPr lang="cs-CZ" sz="1600" b="1" dirty="0" smtClean="0">
                <a:latin typeface="Comic Sans MS" pitchFamily="66" charset="0"/>
              </a:rPr>
              <a:t> AHR-</a:t>
            </a:r>
            <a:r>
              <a:rPr lang="cs-CZ" sz="1600" b="1" dirty="0" err="1" smtClean="0">
                <a:latin typeface="Comic Sans MS" pitchFamily="66" charset="0"/>
              </a:rPr>
              <a:t>mediated</a:t>
            </a:r>
            <a:r>
              <a:rPr lang="cs-CZ" sz="1600" b="1" dirty="0" smtClean="0">
                <a:latin typeface="Comic Sans MS" pitchFamily="66" charset="0"/>
              </a:rPr>
              <a:t> toxicity </a:t>
            </a:r>
            <a:r>
              <a:rPr lang="cs-CZ" sz="1600" b="1" dirty="0" err="1" smtClean="0">
                <a:latin typeface="Comic Sans MS" pitchFamily="66" charset="0"/>
              </a:rPr>
              <a:t>of</a:t>
            </a:r>
            <a:r>
              <a:rPr lang="cs-CZ" sz="1600" b="1" dirty="0" smtClean="0">
                <a:latin typeface="Comic Sans MS" pitchFamily="66" charset="0"/>
              </a:rPr>
              <a:t> TCDD: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err="1" smtClean="0">
                <a:latin typeface="Comic Sans MS" pitchFamily="66" charset="0"/>
              </a:rPr>
              <a:t>Responsiveness</a:t>
            </a:r>
            <a:r>
              <a:rPr lang="cs-CZ" sz="1600" dirty="0" smtClean="0">
                <a:latin typeface="Comic Sans MS" pitchFamily="66" charset="0"/>
              </a:rPr>
              <a:t> to TCDD </a:t>
            </a:r>
            <a:r>
              <a:rPr lang="cs-CZ" sz="1600" dirty="0" err="1" smtClean="0">
                <a:latin typeface="Comic Sans MS" pitchFamily="66" charset="0"/>
              </a:rPr>
              <a:t>positively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correlates</a:t>
            </a:r>
            <a:r>
              <a:rPr lang="cs-CZ" sz="1600" dirty="0" smtClean="0">
                <a:latin typeface="Comic Sans MS" pitchFamily="66" charset="0"/>
              </a:rPr>
              <a:t> and </a:t>
            </a:r>
            <a:r>
              <a:rPr lang="cs-CZ" sz="1600" dirty="0" err="1" smtClean="0">
                <a:latin typeface="Comic Sans MS" pitchFamily="66" charset="0"/>
              </a:rPr>
              <a:t>segregates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with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Ah</a:t>
            </a:r>
            <a:r>
              <a:rPr lang="cs-CZ" sz="1600" baseline="30000" dirty="0" err="1" smtClean="0">
                <a:latin typeface="Comic Sans MS" pitchFamily="66" charset="0"/>
              </a:rPr>
              <a:t>b</a:t>
            </a:r>
            <a:r>
              <a:rPr lang="cs-CZ" sz="1600" baseline="30000" dirty="0" smtClean="0">
                <a:latin typeface="Comic Sans MS" pitchFamily="66" charset="0"/>
              </a:rPr>
              <a:t>-l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allele</a:t>
            </a:r>
            <a:endParaRPr lang="cs-CZ" sz="1600" dirty="0" smtClean="0">
              <a:latin typeface="Comic Sans MS" pitchFamily="66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err="1" smtClean="0">
                <a:latin typeface="Comic Sans MS" pitchFamily="66" charset="0"/>
              </a:rPr>
              <a:t>The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Kd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for</a:t>
            </a:r>
            <a:r>
              <a:rPr lang="cs-CZ" sz="1600" dirty="0" smtClean="0">
                <a:latin typeface="Comic Sans MS" pitchFamily="66" charset="0"/>
              </a:rPr>
              <a:t> TCDD </a:t>
            </a:r>
            <a:r>
              <a:rPr lang="cs-CZ" sz="1600" dirty="0" err="1" smtClean="0">
                <a:latin typeface="Comic Sans MS" pitchFamily="66" charset="0"/>
              </a:rPr>
              <a:t>of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nonsensitive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mouse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strains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is</a:t>
            </a:r>
            <a:r>
              <a:rPr lang="cs-CZ" sz="1600" dirty="0" smtClean="0">
                <a:latin typeface="Comic Sans MS" pitchFamily="66" charset="0"/>
              </a:rPr>
              <a:t> 10-20 x </a:t>
            </a:r>
            <a:r>
              <a:rPr lang="cs-CZ" sz="1600" dirty="0" err="1" smtClean="0">
                <a:latin typeface="Comic Sans MS" pitchFamily="66" charset="0"/>
              </a:rPr>
              <a:t>higher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than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of</a:t>
            </a:r>
            <a:r>
              <a:rPr lang="cs-CZ" sz="1600" dirty="0" smtClean="0">
                <a:latin typeface="Comic Sans MS" pitchFamily="66" charset="0"/>
              </a:rPr>
              <a:t> sensitive </a:t>
            </a:r>
            <a:r>
              <a:rPr lang="cs-CZ" sz="1600" dirty="0" err="1" smtClean="0">
                <a:latin typeface="Comic Sans MS" pitchFamily="66" charset="0"/>
              </a:rPr>
              <a:t>ones</a:t>
            </a:r>
            <a:endParaRPr lang="cs-CZ" sz="1600" dirty="0" smtClean="0">
              <a:latin typeface="Comic Sans MS" pitchFamily="66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AHR-</a:t>
            </a:r>
            <a:r>
              <a:rPr lang="cs-CZ" sz="1600" dirty="0" err="1" smtClean="0">
                <a:latin typeface="Comic Sans MS" pitchFamily="66" charset="0"/>
              </a:rPr>
              <a:t>null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mice</a:t>
            </a:r>
            <a:r>
              <a:rPr lang="cs-CZ" sz="1600" dirty="0" smtClean="0">
                <a:latin typeface="Comic Sans MS" pitchFamily="66" charset="0"/>
              </a:rPr>
              <a:t> are </a:t>
            </a:r>
            <a:r>
              <a:rPr lang="cs-CZ" sz="1600" dirty="0" err="1" smtClean="0">
                <a:latin typeface="Comic Sans MS" pitchFamily="66" charset="0"/>
              </a:rPr>
              <a:t>resistant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against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toxic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effects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of</a:t>
            </a:r>
            <a:r>
              <a:rPr lang="cs-CZ" sz="1600" dirty="0" smtClean="0">
                <a:latin typeface="Comic Sans MS" pitchFamily="66" charset="0"/>
              </a:rPr>
              <a:t> TCDD</a:t>
            </a:r>
            <a:endParaRPr lang="cs-CZ" sz="1600" dirty="0">
              <a:latin typeface="Comic Sans MS" pitchFamily="66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764"/>
            <a:ext cx="1736601" cy="656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ri.rediffiland.com/homepimages/home5/679/956a062079bc21612bdfc9f47f19e63a/homep/images/11797243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852936"/>
            <a:ext cx="2104748" cy="1661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20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p.ananas.chaoxing.com/star3/origin/54c6ee44e4b0f325656f226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658184"/>
            <a:ext cx="412432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29898" y="44624"/>
            <a:ext cx="85603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AHR-MEDIATED TOXICITY – TCDD</a:t>
            </a:r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</a:t>
            </a:r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CANCER</a:t>
            </a:r>
            <a:endParaRPr lang="cs-CZ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548680"/>
            <a:ext cx="8928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mechanism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is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probably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combined</a:t>
            </a:r>
            <a:r>
              <a:rPr lang="cs-CZ" sz="1600" dirty="0" smtClean="0">
                <a:latin typeface="Comic Sans MS" pitchFamily="66" charset="0"/>
              </a:rPr>
              <a:t>, </a:t>
            </a:r>
            <a:r>
              <a:rPr lang="cs-CZ" sz="1600" b="1" dirty="0" err="1" smtClean="0">
                <a:latin typeface="Comic Sans MS" pitchFamily="66" charset="0"/>
              </a:rPr>
              <a:t>involving</a:t>
            </a:r>
            <a:r>
              <a:rPr lang="cs-CZ" sz="1600" b="1" dirty="0" smtClean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disruption</a:t>
            </a:r>
            <a:r>
              <a:rPr lang="cs-CZ" sz="1600" b="1" dirty="0" smtClean="0">
                <a:latin typeface="Comic Sans MS" pitchFamily="66" charset="0"/>
              </a:rPr>
              <a:t> </a:t>
            </a:r>
            <a:r>
              <a:rPr lang="cs-CZ" sz="1600" b="1" dirty="0" err="1" smtClean="0">
                <a:latin typeface="Comic Sans MS" pitchFamily="66" charset="0"/>
              </a:rPr>
              <a:t>of</a:t>
            </a:r>
            <a:r>
              <a:rPr lang="cs-CZ" sz="1600" b="1" dirty="0" smtClean="0">
                <a:latin typeface="Comic Sans MS" pitchFamily="66" charset="0"/>
              </a:rPr>
              <a:t> cell </a:t>
            </a:r>
            <a:r>
              <a:rPr lang="cs-CZ" sz="1600" b="1" dirty="0" err="1" smtClean="0">
                <a:latin typeface="Comic Sans MS" pitchFamily="66" charset="0"/>
              </a:rPr>
              <a:t>cycle</a:t>
            </a:r>
            <a:r>
              <a:rPr lang="cs-CZ" sz="1600" b="1" dirty="0" smtClean="0">
                <a:latin typeface="Comic Sans MS" pitchFamily="66" charset="0"/>
              </a:rPr>
              <a:t> and oxidant stress</a:t>
            </a:r>
            <a:endParaRPr lang="cs-CZ" sz="1600" b="1" dirty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smtClean="0">
                <a:latin typeface="Comic Sans MS" pitchFamily="66" charset="0"/>
              </a:rPr>
              <a:t>TCDD </a:t>
            </a:r>
            <a:r>
              <a:rPr lang="cs-CZ" sz="1600" dirty="0" err="1" smtClean="0">
                <a:latin typeface="Comic Sans MS" pitchFamily="66" charset="0"/>
              </a:rPr>
              <a:t>alters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transcription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factors</a:t>
            </a:r>
            <a:r>
              <a:rPr lang="cs-CZ" sz="1600" dirty="0" smtClean="0">
                <a:latin typeface="Comic Sans MS" pitchFamily="66" charset="0"/>
              </a:rPr>
              <a:t> (E2F) and </a:t>
            </a:r>
            <a:r>
              <a:rPr lang="cs-CZ" sz="1600" dirty="0" err="1" smtClean="0">
                <a:latin typeface="Comic Sans MS" pitchFamily="66" charset="0"/>
              </a:rPr>
              <a:t>cyclin-dependent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kinases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inhibitors</a:t>
            </a:r>
            <a:r>
              <a:rPr lang="cs-CZ" sz="1600" dirty="0" smtClean="0">
                <a:latin typeface="Comic Sans MS" pitchFamily="66" charset="0"/>
              </a:rPr>
              <a:t> (p27</a:t>
            </a:r>
            <a:r>
              <a:rPr lang="cs-CZ" sz="1600" baseline="30000" dirty="0" smtClean="0">
                <a:latin typeface="Comic Sans MS" pitchFamily="66" charset="0"/>
              </a:rPr>
              <a:t>kip1</a:t>
            </a:r>
            <a:r>
              <a:rPr lang="cs-CZ" sz="1600" dirty="0" smtClean="0">
                <a:latin typeface="Comic Sans MS" pitchFamily="66" charset="0"/>
              </a:rPr>
              <a:t>), </a:t>
            </a:r>
            <a:r>
              <a:rPr lang="cs-CZ" sz="1600" dirty="0" err="1" smtClean="0">
                <a:latin typeface="Comic Sans MS" pitchFamily="66" charset="0"/>
              </a:rPr>
              <a:t>resulting</a:t>
            </a:r>
            <a:r>
              <a:rPr lang="cs-CZ" sz="1600" dirty="0" smtClean="0">
                <a:latin typeface="Comic Sans MS" pitchFamily="66" charset="0"/>
              </a:rPr>
              <a:t> in</a:t>
            </a:r>
            <a:r>
              <a:rPr lang="cs-CZ" sz="1600" dirty="0" smtClean="0">
                <a:latin typeface="Arial"/>
                <a:cs typeface="Arial"/>
              </a:rPr>
              <a:t> </a:t>
            </a:r>
            <a:r>
              <a:rPr lang="cs-CZ" sz="1600" b="1" dirty="0">
                <a:latin typeface="Comic Sans MS" pitchFamily="66" charset="0"/>
              </a:rPr>
              <a:t>CELL CYCLE </a:t>
            </a:r>
            <a:r>
              <a:rPr lang="cs-CZ" sz="1600" b="1" dirty="0" smtClean="0">
                <a:latin typeface="Comic Sans MS" pitchFamily="66" charset="0"/>
              </a:rPr>
              <a:t>DISRUPTION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b="1" dirty="0" smtClean="0">
                <a:latin typeface="Comic Sans MS" panose="030F0702030302020204" pitchFamily="66" charset="0"/>
                <a:cs typeface="Arial"/>
              </a:rPr>
              <a:t> </a:t>
            </a:r>
            <a:r>
              <a:rPr lang="cs-CZ" sz="1600" dirty="0">
                <a:latin typeface="Comic Sans MS" panose="030F0702030302020204" pitchFamily="66" charset="0"/>
                <a:cs typeface="Arial"/>
              </a:rPr>
              <a:t>TCDD </a:t>
            </a:r>
            <a:r>
              <a:rPr lang="cs-CZ" sz="1600" dirty="0" err="1">
                <a:latin typeface="Comic Sans MS" panose="030F0702030302020204" pitchFamily="66" charset="0"/>
                <a:cs typeface="Arial"/>
              </a:rPr>
              <a:t>induces</a:t>
            </a:r>
            <a:r>
              <a:rPr lang="cs-CZ" sz="1600" dirty="0">
                <a:latin typeface="Comic Sans MS" panose="030F0702030302020204" pitchFamily="66" charset="0"/>
                <a:cs typeface="Arial"/>
              </a:rPr>
              <a:t> </a:t>
            </a:r>
            <a:r>
              <a:rPr lang="cs-CZ" sz="1600" dirty="0" err="1">
                <a:latin typeface="Comic Sans MS" panose="030F0702030302020204" pitchFamily="66" charset="0"/>
                <a:cs typeface="Arial"/>
              </a:rPr>
              <a:t>extensive</a:t>
            </a:r>
            <a:r>
              <a:rPr lang="cs-CZ" sz="1600" dirty="0">
                <a:latin typeface="Comic Sans MS" panose="030F0702030302020204" pitchFamily="66" charset="0"/>
                <a:cs typeface="Arial"/>
              </a:rPr>
              <a:t> </a:t>
            </a:r>
            <a:r>
              <a:rPr lang="cs-CZ" sz="1600" b="1" dirty="0" smtClean="0">
                <a:latin typeface="Comic Sans MS" panose="030F0702030302020204" pitchFamily="66" charset="0"/>
                <a:cs typeface="Arial"/>
              </a:rPr>
              <a:t>OXIDANT STRESS 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by </a:t>
            </a:r>
            <a:r>
              <a:rPr lang="cs-CZ" sz="1600" dirty="0" err="1" smtClean="0">
                <a:latin typeface="Comic Sans MS" panose="030F0702030302020204" pitchFamily="66" charset="0"/>
                <a:cs typeface="Arial"/>
              </a:rPr>
              <a:t>induction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anose="030F0702030302020204" pitchFamily="66" charset="0"/>
                <a:cs typeface="Arial"/>
              </a:rPr>
              <a:t>of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 CYP1A1/2 and in </a:t>
            </a:r>
            <a:r>
              <a:rPr lang="cs-CZ" sz="1600" dirty="0" err="1" smtClean="0">
                <a:latin typeface="Comic Sans MS" panose="030F0702030302020204" pitchFamily="66" charset="0"/>
                <a:cs typeface="Arial"/>
              </a:rPr>
              <a:t>mitochondria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 by </a:t>
            </a:r>
            <a:r>
              <a:rPr lang="cs-CZ" sz="1600" dirty="0" err="1" smtClean="0">
                <a:latin typeface="Comic Sans MS" panose="030F0702030302020204" pitchFamily="66" charset="0"/>
                <a:cs typeface="Arial"/>
              </a:rPr>
              <a:t>interfering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anose="030F0702030302020204" pitchFamily="66" charset="0"/>
                <a:cs typeface="Arial"/>
              </a:rPr>
              <a:t>with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anose="030F0702030302020204" pitchFamily="66" charset="0"/>
                <a:cs typeface="Arial"/>
              </a:rPr>
              <a:t>electron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 </a:t>
            </a:r>
            <a:r>
              <a:rPr lang="cs-CZ" sz="1600" dirty="0">
                <a:latin typeface="Comic Sans MS" panose="030F0702030302020204" pitchFamily="66" charset="0"/>
                <a:cs typeface="Arial"/>
              </a:rPr>
              <a:t>transport </a:t>
            </a:r>
            <a:r>
              <a:rPr lang="cs-CZ" sz="1600" dirty="0" err="1" smtClean="0">
                <a:latin typeface="Comic Sans MS" panose="030F0702030302020204" pitchFamily="66" charset="0"/>
                <a:cs typeface="Arial"/>
              </a:rPr>
              <a:t>chain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 (</a:t>
            </a:r>
            <a:r>
              <a:rPr lang="cs-CZ" sz="1600" dirty="0" err="1" smtClean="0">
                <a:latin typeface="Comic Sans MS" panose="030F0702030302020204" pitchFamily="66" charset="0"/>
                <a:cs typeface="Arial"/>
              </a:rPr>
              <a:t>oxidation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 </a:t>
            </a:r>
            <a:r>
              <a:rPr lang="cs-CZ" sz="1600" dirty="0" err="1">
                <a:latin typeface="Comic Sans MS" panose="030F0702030302020204" pitchFamily="66" charset="0"/>
                <a:cs typeface="Arial"/>
              </a:rPr>
              <a:t>of</a:t>
            </a:r>
            <a:r>
              <a:rPr lang="cs-CZ" sz="1600" dirty="0">
                <a:latin typeface="Comic Sans MS" panose="030F0702030302020204" pitchFamily="66" charset="0"/>
                <a:cs typeface="Arial"/>
              </a:rPr>
              <a:t> SH- </a:t>
            </a:r>
            <a:r>
              <a:rPr lang="cs-CZ" sz="1600" dirty="0" err="1">
                <a:latin typeface="Comic Sans MS" panose="030F0702030302020204" pitchFamily="66" charset="0"/>
                <a:cs typeface="Arial"/>
              </a:rPr>
              <a:t>groups</a:t>
            </a:r>
            <a:r>
              <a:rPr lang="cs-CZ" sz="1600" dirty="0">
                <a:latin typeface="Comic Sans MS" panose="030F0702030302020204" pitchFamily="66" charset="0"/>
                <a:cs typeface="Arial"/>
              </a:rPr>
              <a:t>, </a:t>
            </a:r>
            <a:r>
              <a:rPr lang="cs-CZ" sz="1600" dirty="0" err="1">
                <a:latin typeface="Comic Sans MS" panose="030F0702030302020204" pitchFamily="66" charset="0"/>
                <a:cs typeface="Arial"/>
              </a:rPr>
              <a:t>increase</a:t>
            </a:r>
            <a:r>
              <a:rPr lang="cs-CZ" sz="1600" dirty="0">
                <a:latin typeface="Comic Sans MS" panose="030F0702030302020204" pitchFamily="66" charset="0"/>
                <a:cs typeface="Arial"/>
              </a:rPr>
              <a:t> </a:t>
            </a:r>
            <a:r>
              <a:rPr lang="cs-CZ" sz="1600" dirty="0" err="1">
                <a:latin typeface="Comic Sans MS" panose="030F0702030302020204" pitchFamily="66" charset="0"/>
                <a:cs typeface="Arial"/>
              </a:rPr>
              <a:t>of</a:t>
            </a:r>
            <a:r>
              <a:rPr lang="cs-CZ" sz="1600" dirty="0">
                <a:latin typeface="Comic Sans MS" panose="030F0702030302020204" pitchFamily="66" charset="0"/>
                <a:cs typeface="Arial"/>
              </a:rPr>
              <a:t> Ca</a:t>
            </a:r>
            <a:r>
              <a:rPr lang="cs-CZ" sz="1600" baseline="30000" dirty="0">
                <a:latin typeface="Comic Sans MS" panose="030F0702030302020204" pitchFamily="66" charset="0"/>
                <a:cs typeface="Arial"/>
              </a:rPr>
              <a:t>2+</a:t>
            </a:r>
            <a:r>
              <a:rPr lang="cs-CZ" sz="1600" dirty="0">
                <a:latin typeface="Comic Sans MS" panose="030F0702030302020204" pitchFamily="66" charset="0"/>
                <a:cs typeface="Arial"/>
              </a:rPr>
              <a:t>, ROS </a:t>
            </a:r>
            <a:r>
              <a:rPr lang="cs-CZ" sz="1600" dirty="0" err="1">
                <a:latin typeface="Comic Sans MS" panose="030F0702030302020204" pitchFamily="66" charset="0"/>
                <a:cs typeface="Arial"/>
              </a:rPr>
              <a:t>production</a:t>
            </a:r>
            <a:r>
              <a:rPr lang="cs-CZ" sz="1600" dirty="0">
                <a:latin typeface="Comic Sans MS" panose="030F0702030302020204" pitchFamily="66" charset="0"/>
                <a:cs typeface="Arial"/>
              </a:rPr>
              <a:t>, DNA </a:t>
            </a:r>
            <a:r>
              <a:rPr lang="cs-CZ" sz="1600" dirty="0" err="1" smtClean="0">
                <a:latin typeface="Comic Sans MS" panose="030F0702030302020204" pitchFamily="66" charset="0"/>
                <a:cs typeface="Arial"/>
              </a:rPr>
              <a:t>damage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anose="030F0702030302020204" pitchFamily="66" charset="0"/>
                <a:cs typeface="Arial"/>
              </a:rPr>
              <a:t> 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ROS </a:t>
            </a:r>
            <a:r>
              <a:rPr lang="cs-CZ" sz="1600" dirty="0" err="1" smtClean="0">
                <a:latin typeface="Comic Sans MS" panose="030F0702030302020204" pitchFamily="66" charset="0"/>
                <a:cs typeface="Arial"/>
              </a:rPr>
              <a:t>production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 in </a:t>
            </a:r>
            <a:r>
              <a:rPr lang="cs-CZ" sz="1600" dirty="0" err="1" smtClean="0">
                <a:latin typeface="Comic Sans MS" panose="030F0702030302020204" pitchFamily="66" charset="0"/>
                <a:cs typeface="Arial"/>
              </a:rPr>
              <a:t>mitochondria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anose="030F0702030302020204" pitchFamily="66" charset="0"/>
                <a:cs typeface="Arial"/>
              </a:rPr>
              <a:t>is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anose="030F0702030302020204" pitchFamily="66" charset="0"/>
                <a:cs typeface="Arial"/>
              </a:rPr>
              <a:t>low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 in AHR-</a:t>
            </a:r>
            <a:r>
              <a:rPr lang="cs-CZ" sz="1600" dirty="0" err="1" smtClean="0">
                <a:latin typeface="Comic Sans MS" panose="030F0702030302020204" pitchFamily="66" charset="0"/>
                <a:cs typeface="Arial"/>
              </a:rPr>
              <a:t>knock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-</a:t>
            </a:r>
            <a:r>
              <a:rPr lang="cs-CZ" sz="1600" dirty="0" err="1" smtClean="0">
                <a:latin typeface="Comic Sans MS" panose="030F0702030302020204" pitchFamily="66" charset="0"/>
                <a:cs typeface="Arial"/>
              </a:rPr>
              <a:t>out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anose="030F0702030302020204" pitchFamily="66" charset="0"/>
                <a:cs typeface="Arial"/>
              </a:rPr>
              <a:t>mice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 = </a:t>
            </a:r>
            <a:r>
              <a:rPr lang="cs-CZ" sz="1600" dirty="0" err="1" smtClean="0">
                <a:latin typeface="Comic Sans MS" panose="030F0702030302020204" pitchFamily="66" charset="0"/>
                <a:cs typeface="Arial"/>
              </a:rPr>
              <a:t>mitochondrial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 oxidant stress </a:t>
            </a:r>
            <a:r>
              <a:rPr lang="cs-CZ" sz="1600" dirty="0" err="1" smtClean="0">
                <a:latin typeface="Comic Sans MS" panose="030F0702030302020204" pitchFamily="66" charset="0"/>
                <a:cs typeface="Arial"/>
              </a:rPr>
              <a:t>depends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anose="030F0702030302020204" pitchFamily="66" charset="0"/>
                <a:cs typeface="Arial"/>
              </a:rPr>
              <a:t>rather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 on AHR </a:t>
            </a:r>
            <a:r>
              <a:rPr lang="cs-CZ" sz="1600" dirty="0" err="1" smtClean="0">
                <a:latin typeface="Comic Sans MS" panose="030F0702030302020204" pitchFamily="66" charset="0"/>
                <a:cs typeface="Arial"/>
              </a:rPr>
              <a:t>than</a:t>
            </a:r>
            <a:r>
              <a:rPr lang="cs-CZ" sz="1600" dirty="0" smtClean="0">
                <a:latin typeface="Comic Sans MS" panose="030F0702030302020204" pitchFamily="66" charset="0"/>
                <a:cs typeface="Arial"/>
              </a:rPr>
              <a:t> on CYP1A1/2</a:t>
            </a:r>
            <a:endParaRPr lang="cs-CZ" sz="1600" dirty="0">
              <a:latin typeface="Comic Sans MS" panose="030F0702030302020204" pitchFamily="66" charset="0"/>
              <a:cs typeface="Arial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002" y="5260558"/>
            <a:ext cx="48540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TRICLOSAN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antifungal</a:t>
            </a:r>
            <a:r>
              <a:rPr lang="cs-CZ" dirty="0" smtClean="0"/>
              <a:t>, </a:t>
            </a:r>
            <a:r>
              <a:rPr lang="cs-CZ" dirty="0" err="1" smtClean="0"/>
              <a:t>antibacterial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tooth</a:t>
            </a:r>
            <a:r>
              <a:rPr lang="cs-CZ" dirty="0" smtClean="0"/>
              <a:t> </a:t>
            </a:r>
            <a:r>
              <a:rPr lang="cs-CZ" dirty="0" err="1" smtClean="0"/>
              <a:t>pastes</a:t>
            </a:r>
            <a:r>
              <a:rPr lang="cs-CZ" dirty="0" smtClean="0"/>
              <a:t>, </a:t>
            </a:r>
            <a:r>
              <a:rPr lang="cs-CZ" dirty="0" err="1" smtClean="0"/>
              <a:t>soaps</a:t>
            </a:r>
            <a:r>
              <a:rPr lang="cs-CZ" dirty="0" smtClean="0"/>
              <a:t>, </a:t>
            </a:r>
            <a:r>
              <a:rPr lang="cs-CZ" dirty="0" err="1" smtClean="0"/>
              <a:t>deodorants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gets</a:t>
            </a:r>
            <a:r>
              <a:rPr lang="cs-CZ" dirty="0" smtClean="0"/>
              <a:t> to </a:t>
            </a:r>
            <a:r>
              <a:rPr lang="cs-CZ" dirty="0" err="1" smtClean="0"/>
              <a:t>environment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undergoes</a:t>
            </a:r>
            <a:r>
              <a:rPr lang="cs-CZ" dirty="0" smtClean="0"/>
              <a:t> </a:t>
            </a:r>
            <a:r>
              <a:rPr lang="cs-CZ" dirty="0" err="1" smtClean="0"/>
              <a:t>photochemical</a:t>
            </a:r>
            <a:r>
              <a:rPr lang="cs-CZ" dirty="0" smtClean="0"/>
              <a:t> </a:t>
            </a:r>
            <a:r>
              <a:rPr lang="cs-CZ" dirty="0" err="1" smtClean="0"/>
              <a:t>degradation</a:t>
            </a:r>
            <a:r>
              <a:rPr lang="cs-CZ" dirty="0" smtClean="0"/>
              <a:t> to 2,8-DCDD</a:t>
            </a:r>
            <a:endParaRPr lang="cs-CZ" dirty="0"/>
          </a:p>
        </p:txBody>
      </p:sp>
      <p:cxnSp>
        <p:nvCxnSpPr>
          <p:cNvPr id="8" name="Přímá spojnice 7"/>
          <p:cNvCxnSpPr/>
          <p:nvPr/>
        </p:nvCxnSpPr>
        <p:spPr>
          <a:xfrm>
            <a:off x="6002" y="5229200"/>
            <a:ext cx="897835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aoblený obdélník 9"/>
          <p:cNvSpPr/>
          <p:nvPr/>
        </p:nvSpPr>
        <p:spPr>
          <a:xfrm>
            <a:off x="107504" y="4005064"/>
            <a:ext cx="864096" cy="28803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TCDD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1043608" y="4149080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ál 12"/>
          <p:cNvSpPr/>
          <p:nvPr/>
        </p:nvSpPr>
        <p:spPr>
          <a:xfrm>
            <a:off x="1475656" y="3933056"/>
            <a:ext cx="648072" cy="43204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AHR</a:t>
            </a:r>
            <a:endParaRPr lang="cs-CZ" sz="1200" b="1" dirty="0">
              <a:solidFill>
                <a:schemeClr val="tx1"/>
              </a:solidFill>
            </a:endParaRPr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2267744" y="4149080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2275695" y="3861048"/>
            <a:ext cx="352089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2275695" y="4317382"/>
            <a:ext cx="360040" cy="1197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2588029" y="3989162"/>
            <a:ext cx="11896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err="1" smtClean="0"/>
              <a:t>mitochondria</a:t>
            </a:r>
            <a:endParaRPr lang="cs-CZ" sz="14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2595980" y="3717032"/>
            <a:ext cx="9284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CYP1A1/2</a:t>
            </a:r>
            <a:endParaRPr lang="cs-CZ" sz="1400" b="1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2587580" y="4293096"/>
            <a:ext cx="1026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P27</a:t>
            </a:r>
            <a:r>
              <a:rPr lang="cs-CZ" sz="1400" b="1" baseline="30000" dirty="0" smtClean="0"/>
              <a:t>kip1</a:t>
            </a:r>
            <a:r>
              <a:rPr lang="cs-CZ" sz="1400" b="1" dirty="0" smtClean="0"/>
              <a:t>; E2F</a:t>
            </a:r>
            <a:endParaRPr lang="cs-CZ" sz="1400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102459" y="3841303"/>
            <a:ext cx="1551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rgbClr val="FF0000"/>
                </a:solidFill>
              </a:rPr>
              <a:t>OXIDATIVE STRESS</a:t>
            </a:r>
            <a:endParaRPr lang="cs-CZ" sz="1400" b="1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100733" y="4289253"/>
            <a:ext cx="19741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rgbClr val="FF0000"/>
                </a:solidFill>
              </a:rPr>
              <a:t>CELL CYCLE DISRUPTION</a:t>
            </a:r>
            <a:endParaRPr lang="cs-CZ" sz="1400" b="1" dirty="0">
              <a:solidFill>
                <a:srgbClr val="FF0000"/>
              </a:solidFill>
            </a:endParaRPr>
          </a:p>
        </p:txBody>
      </p:sp>
      <p:cxnSp>
        <p:nvCxnSpPr>
          <p:cNvPr id="24" name="Přímá spojnice se šipkou 23"/>
          <p:cNvCxnSpPr/>
          <p:nvPr/>
        </p:nvCxnSpPr>
        <p:spPr>
          <a:xfrm>
            <a:off x="3779912" y="4453014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3755610" y="4013448"/>
            <a:ext cx="352089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3732206" y="3870920"/>
            <a:ext cx="360040" cy="378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6156176" y="4024809"/>
            <a:ext cx="360040" cy="1197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V="1">
            <a:off x="6144573" y="4308998"/>
            <a:ext cx="352089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aoblený obdélník 29"/>
          <p:cNvSpPr/>
          <p:nvPr/>
        </p:nvSpPr>
        <p:spPr>
          <a:xfrm>
            <a:off x="6660232" y="4077072"/>
            <a:ext cx="1080120" cy="28803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CANCER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20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030460" y="71414"/>
            <a:ext cx="51812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Comic Sans MS" pitchFamily="66" charset="0"/>
              </a:rPr>
              <a:t>ESTROGEN RECEPTOR - ER</a:t>
            </a:r>
            <a:endParaRPr lang="cs-CZ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548680"/>
            <a:ext cx="89289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exists</a:t>
            </a:r>
            <a:r>
              <a:rPr lang="cs-CZ" sz="1600" dirty="0">
                <a:latin typeface="Comic Sans MS" pitchFamily="66" charset="0"/>
              </a:rPr>
              <a:t> in </a:t>
            </a:r>
            <a:r>
              <a:rPr lang="cs-CZ" sz="1600" dirty="0" err="1">
                <a:latin typeface="Comic Sans MS" pitchFamily="66" charset="0"/>
              </a:rPr>
              <a:t>two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>
                <a:latin typeface="Comic Sans MS" pitchFamily="66" charset="0"/>
              </a:rPr>
              <a:t>forms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>
                <a:latin typeface="Comic Sans MS" pitchFamily="66" charset="0"/>
              </a:rPr>
              <a:t>ER</a:t>
            </a:r>
            <a:r>
              <a:rPr lang="cs-CZ" sz="1600" dirty="0" err="1">
                <a:latin typeface="Symbol" panose="05050102010706020507" pitchFamily="18" charset="2"/>
              </a:rPr>
              <a:t>a</a:t>
            </a:r>
            <a:r>
              <a:rPr lang="cs-CZ" sz="1600" dirty="0">
                <a:latin typeface="Comic Sans MS" pitchFamily="66" charset="0"/>
              </a:rPr>
              <a:t> and </a:t>
            </a:r>
            <a:r>
              <a:rPr lang="cs-CZ" sz="1600" dirty="0" err="1" smtClean="0">
                <a:latin typeface="Comic Sans MS" pitchFamily="66" charset="0"/>
              </a:rPr>
              <a:t>ER</a:t>
            </a:r>
            <a:r>
              <a:rPr lang="cs-CZ" sz="1600" dirty="0" err="1" smtClean="0">
                <a:latin typeface="Symbol" panose="05050102010706020507" pitchFamily="18" charset="2"/>
              </a:rPr>
              <a:t>b</a:t>
            </a:r>
            <a:r>
              <a:rPr lang="cs-CZ" sz="1600" dirty="0" smtClean="0">
                <a:latin typeface="Symbol" panose="05050102010706020507" pitchFamily="18" charset="2"/>
              </a:rPr>
              <a:t> </a:t>
            </a:r>
            <a:r>
              <a:rPr lang="cs-CZ" sz="1600" dirty="0" smtClean="0">
                <a:latin typeface="Comic Sans MS" pitchFamily="66" charset="0"/>
              </a:rPr>
              <a:t>– </a:t>
            </a:r>
            <a:r>
              <a:rPr lang="cs-CZ" sz="1600" dirty="0" err="1" smtClean="0">
                <a:latin typeface="Comic Sans MS" pitchFamily="66" charset="0"/>
              </a:rPr>
              <a:t>distinct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proteins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differing</a:t>
            </a:r>
            <a:r>
              <a:rPr lang="cs-CZ" sz="1600" dirty="0" smtClean="0">
                <a:latin typeface="Comic Sans MS" pitchFamily="66" charset="0"/>
              </a:rPr>
              <a:t> in </a:t>
            </a:r>
            <a:r>
              <a:rPr lang="cs-CZ" sz="1600" dirty="0" err="1" smtClean="0">
                <a:latin typeface="Comic Sans MS" pitchFamily="66" charset="0"/>
              </a:rPr>
              <a:t>transcriptional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activity</a:t>
            </a:r>
            <a:endParaRPr lang="cs-CZ" sz="1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tissue</a:t>
            </a:r>
            <a:r>
              <a:rPr lang="cs-CZ" sz="1600" dirty="0" err="1">
                <a:latin typeface="Comic Sans MS" pitchFamily="66" charset="0"/>
              </a:rPr>
              <a:t>-</a:t>
            </a:r>
            <a:r>
              <a:rPr lang="cs-CZ" sz="1600" dirty="0" err="1" smtClean="0">
                <a:latin typeface="Comic Sans MS" pitchFamily="66" charset="0"/>
              </a:rPr>
              <a:t>specific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expression</a:t>
            </a:r>
            <a:endParaRPr lang="cs-CZ" sz="1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forms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homodimers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ER</a:t>
            </a:r>
            <a:r>
              <a:rPr lang="cs-CZ" sz="1600" dirty="0" err="1" smtClean="0">
                <a:latin typeface="Symbol" panose="05050102010706020507" pitchFamily="18" charset="2"/>
              </a:rPr>
              <a:t>a</a:t>
            </a:r>
            <a:r>
              <a:rPr lang="cs-CZ" sz="1600" dirty="0" smtClean="0">
                <a:latin typeface="Comic Sans MS" pitchFamily="66" charset="0"/>
              </a:rPr>
              <a:t>/</a:t>
            </a:r>
            <a:r>
              <a:rPr lang="cs-CZ" sz="1600" dirty="0" err="1" smtClean="0">
                <a:latin typeface="Comic Sans MS" pitchFamily="66" charset="0"/>
              </a:rPr>
              <a:t>ER</a:t>
            </a:r>
            <a:r>
              <a:rPr lang="cs-CZ" sz="1600" dirty="0" err="1" smtClean="0">
                <a:latin typeface="Symbol" panose="05050102010706020507" pitchFamily="18" charset="2"/>
              </a:rPr>
              <a:t>a</a:t>
            </a:r>
            <a:r>
              <a:rPr lang="cs-CZ" sz="1600" dirty="0">
                <a:latin typeface="Comic Sans MS" pitchFamily="66" charset="0"/>
              </a:rPr>
              <a:t> and </a:t>
            </a:r>
            <a:r>
              <a:rPr lang="cs-CZ" sz="1600" dirty="0" err="1" smtClean="0">
                <a:latin typeface="Comic Sans MS" pitchFamily="66" charset="0"/>
              </a:rPr>
              <a:t>ER</a:t>
            </a:r>
            <a:r>
              <a:rPr lang="cs-CZ" sz="1600" dirty="0" err="1" smtClean="0">
                <a:latin typeface="Symbol" panose="05050102010706020507" pitchFamily="18" charset="2"/>
              </a:rPr>
              <a:t>b</a:t>
            </a:r>
            <a:r>
              <a:rPr lang="cs-CZ" sz="1600" dirty="0" smtClean="0">
                <a:latin typeface="Comic Sans MS" pitchFamily="66" charset="0"/>
              </a:rPr>
              <a:t>/</a:t>
            </a:r>
            <a:r>
              <a:rPr lang="cs-CZ" sz="1600" dirty="0" err="1" smtClean="0">
                <a:latin typeface="Comic Sans MS" pitchFamily="66" charset="0"/>
              </a:rPr>
              <a:t>ER</a:t>
            </a:r>
            <a:r>
              <a:rPr lang="cs-CZ" sz="1600" dirty="0" err="1" smtClean="0">
                <a:latin typeface="Symbol" panose="05050102010706020507" pitchFamily="18" charset="2"/>
              </a:rPr>
              <a:t>b</a:t>
            </a:r>
            <a:r>
              <a:rPr lang="cs-CZ" sz="1600" dirty="0" smtClean="0">
                <a:latin typeface="Symbol" panose="05050102010706020507" pitchFamily="18" charset="2"/>
              </a:rPr>
              <a:t> </a:t>
            </a:r>
            <a:endParaRPr lang="cs-CZ" sz="1600" dirty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E</a:t>
            </a:r>
            <a:r>
              <a:rPr lang="cs-CZ" sz="1600" dirty="0" err="1">
                <a:latin typeface="Comic Sans MS" pitchFamily="66" charset="0"/>
              </a:rPr>
              <a:t>R</a:t>
            </a:r>
            <a:r>
              <a:rPr lang="cs-CZ" sz="1600" dirty="0" err="1">
                <a:latin typeface="Symbol" panose="05050102010706020507" pitchFamily="18" charset="2"/>
              </a:rPr>
              <a:t>a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form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preferentially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heterodimer</a:t>
            </a:r>
            <a:r>
              <a:rPr lang="cs-CZ" sz="1600" dirty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ER</a:t>
            </a:r>
            <a:r>
              <a:rPr lang="cs-CZ" sz="1600" dirty="0" err="1" smtClean="0">
                <a:latin typeface="Symbol" panose="05050102010706020507" pitchFamily="18" charset="2"/>
              </a:rPr>
              <a:t>a</a:t>
            </a:r>
            <a:r>
              <a:rPr lang="cs-CZ" sz="1600" dirty="0" smtClean="0">
                <a:latin typeface="Comic Sans MS" pitchFamily="66" charset="0"/>
              </a:rPr>
              <a:t>/Er</a:t>
            </a:r>
            <a:r>
              <a:rPr lang="cs-CZ" sz="1600" dirty="0" smtClean="0">
                <a:latin typeface="Symbol" panose="05050102010706020507" pitchFamily="18" charset="2"/>
              </a:rPr>
              <a:t>b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Symbol" panose="05050102010706020507" pitchFamily="18" charset="2"/>
                <a:cs typeface="Arial"/>
              </a:rPr>
              <a:t> </a:t>
            </a:r>
            <a:r>
              <a:rPr lang="cs-CZ" sz="1600" dirty="0" smtClean="0">
                <a:latin typeface="Comic Sans MS" pitchFamily="66" charset="0"/>
              </a:rPr>
              <a:t>ER </a:t>
            </a:r>
            <a:r>
              <a:rPr lang="cs-CZ" sz="1600" dirty="0" err="1" smtClean="0">
                <a:latin typeface="Comic Sans MS" pitchFamily="66" charset="0"/>
              </a:rPr>
              <a:t>binds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large</a:t>
            </a:r>
            <a:r>
              <a:rPr lang="cs-CZ" sz="1600" dirty="0" smtClean="0">
                <a:latin typeface="Comic Sans MS" pitchFamily="66" charset="0"/>
              </a:rPr>
              <a:t> variety </a:t>
            </a:r>
            <a:r>
              <a:rPr lang="cs-CZ" sz="1600" dirty="0" err="1" smtClean="0">
                <a:latin typeface="Comic Sans MS" pitchFamily="66" charset="0"/>
              </a:rPr>
              <a:t>of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chemically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unrelated</a:t>
            </a:r>
            <a:endParaRPr lang="cs-CZ" sz="1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cs-CZ" sz="1600" dirty="0" err="1" smtClean="0">
                <a:latin typeface="Comic Sans MS" pitchFamily="66" charset="0"/>
                <a:cs typeface="Arial"/>
              </a:rPr>
              <a:t>compounds</a:t>
            </a:r>
            <a:r>
              <a:rPr lang="cs-CZ" sz="1600" dirty="0" smtClean="0">
                <a:latin typeface="Comic Sans MS" pitchFamily="66" charset="0"/>
                <a:cs typeface="Arial"/>
              </a:rPr>
              <a:t> = „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promiscuity</a:t>
            </a:r>
            <a:r>
              <a:rPr lang="cs-CZ" sz="1600" dirty="0" smtClean="0">
                <a:latin typeface="Comic Sans MS" pitchFamily="66" charset="0"/>
                <a:cs typeface="Arial"/>
              </a:rPr>
              <a:t>“</a:t>
            </a:r>
            <a:endParaRPr lang="cs-CZ" sz="1600" dirty="0">
              <a:latin typeface="Symbol" panose="05050102010706020507" pitchFamily="18" charset="2"/>
              <a:cs typeface="Arial"/>
            </a:endParaRPr>
          </a:p>
        </p:txBody>
      </p:sp>
      <p:sp>
        <p:nvSpPr>
          <p:cNvPr id="4" name="Line 15"/>
          <p:cNvSpPr>
            <a:spLocks noChangeShapeType="1"/>
          </p:cNvSpPr>
          <p:nvPr/>
        </p:nvSpPr>
        <p:spPr bwMode="auto">
          <a:xfrm>
            <a:off x="5947467" y="1840706"/>
            <a:ext cx="2447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6379267" y="1653381"/>
            <a:ext cx="579005" cy="40011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000" b="1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ERE</a:t>
            </a:r>
            <a:endParaRPr lang="cs-CZ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Line 17"/>
          <p:cNvSpPr>
            <a:spLocks noChangeShapeType="1"/>
          </p:cNvSpPr>
          <p:nvPr/>
        </p:nvSpPr>
        <p:spPr bwMode="auto">
          <a:xfrm flipV="1">
            <a:off x="7531792" y="1480343"/>
            <a:ext cx="0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" name="Line 18"/>
          <p:cNvSpPr>
            <a:spLocks noChangeShapeType="1"/>
          </p:cNvSpPr>
          <p:nvPr/>
        </p:nvSpPr>
        <p:spPr bwMode="auto">
          <a:xfrm>
            <a:off x="7531792" y="1480343"/>
            <a:ext cx="86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" name="Oval 20"/>
          <p:cNvSpPr>
            <a:spLocks noChangeArrowheads="1"/>
          </p:cNvSpPr>
          <p:nvPr/>
        </p:nvSpPr>
        <p:spPr bwMode="auto">
          <a:xfrm>
            <a:off x="5872855" y="1129506"/>
            <a:ext cx="863600" cy="57467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400" b="1" dirty="0" smtClean="0">
                <a:latin typeface="Times New Roman" pitchFamily="18" charset="0"/>
              </a:rPr>
              <a:t>ER</a:t>
            </a:r>
            <a:endParaRPr lang="cs-CZ" sz="2400" b="1" dirty="0">
              <a:latin typeface="Times New Roman" pitchFamily="18" charset="0"/>
            </a:endParaRPr>
          </a:p>
        </p:txBody>
      </p:sp>
      <p:sp>
        <p:nvSpPr>
          <p:cNvPr id="9" name="AutoShape 21"/>
          <p:cNvSpPr>
            <a:spLocks noChangeArrowheads="1"/>
          </p:cNvSpPr>
          <p:nvPr/>
        </p:nvSpPr>
        <p:spPr bwMode="auto">
          <a:xfrm>
            <a:off x="5756967" y="1015206"/>
            <a:ext cx="360363" cy="2889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000" b="1">
                <a:solidFill>
                  <a:schemeClr val="bg1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10" name="Oval 26"/>
          <p:cNvSpPr>
            <a:spLocks noChangeArrowheads="1"/>
          </p:cNvSpPr>
          <p:nvPr/>
        </p:nvSpPr>
        <p:spPr bwMode="auto">
          <a:xfrm>
            <a:off x="6549130" y="1153318"/>
            <a:ext cx="863600" cy="57467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400" b="1" dirty="0" smtClean="0">
                <a:latin typeface="Times New Roman" pitchFamily="18" charset="0"/>
              </a:rPr>
              <a:t>ER</a:t>
            </a:r>
            <a:endParaRPr lang="cs-CZ" sz="2400" b="1" dirty="0">
              <a:latin typeface="Times New Roman" pitchFamily="18" charset="0"/>
            </a:endParaRPr>
          </a:p>
        </p:txBody>
      </p:sp>
      <p:sp>
        <p:nvSpPr>
          <p:cNvPr id="11" name="AutoShape 27"/>
          <p:cNvSpPr>
            <a:spLocks noChangeArrowheads="1"/>
          </p:cNvSpPr>
          <p:nvPr/>
        </p:nvSpPr>
        <p:spPr bwMode="auto">
          <a:xfrm>
            <a:off x="7125392" y="1039018"/>
            <a:ext cx="360363" cy="2889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 sz="2000" b="1">
                <a:solidFill>
                  <a:schemeClr val="bg1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073553" y="2123564"/>
            <a:ext cx="3962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>
                <a:latin typeface="Comic Sans MS" pitchFamily="66" charset="0"/>
              </a:rPr>
              <a:t>Estrogen Response Element – ERE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79512" y="2920876"/>
            <a:ext cx="89289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1600" b="1" dirty="0" smtClean="0">
                <a:solidFill>
                  <a:srgbClr val="FF0000"/>
                </a:solidFill>
                <a:latin typeface="Comic Sans MS" pitchFamily="66" charset="0"/>
              </a:rPr>
              <a:t>XENOESTROGENS</a:t>
            </a:r>
            <a:r>
              <a:rPr lang="cs-CZ" sz="1600" dirty="0" smtClean="0">
                <a:latin typeface="Comic Sans MS" pitchFamily="66" charset="0"/>
              </a:rPr>
              <a:t> = </a:t>
            </a:r>
            <a:r>
              <a:rPr lang="cs-CZ" sz="1600" dirty="0" err="1" smtClean="0">
                <a:latin typeface="Comic Sans MS" pitchFamily="66" charset="0"/>
              </a:rPr>
              <a:t>environmental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estrogens</a:t>
            </a:r>
            <a:endParaRPr lang="cs-CZ" sz="1600" dirty="0" smtClean="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xenobiotics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that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can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elicit</a:t>
            </a:r>
            <a:r>
              <a:rPr lang="cs-CZ" sz="1600" dirty="0" smtClean="0">
                <a:latin typeface="Comic Sans MS" pitchFamily="66" charset="0"/>
              </a:rPr>
              <a:t> </a:t>
            </a:r>
            <a:r>
              <a:rPr lang="cs-CZ" sz="1600" dirty="0" err="1" smtClean="0">
                <a:latin typeface="Comic Sans MS" pitchFamily="66" charset="0"/>
              </a:rPr>
              <a:t>agonistic</a:t>
            </a:r>
            <a:r>
              <a:rPr lang="cs-CZ" sz="1600" dirty="0" smtClean="0">
                <a:latin typeface="Comic Sans MS" pitchFamily="66" charset="0"/>
              </a:rPr>
              <a:t> (</a:t>
            </a:r>
            <a:r>
              <a:rPr lang="cs-CZ" sz="1600" dirty="0" err="1" smtClean="0">
                <a:latin typeface="Comic Sans MS" pitchFamily="66" charset="0"/>
              </a:rPr>
              <a:t>enhancing</a:t>
            </a:r>
            <a:r>
              <a:rPr lang="cs-CZ" sz="1600" dirty="0" smtClean="0">
                <a:latin typeface="Comic Sans MS" pitchFamily="66" charset="0"/>
              </a:rPr>
              <a:t>) response </a:t>
            </a:r>
            <a:r>
              <a:rPr lang="cs-CZ" sz="1600" dirty="0" err="1" smtClean="0">
                <a:latin typeface="Comic Sans MS" pitchFamily="66" charset="0"/>
              </a:rPr>
              <a:t>mediated</a:t>
            </a:r>
            <a:r>
              <a:rPr lang="cs-CZ" sz="1600" dirty="0" smtClean="0">
                <a:latin typeface="Comic Sans MS" pitchFamily="66" charset="0"/>
              </a:rPr>
              <a:t> by ER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responsible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for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hormonally-controlled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cancers</a:t>
            </a:r>
            <a:r>
              <a:rPr lang="cs-CZ" sz="1600" dirty="0" smtClean="0">
                <a:latin typeface="Comic Sans MS" pitchFamily="66" charset="0"/>
                <a:cs typeface="Arial"/>
              </a:rPr>
              <a:t> (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mammary</a:t>
            </a:r>
            <a:r>
              <a:rPr lang="cs-CZ" sz="1600" dirty="0" smtClean="0">
                <a:latin typeface="Comic Sans MS" pitchFamily="66" charset="0"/>
                <a:cs typeface="Arial"/>
              </a:rPr>
              <a:t>,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testicular</a:t>
            </a:r>
            <a:r>
              <a:rPr lang="cs-CZ" sz="1600" dirty="0" smtClean="0">
                <a:latin typeface="Comic Sans MS" pitchFamily="66" charset="0"/>
                <a:cs typeface="Arial"/>
              </a:rPr>
              <a:t>,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prostate</a:t>
            </a:r>
            <a:r>
              <a:rPr lang="cs-CZ" sz="1600" dirty="0" smtClean="0">
                <a:latin typeface="Comic Sans MS" pitchFamily="66" charset="0"/>
                <a:cs typeface="Arial"/>
              </a:rPr>
              <a:t>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interfere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with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normal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reproduction</a:t>
            </a:r>
            <a:r>
              <a:rPr lang="cs-CZ" sz="1600" dirty="0" smtClean="0">
                <a:latin typeface="Comic Sans MS" pitchFamily="66" charset="0"/>
                <a:cs typeface="Arial"/>
              </a:rPr>
              <a:t> in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wildlife</a:t>
            </a:r>
            <a:endParaRPr lang="cs-CZ" sz="1600" dirty="0" smtClean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smtClean="0">
                <a:latin typeface="Comic Sans MS" pitchFamily="66" charset="0"/>
                <a:cs typeface="Arial"/>
              </a:rPr>
              <a:t>DDT,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hydroxy-PCBc</a:t>
            </a:r>
            <a:r>
              <a:rPr lang="cs-CZ" sz="1600" dirty="0" smtClean="0">
                <a:latin typeface="Comic Sans MS" pitchFamily="66" charset="0"/>
                <a:cs typeface="Arial"/>
              </a:rPr>
              <a:t>,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alkylphenols</a:t>
            </a:r>
            <a:r>
              <a:rPr lang="cs-CZ" sz="1600" dirty="0" smtClean="0">
                <a:latin typeface="Comic Sans MS" pitchFamily="66" charset="0"/>
                <a:cs typeface="Arial"/>
              </a:rPr>
              <a:t>,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bisphenol</a:t>
            </a:r>
            <a:r>
              <a:rPr lang="cs-CZ" sz="1600" dirty="0" smtClean="0">
                <a:latin typeface="Comic Sans MS" pitchFamily="66" charset="0"/>
                <a:cs typeface="Arial"/>
              </a:rPr>
              <a:t> A,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diethylstilbestrol</a:t>
            </a:r>
            <a:r>
              <a:rPr lang="cs-CZ" sz="1600" dirty="0" smtClean="0">
                <a:latin typeface="Comic Sans MS" pitchFamily="66" charset="0"/>
                <a:cs typeface="Arial"/>
              </a:rPr>
              <a:t> (anti-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abortive</a:t>
            </a:r>
            <a:r>
              <a:rPr lang="cs-CZ" sz="1600" dirty="0" smtClean="0">
                <a:latin typeface="Comic Sans MS" pitchFamily="66" charset="0"/>
                <a:cs typeface="Arial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u="sng" dirty="0" err="1" smtClean="0">
                <a:latin typeface="Comic Sans MS" pitchFamily="66" charset="0"/>
                <a:cs typeface="Arial"/>
              </a:rPr>
              <a:t>complicated</a:t>
            </a:r>
            <a:r>
              <a:rPr lang="cs-CZ" sz="1600" b="1" u="sng" dirty="0" smtClean="0">
                <a:latin typeface="Comic Sans MS" pitchFamily="66" charset="0"/>
                <a:cs typeface="Arial"/>
              </a:rPr>
              <a:t> risk </a:t>
            </a:r>
            <a:r>
              <a:rPr lang="cs-CZ" sz="1600" b="1" u="sng" dirty="0" err="1" smtClean="0">
                <a:latin typeface="Comic Sans MS" pitchFamily="66" charset="0"/>
                <a:cs typeface="Arial"/>
              </a:rPr>
              <a:t>assessment</a:t>
            </a:r>
            <a:r>
              <a:rPr lang="cs-CZ" sz="1600" b="1" u="sng" dirty="0" smtClean="0">
                <a:latin typeface="Comic Sans MS" pitchFamily="66" charset="0"/>
                <a:cs typeface="Arial"/>
              </a:rPr>
              <a:t> </a:t>
            </a:r>
            <a:endParaRPr lang="cs-CZ" sz="1600" dirty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1600" dirty="0" smtClean="0">
                <a:latin typeface="Comic Sans MS" pitchFamily="66" charset="0"/>
                <a:cs typeface="Arial"/>
              </a:rPr>
              <a:t>A)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xenoestrogens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>
                <a:latin typeface="Comic Sans MS" pitchFamily="66" charset="0"/>
                <a:cs typeface="Arial"/>
              </a:rPr>
              <a:t>are </a:t>
            </a:r>
            <a:r>
              <a:rPr lang="cs-CZ" sz="1600" dirty="0" err="1">
                <a:latin typeface="Comic Sans MS" pitchFamily="66" charset="0"/>
                <a:cs typeface="Arial"/>
              </a:rPr>
              <a:t>usually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>
                <a:latin typeface="Comic Sans MS" pitchFamily="66" charset="0"/>
                <a:cs typeface="Arial"/>
              </a:rPr>
              <a:t>weak</a:t>
            </a:r>
            <a:r>
              <a:rPr lang="cs-CZ" sz="1600" b="1" dirty="0">
                <a:latin typeface="Comic Sans MS" pitchFamily="66" charset="0"/>
                <a:cs typeface="Arial"/>
              </a:rPr>
              <a:t> ER </a:t>
            </a:r>
            <a:r>
              <a:rPr lang="cs-CZ" sz="1600" b="1" dirty="0" err="1">
                <a:latin typeface="Comic Sans MS" pitchFamily="66" charset="0"/>
                <a:cs typeface="Arial"/>
              </a:rPr>
              <a:t>agonists</a:t>
            </a:r>
            <a:r>
              <a:rPr lang="cs-CZ" sz="1600" dirty="0">
                <a:latin typeface="Comic Sans MS" pitchFamily="66" charset="0"/>
                <a:cs typeface="Arial"/>
              </a:rPr>
              <a:t>, </a:t>
            </a:r>
            <a:r>
              <a:rPr lang="cs-CZ" sz="1600" dirty="0" err="1">
                <a:latin typeface="Comic Sans MS" pitchFamily="66" charset="0"/>
                <a:cs typeface="Arial"/>
              </a:rPr>
              <a:t>i.e</a:t>
            </a:r>
            <a:r>
              <a:rPr lang="cs-CZ" sz="1600" dirty="0">
                <a:latin typeface="Comic Sans MS" pitchFamily="66" charset="0"/>
                <a:cs typeface="Arial"/>
              </a:rPr>
              <a:t>. </a:t>
            </a:r>
            <a:r>
              <a:rPr lang="cs-CZ" sz="1600" dirty="0" err="1">
                <a:latin typeface="Comic Sans MS" pitchFamily="66" charset="0"/>
                <a:cs typeface="Arial"/>
              </a:rPr>
              <a:t>they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>
                <a:latin typeface="Comic Sans MS" pitchFamily="66" charset="0"/>
                <a:cs typeface="Arial"/>
              </a:rPr>
              <a:t>have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>
                <a:latin typeface="Comic Sans MS" pitchFamily="66" charset="0"/>
                <a:cs typeface="Arial"/>
              </a:rPr>
              <a:t>low</a:t>
            </a:r>
            <a:r>
              <a:rPr lang="cs-CZ" sz="1600" b="1" dirty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>
                <a:latin typeface="Comic Sans MS" pitchFamily="66" charset="0"/>
                <a:cs typeface="Arial"/>
              </a:rPr>
              <a:t>relative</a:t>
            </a:r>
            <a:r>
              <a:rPr lang="cs-CZ" sz="1600" b="1" dirty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>
                <a:latin typeface="Comic Sans MS" pitchFamily="66" charset="0"/>
                <a:cs typeface="Arial"/>
              </a:rPr>
              <a:t>estrogenic</a:t>
            </a:r>
            <a:r>
              <a:rPr lang="cs-CZ" sz="1600" b="1" dirty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>
                <a:latin typeface="Comic Sans MS" pitchFamily="66" charset="0"/>
                <a:cs typeface="Arial"/>
              </a:rPr>
              <a:t>potency</a:t>
            </a:r>
            <a:r>
              <a:rPr lang="cs-CZ" sz="1600" b="1" dirty="0">
                <a:latin typeface="Comic Sans MS" pitchFamily="66" charset="0"/>
                <a:cs typeface="Arial"/>
              </a:rPr>
              <a:t> </a:t>
            </a:r>
            <a:r>
              <a:rPr lang="cs-CZ" sz="1600" dirty="0">
                <a:latin typeface="Comic Sans MS" pitchFamily="66" charset="0"/>
                <a:cs typeface="Arial"/>
              </a:rPr>
              <a:t>as </a:t>
            </a:r>
            <a:r>
              <a:rPr lang="cs-CZ" sz="1600" dirty="0" err="1">
                <a:latin typeface="Comic Sans MS" pitchFamily="66" charset="0"/>
                <a:cs typeface="Arial"/>
              </a:rPr>
              <a:t>compared</a:t>
            </a:r>
            <a:r>
              <a:rPr lang="cs-CZ" sz="1600" dirty="0">
                <a:latin typeface="Comic Sans MS" pitchFamily="66" charset="0"/>
                <a:cs typeface="Arial"/>
              </a:rPr>
              <a:t> to </a:t>
            </a:r>
            <a:r>
              <a:rPr lang="cs-CZ" sz="1600" dirty="0" err="1">
                <a:latin typeface="Comic Sans MS" pitchFamily="66" charset="0"/>
                <a:cs typeface="Arial"/>
              </a:rPr>
              <a:t>endogenous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>
                <a:latin typeface="Comic Sans MS" pitchFamily="66" charset="0"/>
                <a:cs typeface="Arial"/>
              </a:rPr>
              <a:t>estrogens</a:t>
            </a:r>
            <a:r>
              <a:rPr lang="cs-CZ" sz="1600" dirty="0">
                <a:latin typeface="Comic Sans MS" pitchFamily="66" charset="0"/>
                <a:cs typeface="Arial"/>
              </a:rPr>
              <a:t> = </a:t>
            </a:r>
            <a:r>
              <a:rPr lang="cs-CZ" sz="1600" dirty="0" err="1">
                <a:latin typeface="Comic Sans MS" pitchFamily="66" charset="0"/>
                <a:cs typeface="Arial"/>
              </a:rPr>
              <a:t>rather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>
                <a:latin typeface="Comic Sans MS" pitchFamily="66" charset="0"/>
                <a:cs typeface="Arial"/>
              </a:rPr>
              <a:t>high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>
                <a:latin typeface="Comic Sans MS" pitchFamily="66" charset="0"/>
                <a:cs typeface="Arial"/>
              </a:rPr>
              <a:t>concentrations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>
                <a:latin typeface="Comic Sans MS" pitchFamily="66" charset="0"/>
                <a:cs typeface="Arial"/>
              </a:rPr>
              <a:t>of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>
                <a:latin typeface="Comic Sans MS" pitchFamily="66" charset="0"/>
                <a:cs typeface="Arial"/>
              </a:rPr>
              <a:t>xenoestrogens</a:t>
            </a:r>
            <a:r>
              <a:rPr lang="cs-CZ" sz="1600" dirty="0">
                <a:latin typeface="Comic Sans MS" pitchFamily="66" charset="0"/>
                <a:cs typeface="Arial"/>
              </a:rPr>
              <a:t> are </a:t>
            </a:r>
            <a:r>
              <a:rPr lang="cs-CZ" sz="1600" dirty="0" err="1">
                <a:latin typeface="Comic Sans MS" pitchFamily="66" charset="0"/>
                <a:cs typeface="Arial"/>
              </a:rPr>
              <a:t>required</a:t>
            </a:r>
            <a:r>
              <a:rPr lang="cs-CZ" sz="1600" dirty="0">
                <a:latin typeface="Comic Sans MS" pitchFamily="66" charset="0"/>
                <a:cs typeface="Arial"/>
              </a:rPr>
              <a:t> to </a:t>
            </a:r>
            <a:r>
              <a:rPr lang="cs-CZ" sz="1600" dirty="0" err="1">
                <a:latin typeface="Comic Sans MS" pitchFamily="66" charset="0"/>
                <a:cs typeface="Arial"/>
              </a:rPr>
              <a:t>elicit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>
                <a:latin typeface="Comic Sans MS" pitchFamily="66" charset="0"/>
                <a:cs typeface="Arial"/>
              </a:rPr>
              <a:t>adverse</a:t>
            </a:r>
            <a:r>
              <a:rPr lang="cs-CZ" sz="1600" dirty="0">
                <a:latin typeface="Comic Sans MS" pitchFamily="66" charset="0"/>
                <a:cs typeface="Arial"/>
              </a:rPr>
              <a:t> </a:t>
            </a:r>
            <a:r>
              <a:rPr lang="cs-CZ" sz="1600" dirty="0" err="1">
                <a:latin typeface="Comic Sans MS" pitchFamily="66" charset="0"/>
                <a:cs typeface="Arial"/>
              </a:rPr>
              <a:t>effect</a:t>
            </a:r>
            <a:endParaRPr lang="cs-CZ" sz="1600" dirty="0">
              <a:latin typeface="Comic Sans MS" pitchFamily="66" charset="0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cs-CZ" sz="1600" dirty="0" smtClean="0">
                <a:latin typeface="Comic Sans MS" pitchFamily="66" charset="0"/>
                <a:cs typeface="Arial"/>
              </a:rPr>
              <a:t>B)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environmental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stability,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bioaccumulation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,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high</a:t>
            </a:r>
            <a:r>
              <a:rPr lang="cs-CZ" sz="1600" b="1" dirty="0" smtClean="0">
                <a:latin typeface="Comic Sans MS" pitchFamily="66" charset="0"/>
                <a:cs typeface="Arial"/>
              </a:rPr>
              <a:t> </a:t>
            </a:r>
            <a:r>
              <a:rPr lang="cs-CZ" sz="1600" b="1" dirty="0" err="1" smtClean="0">
                <a:latin typeface="Comic Sans MS" pitchFamily="66" charset="0"/>
                <a:cs typeface="Arial"/>
              </a:rPr>
              <a:t>lipophilicity</a:t>
            </a:r>
            <a:r>
              <a:rPr lang="cs-CZ" sz="1600" dirty="0" smtClean="0">
                <a:latin typeface="Comic Sans MS" pitchFamily="66" charset="0"/>
                <a:cs typeface="Arial"/>
              </a:rPr>
              <a:t> =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increased</a:t>
            </a:r>
            <a:r>
              <a:rPr lang="cs-CZ" sz="1600" dirty="0" smtClean="0">
                <a:latin typeface="Comic Sans MS" pitchFamily="66" charset="0"/>
                <a:cs typeface="Arial"/>
              </a:rPr>
              <a:t> </a:t>
            </a:r>
            <a:r>
              <a:rPr lang="cs-CZ" sz="1600" dirty="0" err="1" smtClean="0">
                <a:latin typeface="Comic Sans MS" pitchFamily="66" charset="0"/>
                <a:cs typeface="Arial"/>
              </a:rPr>
              <a:t>danger</a:t>
            </a:r>
            <a:endParaRPr lang="cs-CZ" sz="1600" dirty="0">
              <a:latin typeface="Symbol" panose="05050102010706020507" pitchFamily="18" charset="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920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2039</Words>
  <Application>Microsoft Office PowerPoint</Application>
  <PresentationFormat>Předvádění na obrazovce (4:3)</PresentationFormat>
  <Paragraphs>322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Univerzita Palackého v Olomouci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Prof. RNDr. Zdeněk Dvořák, DrSc.</dc:creator>
  <cp:lastModifiedBy>Prof. RNDr. Zdeněk Dvořák, DrSc.</cp:lastModifiedBy>
  <cp:revision>199</cp:revision>
  <dcterms:created xsi:type="dcterms:W3CDTF">2015-09-24T12:41:36Z</dcterms:created>
  <dcterms:modified xsi:type="dcterms:W3CDTF">2015-09-29T12:11:14Z</dcterms:modified>
</cp:coreProperties>
</file>