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8" r:id="rId2"/>
    <p:sldId id="272" r:id="rId3"/>
    <p:sldId id="273" r:id="rId4"/>
    <p:sldId id="269" r:id="rId5"/>
    <p:sldId id="268" r:id="rId6"/>
    <p:sldId id="276" r:id="rId7"/>
    <p:sldId id="274" r:id="rId8"/>
    <p:sldId id="263" r:id="rId9"/>
    <p:sldId id="270" r:id="rId10"/>
    <p:sldId id="278" r:id="rId11"/>
    <p:sldId id="298" r:id="rId12"/>
    <p:sldId id="271" r:id="rId13"/>
    <p:sldId id="299" r:id="rId14"/>
    <p:sldId id="265" r:id="rId15"/>
    <p:sldId id="277" r:id="rId16"/>
    <p:sldId id="275" r:id="rId17"/>
    <p:sldId id="300" r:id="rId18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876" y="104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12BD2-B5B9-481B-B47D-40CE9109A7E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493F1A2-3DC5-4C9B-B7BA-DB9897687843}">
      <dgm:prSet phldrT="[Text]"/>
      <dgm:spPr/>
      <dgm:t>
        <a:bodyPr/>
        <a:lstStyle/>
        <a:p>
          <a:r>
            <a:rPr lang="cs-CZ" dirty="0"/>
            <a:t>Aurora</a:t>
          </a:r>
        </a:p>
      </dgm:t>
    </dgm:pt>
    <dgm:pt modelId="{202E8A6C-07B0-4001-9BCF-93E9402B7107}" type="parTrans" cxnId="{74101C89-5264-49EC-82F0-5A19289E7DF4}">
      <dgm:prSet/>
      <dgm:spPr/>
      <dgm:t>
        <a:bodyPr/>
        <a:lstStyle/>
        <a:p>
          <a:endParaRPr lang="cs-CZ"/>
        </a:p>
      </dgm:t>
    </dgm:pt>
    <dgm:pt modelId="{137752F9-5A28-4543-A25C-103ED3C15770}" type="sibTrans" cxnId="{74101C89-5264-49EC-82F0-5A19289E7DF4}">
      <dgm:prSet/>
      <dgm:spPr/>
      <dgm:t>
        <a:bodyPr/>
        <a:lstStyle/>
        <a:p>
          <a:endParaRPr lang="cs-CZ"/>
        </a:p>
      </dgm:t>
    </dgm:pt>
    <dgm:pt modelId="{F6E1D4B7-9886-4ED0-BB2B-6BEFA54A78BE}">
      <dgm:prSet phldrT="[Text]"/>
      <dgm:spPr/>
      <dgm:t>
        <a:bodyPr/>
        <a:lstStyle/>
        <a:p>
          <a:r>
            <a:rPr lang="cs-CZ" dirty="0" err="1"/>
            <a:t>students</a:t>
          </a:r>
          <a:endParaRPr lang="cs-CZ" dirty="0"/>
        </a:p>
      </dgm:t>
    </dgm:pt>
    <dgm:pt modelId="{113F7B3A-1464-4308-8D2C-1F375FD3DFBC}" type="parTrans" cxnId="{78026555-B9CD-45D3-9AC0-56869AAE0C21}">
      <dgm:prSet/>
      <dgm:spPr/>
      <dgm:t>
        <a:bodyPr/>
        <a:lstStyle/>
        <a:p>
          <a:endParaRPr lang="cs-CZ"/>
        </a:p>
      </dgm:t>
    </dgm:pt>
    <dgm:pt modelId="{4477BE6A-6143-44A3-AC6B-79C109A0821A}" type="sibTrans" cxnId="{78026555-B9CD-45D3-9AC0-56869AAE0C21}">
      <dgm:prSet/>
      <dgm:spPr/>
      <dgm:t>
        <a:bodyPr/>
        <a:lstStyle/>
        <a:p>
          <a:endParaRPr lang="cs-CZ"/>
        </a:p>
      </dgm:t>
    </dgm:pt>
    <dgm:pt modelId="{DF816B19-1D8D-48C5-A916-67AF4251B395}">
      <dgm:prSet phldrT="[Text]"/>
      <dgm:spPr/>
      <dgm:t>
        <a:bodyPr/>
        <a:lstStyle/>
        <a:p>
          <a:r>
            <a:rPr lang="cs-CZ" dirty="0"/>
            <a:t>UP</a:t>
          </a:r>
        </a:p>
      </dgm:t>
    </dgm:pt>
    <dgm:pt modelId="{89685D20-9D97-42AA-8088-3BC3D7B8EE40}" type="parTrans" cxnId="{0D386B67-1568-481D-BEA3-3BF8FEC4ED88}">
      <dgm:prSet/>
      <dgm:spPr/>
      <dgm:t>
        <a:bodyPr/>
        <a:lstStyle/>
        <a:p>
          <a:endParaRPr lang="cs-CZ"/>
        </a:p>
      </dgm:t>
    </dgm:pt>
    <dgm:pt modelId="{B0D7C68F-9154-4E19-A6C5-03EFCD5F4FAB}" type="sibTrans" cxnId="{0D386B67-1568-481D-BEA3-3BF8FEC4ED88}">
      <dgm:prSet/>
      <dgm:spPr/>
      <dgm:t>
        <a:bodyPr/>
        <a:lstStyle/>
        <a:p>
          <a:endParaRPr lang="cs-CZ"/>
        </a:p>
      </dgm:t>
    </dgm:pt>
    <dgm:pt modelId="{E0714315-5E8C-4F48-A4C9-76325BB63389}" type="pres">
      <dgm:prSet presAssocID="{43112BD2-B5B9-481B-B47D-40CE9109A7E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B292FC5-C32D-4B90-B400-D89D8550C6EA}" type="pres">
      <dgm:prSet presAssocID="{C493F1A2-3DC5-4C9B-B7BA-DB9897687843}" presName="gear1" presStyleLbl="node1" presStyleIdx="0" presStyleCnt="3">
        <dgm:presLayoutVars>
          <dgm:chMax val="1"/>
          <dgm:bulletEnabled val="1"/>
        </dgm:presLayoutVars>
      </dgm:prSet>
      <dgm:spPr/>
    </dgm:pt>
    <dgm:pt modelId="{C18CFCD4-1C5A-41E9-9240-7402821FF790}" type="pres">
      <dgm:prSet presAssocID="{C493F1A2-3DC5-4C9B-B7BA-DB9897687843}" presName="gear1srcNode" presStyleLbl="node1" presStyleIdx="0" presStyleCnt="3"/>
      <dgm:spPr/>
    </dgm:pt>
    <dgm:pt modelId="{65910B45-3C53-4764-8CB1-1144715EDEFE}" type="pres">
      <dgm:prSet presAssocID="{C493F1A2-3DC5-4C9B-B7BA-DB9897687843}" presName="gear1dstNode" presStyleLbl="node1" presStyleIdx="0" presStyleCnt="3"/>
      <dgm:spPr/>
    </dgm:pt>
    <dgm:pt modelId="{FFE9DA00-72AE-46B1-8C8D-1D9C73DEC901}" type="pres">
      <dgm:prSet presAssocID="{F6E1D4B7-9886-4ED0-BB2B-6BEFA54A78BE}" presName="gear2" presStyleLbl="node1" presStyleIdx="1" presStyleCnt="3">
        <dgm:presLayoutVars>
          <dgm:chMax val="1"/>
          <dgm:bulletEnabled val="1"/>
        </dgm:presLayoutVars>
      </dgm:prSet>
      <dgm:spPr/>
    </dgm:pt>
    <dgm:pt modelId="{C8A9E291-0850-4995-A81A-452F0B04F882}" type="pres">
      <dgm:prSet presAssocID="{F6E1D4B7-9886-4ED0-BB2B-6BEFA54A78BE}" presName="gear2srcNode" presStyleLbl="node1" presStyleIdx="1" presStyleCnt="3"/>
      <dgm:spPr/>
    </dgm:pt>
    <dgm:pt modelId="{EB106EB9-8D6C-443E-BDCD-61AFB4EB8DB9}" type="pres">
      <dgm:prSet presAssocID="{F6E1D4B7-9886-4ED0-BB2B-6BEFA54A78BE}" presName="gear2dstNode" presStyleLbl="node1" presStyleIdx="1" presStyleCnt="3"/>
      <dgm:spPr/>
    </dgm:pt>
    <dgm:pt modelId="{5B468E7D-A64A-4187-87FE-26C5AC323F6E}" type="pres">
      <dgm:prSet presAssocID="{DF816B19-1D8D-48C5-A916-67AF4251B395}" presName="gear3" presStyleLbl="node1" presStyleIdx="2" presStyleCnt="3"/>
      <dgm:spPr/>
    </dgm:pt>
    <dgm:pt modelId="{46D4FC48-8DEF-42A7-B842-1CD73DA899CF}" type="pres">
      <dgm:prSet presAssocID="{DF816B19-1D8D-48C5-A916-67AF4251B39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537271D-2541-4308-9C59-512DC68A3C67}" type="pres">
      <dgm:prSet presAssocID="{DF816B19-1D8D-48C5-A916-67AF4251B395}" presName="gear3srcNode" presStyleLbl="node1" presStyleIdx="2" presStyleCnt="3"/>
      <dgm:spPr/>
    </dgm:pt>
    <dgm:pt modelId="{CA2F7936-D8FF-4454-A31F-B120798486F7}" type="pres">
      <dgm:prSet presAssocID="{DF816B19-1D8D-48C5-A916-67AF4251B395}" presName="gear3dstNode" presStyleLbl="node1" presStyleIdx="2" presStyleCnt="3"/>
      <dgm:spPr/>
    </dgm:pt>
    <dgm:pt modelId="{0870C70C-17D6-49FB-888D-624AD1B7D652}" type="pres">
      <dgm:prSet presAssocID="{137752F9-5A28-4543-A25C-103ED3C15770}" presName="connector1" presStyleLbl="sibTrans2D1" presStyleIdx="0" presStyleCnt="3"/>
      <dgm:spPr/>
    </dgm:pt>
    <dgm:pt modelId="{72913CC1-843F-4BE7-8A27-C7CF4B1209F0}" type="pres">
      <dgm:prSet presAssocID="{4477BE6A-6143-44A3-AC6B-79C109A0821A}" presName="connector2" presStyleLbl="sibTrans2D1" presStyleIdx="1" presStyleCnt="3"/>
      <dgm:spPr/>
    </dgm:pt>
    <dgm:pt modelId="{5B340691-26BF-4F80-8BE6-6E3312E6C88B}" type="pres">
      <dgm:prSet presAssocID="{B0D7C68F-9154-4E19-A6C5-03EFCD5F4FAB}" presName="connector3" presStyleLbl="sibTrans2D1" presStyleIdx="2" presStyleCnt="3"/>
      <dgm:spPr/>
    </dgm:pt>
  </dgm:ptLst>
  <dgm:cxnLst>
    <dgm:cxn modelId="{BFB17D0E-1F74-4273-A0AB-F4303A3173A3}" type="presOf" srcId="{4477BE6A-6143-44A3-AC6B-79C109A0821A}" destId="{72913CC1-843F-4BE7-8A27-C7CF4B1209F0}" srcOrd="0" destOrd="0" presId="urn:microsoft.com/office/officeart/2005/8/layout/gear1"/>
    <dgm:cxn modelId="{2EAE0814-C3A4-42B7-A05E-C2581F2B3B15}" type="presOf" srcId="{DF816B19-1D8D-48C5-A916-67AF4251B395}" destId="{3537271D-2541-4308-9C59-512DC68A3C67}" srcOrd="2" destOrd="0" presId="urn:microsoft.com/office/officeart/2005/8/layout/gear1"/>
    <dgm:cxn modelId="{DBA0FC18-8489-442B-AB91-57F5364BDC59}" type="presOf" srcId="{F6E1D4B7-9886-4ED0-BB2B-6BEFA54A78BE}" destId="{C8A9E291-0850-4995-A81A-452F0B04F882}" srcOrd="1" destOrd="0" presId="urn:microsoft.com/office/officeart/2005/8/layout/gear1"/>
    <dgm:cxn modelId="{BDA7543F-F9BA-4C31-A02E-6439D2C30FA9}" type="presOf" srcId="{43112BD2-B5B9-481B-B47D-40CE9109A7EE}" destId="{E0714315-5E8C-4F48-A4C9-76325BB63389}" srcOrd="0" destOrd="0" presId="urn:microsoft.com/office/officeart/2005/8/layout/gear1"/>
    <dgm:cxn modelId="{2B06BA45-1A9B-4A8E-B240-BC1B0313EAD5}" type="presOf" srcId="{DF816B19-1D8D-48C5-A916-67AF4251B395}" destId="{CA2F7936-D8FF-4454-A31F-B120798486F7}" srcOrd="3" destOrd="0" presId="urn:microsoft.com/office/officeart/2005/8/layout/gear1"/>
    <dgm:cxn modelId="{16CBFB46-7F4D-4DB0-A49D-5B81639DD977}" type="presOf" srcId="{137752F9-5A28-4543-A25C-103ED3C15770}" destId="{0870C70C-17D6-49FB-888D-624AD1B7D652}" srcOrd="0" destOrd="0" presId="urn:microsoft.com/office/officeart/2005/8/layout/gear1"/>
    <dgm:cxn modelId="{0D386B67-1568-481D-BEA3-3BF8FEC4ED88}" srcId="{43112BD2-B5B9-481B-B47D-40CE9109A7EE}" destId="{DF816B19-1D8D-48C5-A916-67AF4251B395}" srcOrd="2" destOrd="0" parTransId="{89685D20-9D97-42AA-8088-3BC3D7B8EE40}" sibTransId="{B0D7C68F-9154-4E19-A6C5-03EFCD5F4FAB}"/>
    <dgm:cxn modelId="{14CD0268-EB2A-4D69-8C93-39D877D7CB29}" type="presOf" srcId="{DF816B19-1D8D-48C5-A916-67AF4251B395}" destId="{46D4FC48-8DEF-42A7-B842-1CD73DA899CF}" srcOrd="1" destOrd="0" presId="urn:microsoft.com/office/officeart/2005/8/layout/gear1"/>
    <dgm:cxn modelId="{6D822553-74DB-4DEC-A9C5-0889F1E4E4B0}" type="presOf" srcId="{C493F1A2-3DC5-4C9B-B7BA-DB9897687843}" destId="{65910B45-3C53-4764-8CB1-1144715EDEFE}" srcOrd="2" destOrd="0" presId="urn:microsoft.com/office/officeart/2005/8/layout/gear1"/>
    <dgm:cxn modelId="{15DE0A54-61E1-45F1-957D-340982FA7FBB}" type="presOf" srcId="{C493F1A2-3DC5-4C9B-B7BA-DB9897687843}" destId="{C18CFCD4-1C5A-41E9-9240-7402821FF790}" srcOrd="1" destOrd="0" presId="urn:microsoft.com/office/officeart/2005/8/layout/gear1"/>
    <dgm:cxn modelId="{78026555-B9CD-45D3-9AC0-56869AAE0C21}" srcId="{43112BD2-B5B9-481B-B47D-40CE9109A7EE}" destId="{F6E1D4B7-9886-4ED0-BB2B-6BEFA54A78BE}" srcOrd="1" destOrd="0" parTransId="{113F7B3A-1464-4308-8D2C-1F375FD3DFBC}" sibTransId="{4477BE6A-6143-44A3-AC6B-79C109A0821A}"/>
    <dgm:cxn modelId="{74101C89-5264-49EC-82F0-5A19289E7DF4}" srcId="{43112BD2-B5B9-481B-B47D-40CE9109A7EE}" destId="{C493F1A2-3DC5-4C9B-B7BA-DB9897687843}" srcOrd="0" destOrd="0" parTransId="{202E8A6C-07B0-4001-9BCF-93E9402B7107}" sibTransId="{137752F9-5A28-4543-A25C-103ED3C15770}"/>
    <dgm:cxn modelId="{E32AA58C-E89A-42CB-9883-1ADF47287B8C}" type="presOf" srcId="{F6E1D4B7-9886-4ED0-BB2B-6BEFA54A78BE}" destId="{FFE9DA00-72AE-46B1-8C8D-1D9C73DEC901}" srcOrd="0" destOrd="0" presId="urn:microsoft.com/office/officeart/2005/8/layout/gear1"/>
    <dgm:cxn modelId="{8A7B4095-0E01-4D1D-B343-675C6ABAECF9}" type="presOf" srcId="{F6E1D4B7-9886-4ED0-BB2B-6BEFA54A78BE}" destId="{EB106EB9-8D6C-443E-BDCD-61AFB4EB8DB9}" srcOrd="2" destOrd="0" presId="urn:microsoft.com/office/officeart/2005/8/layout/gear1"/>
    <dgm:cxn modelId="{51E7EFBC-D040-4D0A-873D-0AF00A8C502D}" type="presOf" srcId="{DF816B19-1D8D-48C5-A916-67AF4251B395}" destId="{5B468E7D-A64A-4187-87FE-26C5AC323F6E}" srcOrd="0" destOrd="0" presId="urn:microsoft.com/office/officeart/2005/8/layout/gear1"/>
    <dgm:cxn modelId="{BC7B72D4-14F5-49D4-885C-9493A68B3BA3}" type="presOf" srcId="{B0D7C68F-9154-4E19-A6C5-03EFCD5F4FAB}" destId="{5B340691-26BF-4F80-8BE6-6E3312E6C88B}" srcOrd="0" destOrd="0" presId="urn:microsoft.com/office/officeart/2005/8/layout/gear1"/>
    <dgm:cxn modelId="{303701E5-0374-486A-AA36-6A93D269EF0B}" type="presOf" srcId="{C493F1A2-3DC5-4C9B-B7BA-DB9897687843}" destId="{8B292FC5-C32D-4B90-B400-D89D8550C6EA}" srcOrd="0" destOrd="0" presId="urn:microsoft.com/office/officeart/2005/8/layout/gear1"/>
    <dgm:cxn modelId="{8334BBF7-E970-4E24-9A85-420F7CC1BA8A}" type="presParOf" srcId="{E0714315-5E8C-4F48-A4C9-76325BB63389}" destId="{8B292FC5-C32D-4B90-B400-D89D8550C6EA}" srcOrd="0" destOrd="0" presId="urn:microsoft.com/office/officeart/2005/8/layout/gear1"/>
    <dgm:cxn modelId="{9694E443-F23C-47DB-8B9F-EAD8EF21D77A}" type="presParOf" srcId="{E0714315-5E8C-4F48-A4C9-76325BB63389}" destId="{C18CFCD4-1C5A-41E9-9240-7402821FF790}" srcOrd="1" destOrd="0" presId="urn:microsoft.com/office/officeart/2005/8/layout/gear1"/>
    <dgm:cxn modelId="{7BE3057B-C597-401E-AE97-0608638FF063}" type="presParOf" srcId="{E0714315-5E8C-4F48-A4C9-76325BB63389}" destId="{65910B45-3C53-4764-8CB1-1144715EDEFE}" srcOrd="2" destOrd="0" presId="urn:microsoft.com/office/officeart/2005/8/layout/gear1"/>
    <dgm:cxn modelId="{FFDEB445-F406-4AC8-8A6D-DFC136B5A919}" type="presParOf" srcId="{E0714315-5E8C-4F48-A4C9-76325BB63389}" destId="{FFE9DA00-72AE-46B1-8C8D-1D9C73DEC901}" srcOrd="3" destOrd="0" presId="urn:microsoft.com/office/officeart/2005/8/layout/gear1"/>
    <dgm:cxn modelId="{4B7CC102-1320-48E5-AECF-5E6E723ABF0F}" type="presParOf" srcId="{E0714315-5E8C-4F48-A4C9-76325BB63389}" destId="{C8A9E291-0850-4995-A81A-452F0B04F882}" srcOrd="4" destOrd="0" presId="urn:microsoft.com/office/officeart/2005/8/layout/gear1"/>
    <dgm:cxn modelId="{FB7E6821-A451-43C3-BBAC-9B443C0E2F8D}" type="presParOf" srcId="{E0714315-5E8C-4F48-A4C9-76325BB63389}" destId="{EB106EB9-8D6C-443E-BDCD-61AFB4EB8DB9}" srcOrd="5" destOrd="0" presId="urn:microsoft.com/office/officeart/2005/8/layout/gear1"/>
    <dgm:cxn modelId="{662F2558-A7F5-4CC5-BFC0-9A152AE3E6AD}" type="presParOf" srcId="{E0714315-5E8C-4F48-A4C9-76325BB63389}" destId="{5B468E7D-A64A-4187-87FE-26C5AC323F6E}" srcOrd="6" destOrd="0" presId="urn:microsoft.com/office/officeart/2005/8/layout/gear1"/>
    <dgm:cxn modelId="{47B161F1-4554-45A9-ADD2-E6E6BF23DC39}" type="presParOf" srcId="{E0714315-5E8C-4F48-A4C9-76325BB63389}" destId="{46D4FC48-8DEF-42A7-B842-1CD73DA899CF}" srcOrd="7" destOrd="0" presId="urn:microsoft.com/office/officeart/2005/8/layout/gear1"/>
    <dgm:cxn modelId="{A8C6C161-5BBD-4FD3-B73F-FD618CC69F50}" type="presParOf" srcId="{E0714315-5E8C-4F48-A4C9-76325BB63389}" destId="{3537271D-2541-4308-9C59-512DC68A3C67}" srcOrd="8" destOrd="0" presId="urn:microsoft.com/office/officeart/2005/8/layout/gear1"/>
    <dgm:cxn modelId="{E07EA00C-4B2B-4158-9162-6D25115F22CE}" type="presParOf" srcId="{E0714315-5E8C-4F48-A4C9-76325BB63389}" destId="{CA2F7936-D8FF-4454-A31F-B120798486F7}" srcOrd="9" destOrd="0" presId="urn:microsoft.com/office/officeart/2005/8/layout/gear1"/>
    <dgm:cxn modelId="{5BAC17CE-E4EF-4773-A07D-E36EF0BF3D82}" type="presParOf" srcId="{E0714315-5E8C-4F48-A4C9-76325BB63389}" destId="{0870C70C-17D6-49FB-888D-624AD1B7D652}" srcOrd="10" destOrd="0" presId="urn:microsoft.com/office/officeart/2005/8/layout/gear1"/>
    <dgm:cxn modelId="{B371D93F-B42A-4AA3-9104-5C32B8DF5A15}" type="presParOf" srcId="{E0714315-5E8C-4F48-A4C9-76325BB63389}" destId="{72913CC1-843F-4BE7-8A27-C7CF4B1209F0}" srcOrd="11" destOrd="0" presId="urn:microsoft.com/office/officeart/2005/8/layout/gear1"/>
    <dgm:cxn modelId="{86B71AEC-74D1-44E1-B6AE-ED6201A431CC}" type="presParOf" srcId="{E0714315-5E8C-4F48-A4C9-76325BB63389}" destId="{5B340691-26BF-4F80-8BE6-6E3312E6C88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2FC5-C32D-4B90-B400-D89D8550C6EA}">
      <dsp:nvSpPr>
        <dsp:cNvPr id="0" name=""/>
        <dsp:cNvSpPr/>
      </dsp:nvSpPr>
      <dsp:spPr>
        <a:xfrm>
          <a:off x="3783188" y="2432050"/>
          <a:ext cx="2972505" cy="297250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Aurora</a:t>
          </a:r>
        </a:p>
      </dsp:txBody>
      <dsp:txXfrm>
        <a:off x="4380794" y="3128345"/>
        <a:ext cx="1777293" cy="1527929"/>
      </dsp:txXfrm>
    </dsp:sp>
    <dsp:sp modelId="{FFE9DA00-72AE-46B1-8C8D-1D9C73DEC901}">
      <dsp:nvSpPr>
        <dsp:cNvPr id="0" name=""/>
        <dsp:cNvSpPr/>
      </dsp:nvSpPr>
      <dsp:spPr>
        <a:xfrm>
          <a:off x="2053730" y="1729457"/>
          <a:ext cx="2161822" cy="216182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 err="1"/>
            <a:t>students</a:t>
          </a:r>
          <a:endParaRPr lang="cs-CZ" sz="2200" kern="1200" dirty="0"/>
        </a:p>
      </dsp:txBody>
      <dsp:txXfrm>
        <a:off x="2597975" y="2276992"/>
        <a:ext cx="1073332" cy="1066752"/>
      </dsp:txXfrm>
    </dsp:sp>
    <dsp:sp modelId="{5B468E7D-A64A-4187-87FE-26C5AC323F6E}">
      <dsp:nvSpPr>
        <dsp:cNvPr id="0" name=""/>
        <dsp:cNvSpPr/>
      </dsp:nvSpPr>
      <dsp:spPr>
        <a:xfrm rot="20700000">
          <a:off x="3264571" y="238021"/>
          <a:ext cx="2118144" cy="211814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UP</a:t>
          </a:r>
        </a:p>
      </dsp:txBody>
      <dsp:txXfrm rot="-20700000">
        <a:off x="3729143" y="702592"/>
        <a:ext cx="1189002" cy="1189002"/>
      </dsp:txXfrm>
    </dsp:sp>
    <dsp:sp modelId="{0870C70C-17D6-49FB-888D-624AD1B7D652}">
      <dsp:nvSpPr>
        <dsp:cNvPr id="0" name=""/>
        <dsp:cNvSpPr/>
      </dsp:nvSpPr>
      <dsp:spPr>
        <a:xfrm>
          <a:off x="3568136" y="1975777"/>
          <a:ext cx="3804807" cy="3804807"/>
        </a:xfrm>
        <a:prstGeom prst="circularArrow">
          <a:avLst>
            <a:gd name="adj1" fmla="val 4687"/>
            <a:gd name="adj2" fmla="val 299029"/>
            <a:gd name="adj3" fmla="val 2539083"/>
            <a:gd name="adj4" fmla="val 1581276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13CC1-843F-4BE7-8A27-C7CF4B1209F0}">
      <dsp:nvSpPr>
        <dsp:cNvPr id="0" name=""/>
        <dsp:cNvSpPr/>
      </dsp:nvSpPr>
      <dsp:spPr>
        <a:xfrm>
          <a:off x="1670876" y="1245934"/>
          <a:ext cx="2764430" cy="27644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40691-26BF-4F80-8BE6-6E3312E6C88B}">
      <dsp:nvSpPr>
        <dsp:cNvPr id="0" name=""/>
        <dsp:cNvSpPr/>
      </dsp:nvSpPr>
      <dsp:spPr>
        <a:xfrm>
          <a:off x="2774623" y="-231126"/>
          <a:ext cx="2980612" cy="29806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</a:rPr>
              <a:t> panel 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European</a:t>
            </a:r>
            <a:r>
              <a:rPr lang="cs-CZ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Universities</a:t>
            </a:r>
            <a:r>
              <a:rPr lang="cs-CZ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UP - 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Strategy</a:t>
            </a:r>
            <a:r>
              <a:rPr lang="cs-CZ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Future</a:t>
            </a:r>
            <a:r>
              <a:rPr lang="cs-CZ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9.30-10.30 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meant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strategic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relevance and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opportunities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each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divisions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lead and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discuss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education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sustainability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communication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and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internationalization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both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contribute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and benefit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Aurora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Alliance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programme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73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34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</a:pPr>
            <a:r>
              <a:rPr lang="cs-CZ" sz="1800" b="1" dirty="0" err="1">
                <a:solidFill>
                  <a:srgbClr val="006FAD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Pror</a:t>
            </a:r>
            <a:r>
              <a:rPr lang="cs-CZ" sz="1800" b="1" dirty="0">
                <a:solidFill>
                  <a:srgbClr val="006FAD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Procházka:</a:t>
            </a:r>
            <a:endParaRPr lang="cs-CZ" sz="18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</a:pPr>
            <a:r>
              <a:rPr lang="cs-CZ" sz="1800" b="1" dirty="0">
                <a:solidFill>
                  <a:srgbClr val="006FAD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1.2.2 Podpora studentských aktivit a spolků</a:t>
            </a:r>
            <a:endParaRPr lang="cs-CZ" sz="18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200" b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Návaznost na operační cíl SZ MŠMT 2021+: 1.C, 1.E, 2.G, II.3</a:t>
            </a:r>
            <a:endParaRPr lang="cs-CZ" sz="16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Alokovaná finanční částka z PROPOST: 2.050.000 Kč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</a:pPr>
            <a:r>
              <a:rPr lang="cs-CZ" sz="1800" b="1" dirty="0">
                <a:solidFill>
                  <a:srgbClr val="006FAD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1.2.4 Podpora služeb pro studenty-rodiče</a:t>
            </a:r>
            <a:endParaRPr lang="cs-CZ" sz="18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200" b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Návaznost na operační cíl SZ MŠMT 2021+: 2.C, 2.D</a:t>
            </a:r>
            <a:endParaRPr lang="cs-CZ" sz="16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200" b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Alokovaná finanční částka z PROPOST: 1.000.000 Kč </a:t>
            </a:r>
            <a:endParaRPr lang="cs-CZ" sz="16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</a:pPr>
            <a:r>
              <a:rPr lang="cs-CZ" sz="1800" b="1" dirty="0">
                <a:solidFill>
                  <a:srgbClr val="006FAD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1.2.5 Podpora kariérního poradenství</a:t>
            </a:r>
            <a:endParaRPr lang="cs-CZ" sz="18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200" b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Návaznost na operační cíl SZ MŠMT 2021+: 1.C, 2.G, II.1, II.2</a:t>
            </a:r>
            <a:endParaRPr lang="cs-CZ" sz="16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Alokovaná finanční částka z PROPOST: 6.849.684 Kč 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</a:pPr>
            <a:r>
              <a:rPr lang="cs-CZ" sz="1800" b="1" dirty="0">
                <a:solidFill>
                  <a:srgbClr val="006FAD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1.2.6 Podpora absolventů</a:t>
            </a:r>
            <a:endParaRPr lang="cs-CZ" sz="18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200" b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Návaznost na operační cíl SZ MŠMT 2021+: 2.G, II.1</a:t>
            </a:r>
            <a:endParaRPr lang="cs-CZ" sz="16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200" b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Alokovaná finanční částka z PROPOST: 1.100.000 Kč </a:t>
            </a:r>
            <a:endParaRPr lang="cs-CZ" sz="16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</a:pPr>
            <a:r>
              <a:rPr lang="cs-CZ" sz="1800" b="1" dirty="0">
                <a:solidFill>
                  <a:srgbClr val="006FAD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1.6 Podpora programu Absolvent</a:t>
            </a:r>
            <a:endParaRPr lang="cs-CZ" sz="18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200" b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Návaznost na operační cíl SZ MŠMT 2021+: 1.C</a:t>
            </a:r>
            <a:endParaRPr lang="cs-CZ" sz="16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200" b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Alokovaná finanční částka z PROPOST: 1.000.000 Kč  </a:t>
            </a:r>
            <a:endParaRPr lang="cs-CZ" sz="16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</a:pPr>
            <a:r>
              <a:rPr lang="cs-CZ" sz="1800" b="1" dirty="0">
                <a:solidFill>
                  <a:srgbClr val="006FAD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1.7 Efektivní komunikace nabídky vzdělávání</a:t>
            </a:r>
            <a:endParaRPr lang="cs-CZ" sz="18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200" b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Návaznost na operační cíl SZ MŠMT 2021+: 2.B, II.1 </a:t>
            </a:r>
            <a:endParaRPr lang="cs-CZ" sz="1600" b="1" dirty="0">
              <a:solidFill>
                <a:srgbClr val="006FAD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200" b="1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Alokovaná finanční částka z PROPOST: 9.150.000 Kč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11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86" y="2897013"/>
            <a:ext cx="3071701" cy="1026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151" y="621066"/>
            <a:ext cx="1607853" cy="5486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921FCFA-8022-43DB-88D3-BF5CCDF744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4" y="345600"/>
            <a:ext cx="445034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78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57" y="1260000"/>
            <a:ext cx="1936959" cy="1845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151" y="621066"/>
            <a:ext cx="1607853" cy="5486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FF03DCF-955D-4AB1-8D4C-9565969097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4" y="345600"/>
            <a:ext cx="445034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68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0" y="540000"/>
            <a:ext cx="2132317" cy="710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151" y="621066"/>
            <a:ext cx="160785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2558" y="3606612"/>
            <a:ext cx="10215134" cy="1581207"/>
          </a:xfrm>
        </p:spPr>
        <p:txBody>
          <a:bodyPr>
            <a:normAutofit/>
          </a:bodyPr>
          <a:lstStyle/>
          <a:p>
            <a:r>
              <a:rPr lang="cs-CZ" dirty="0"/>
              <a:t>WP4: Aurora </a:t>
            </a:r>
            <a:r>
              <a:rPr lang="cs-CZ" dirty="0" err="1"/>
              <a:t>Engaging</a:t>
            </a:r>
            <a:r>
              <a:rPr lang="cs-CZ" dirty="0"/>
              <a:t> </a:t>
            </a:r>
            <a:r>
              <a:rPr lang="cs-CZ" dirty="0" err="1"/>
              <a:t>Communities</a:t>
            </a:r>
            <a:br>
              <a:rPr lang="cs-CZ" dirty="0"/>
            </a:br>
            <a:br>
              <a:rPr lang="cs-CZ" dirty="0"/>
            </a:br>
            <a:r>
              <a:rPr lang="cs-CZ" sz="2400" dirty="0"/>
              <a:t>VR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r>
              <a:rPr lang="cs-CZ" sz="2400" dirty="0"/>
              <a:t> and </a:t>
            </a:r>
            <a:r>
              <a:rPr lang="cs-CZ" sz="2400" dirty="0" err="1"/>
              <a:t>Students</a:t>
            </a:r>
            <a:r>
              <a:rPr lang="cs-CZ" sz="2400" dirty="0"/>
              <a:t> </a:t>
            </a:r>
            <a:r>
              <a:rPr lang="cs-CZ" sz="2400" dirty="0" err="1"/>
              <a:t>Affairs</a:t>
            </a:r>
            <a:r>
              <a:rPr lang="cs-CZ" sz="2400" dirty="0"/>
              <a:t>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Vít Procházka, 18.10.2021, AURORA OPEN DAY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F46E47FF-2DD0-4490-BF1D-56DAABAAD956}"/>
              </a:ext>
            </a:extLst>
          </p:cNvPr>
          <p:cNvSpPr txBox="1"/>
          <p:nvPr/>
        </p:nvSpPr>
        <p:spPr>
          <a:xfrm>
            <a:off x="6315741" y="2228789"/>
            <a:ext cx="4922874" cy="238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Task 4.2 Aurora Research Platforms</a:t>
            </a:r>
            <a:endParaRPr lang="cs-CZ" sz="2000" dirty="0"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 Task 4.2 is concerned with developing academic collaboration within Aurora towards the intra-Alliance optimum, enhancing cross-fertilization between education and research.</a:t>
            </a:r>
            <a:endParaRPr lang="cs-CZ" sz="2000" dirty="0"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72891056-92C8-4BF0-BD68-0001DDEDB27C">
            <a:extLst>
              <a:ext uri="{FF2B5EF4-FFF2-40B4-BE49-F238E27FC236}">
                <a16:creationId xmlns:a16="http://schemas.microsoft.com/office/drawing/2014/main" id="{386F95AB-E552-49CD-91BC-235DF0B8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5" y="0"/>
            <a:ext cx="483244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20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32853-32D0-4C14-9ABC-3AFE7361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C170F08-F8E8-432F-ABB3-BD400B0C4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" y="-283321"/>
            <a:ext cx="12160250" cy="7145713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1DEBC78-2773-43E0-AC3C-0300C8498125}"/>
              </a:ext>
            </a:extLst>
          </p:cNvPr>
          <p:cNvSpPr/>
          <p:nvPr/>
        </p:nvSpPr>
        <p:spPr>
          <a:xfrm>
            <a:off x="6254559" y="-283321"/>
            <a:ext cx="5915497" cy="714571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777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E9EAB51-65D1-48E6-B627-D54DDF93A5BA}"/>
              </a:ext>
            </a:extLst>
          </p:cNvPr>
          <p:cNvSpPr/>
          <p:nvPr/>
        </p:nvSpPr>
        <p:spPr>
          <a:xfrm>
            <a:off x="6743055" y="364374"/>
            <a:ext cx="4857584" cy="8458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793" dirty="0"/>
              <a:t>Festival + Student Engagement = Wonders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9C2132B-9EB7-4808-93B7-02D6FCF784D9}"/>
              </a:ext>
            </a:extLst>
          </p:cNvPr>
          <p:cNvSpPr txBox="1">
            <a:spLocks/>
          </p:cNvSpPr>
          <p:nvPr/>
        </p:nvSpPr>
        <p:spPr>
          <a:xfrm>
            <a:off x="7094244" y="516844"/>
            <a:ext cx="4417089" cy="1169640"/>
          </a:xfrm>
          <a:prstGeom prst="rect">
            <a:avLst/>
          </a:prstGeom>
        </p:spPr>
        <p:txBody>
          <a:bodyPr vert="horz" lIns="91202" tIns="45601" rIns="91202" bIns="4560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192" b="1" dirty="0">
              <a:solidFill>
                <a:schemeClr val="bg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241340F-7664-404D-8316-158B12E58174}"/>
              </a:ext>
            </a:extLst>
          </p:cNvPr>
          <p:cNvSpPr txBox="1">
            <a:spLocks/>
          </p:cNvSpPr>
          <p:nvPr/>
        </p:nvSpPr>
        <p:spPr>
          <a:xfrm>
            <a:off x="6960142" y="1368189"/>
            <a:ext cx="4872101" cy="5466279"/>
          </a:xfrm>
          <a:prstGeom prst="rect">
            <a:avLst/>
          </a:prstGeom>
        </p:spPr>
        <p:txBody>
          <a:bodyPr vert="horz" lIns="91202" tIns="45601" rIns="91202" bIns="45601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6011" indent="-456011">
              <a:buFont typeface="Arial" panose="020B0604020202020204" pitchFamily="34" charset="0"/>
              <a:buChar char="•"/>
            </a:pPr>
            <a:r>
              <a:rPr lang="cs-CZ" sz="2892" b="1" dirty="0">
                <a:solidFill>
                  <a:srgbClr val="0070C0"/>
                </a:solidFill>
              </a:rPr>
              <a:t>More then 300 students participating</a:t>
            </a:r>
          </a:p>
          <a:p>
            <a:pPr marL="456011" indent="-456011">
              <a:buFont typeface="Arial" panose="020B0604020202020204" pitchFamily="34" charset="0"/>
              <a:buChar char="•"/>
            </a:pPr>
            <a:endParaRPr lang="cs-CZ" sz="2892" b="1" dirty="0">
              <a:solidFill>
                <a:srgbClr val="0070C0"/>
              </a:solidFill>
            </a:endParaRPr>
          </a:p>
          <a:p>
            <a:pPr marL="456011" indent="-456011">
              <a:buFont typeface="Arial" panose="020B0604020202020204" pitchFamily="34" charset="0"/>
              <a:buChar char="•"/>
            </a:pPr>
            <a:r>
              <a:rPr lang="cs-CZ" sz="2892" b="1" dirty="0">
                <a:solidFill>
                  <a:srgbClr val="0070C0"/>
                </a:solidFill>
              </a:rPr>
              <a:t>We don´t set barriers</a:t>
            </a:r>
          </a:p>
          <a:p>
            <a:pPr marL="456011" indent="-456011">
              <a:buFont typeface="Arial" panose="020B0604020202020204" pitchFamily="34" charset="0"/>
              <a:buChar char="•"/>
            </a:pPr>
            <a:endParaRPr lang="cs-CZ" sz="2892" b="1" dirty="0">
              <a:solidFill>
                <a:srgbClr val="0070C0"/>
              </a:solidFill>
            </a:endParaRPr>
          </a:p>
          <a:p>
            <a:pPr marL="456011" indent="-456011">
              <a:buFont typeface="Arial" panose="020B0604020202020204" pitchFamily="34" charset="0"/>
              <a:buChar char="•"/>
            </a:pPr>
            <a:r>
              <a:rPr lang="cs-CZ" sz="2892" b="1" dirty="0">
                <a:solidFill>
                  <a:srgbClr val="0070C0"/>
                </a:solidFill>
              </a:rPr>
              <a:t>We trust students</a:t>
            </a:r>
          </a:p>
          <a:p>
            <a:pPr marL="456011" indent="-456011">
              <a:buFont typeface="Arial" panose="020B0604020202020204" pitchFamily="34" charset="0"/>
              <a:buChar char="•"/>
            </a:pPr>
            <a:endParaRPr lang="cs-CZ" sz="2892" b="1" dirty="0">
              <a:solidFill>
                <a:srgbClr val="0070C0"/>
              </a:solidFill>
            </a:endParaRPr>
          </a:p>
          <a:p>
            <a:pPr marL="456011" indent="-456011">
              <a:buFont typeface="Arial" panose="020B0604020202020204" pitchFamily="34" charset="0"/>
              <a:buChar char="•"/>
            </a:pPr>
            <a:r>
              <a:rPr lang="cs-CZ" sz="2892" b="1" dirty="0">
                <a:solidFill>
                  <a:srgbClr val="0070C0"/>
                </a:solidFill>
              </a:rPr>
              <a:t>We give them opportunity</a:t>
            </a:r>
          </a:p>
          <a:p>
            <a:pPr marL="456011" indent="-456011">
              <a:buFont typeface="Arial" panose="020B0604020202020204" pitchFamily="34" charset="0"/>
              <a:buChar char="•"/>
            </a:pPr>
            <a:endParaRPr lang="cs-CZ" sz="2892" b="1" dirty="0">
              <a:solidFill>
                <a:srgbClr val="0070C0"/>
              </a:solidFill>
            </a:endParaRPr>
          </a:p>
          <a:p>
            <a:pPr marL="456011" indent="-456011">
              <a:buFont typeface="Arial" panose="020B0604020202020204" pitchFamily="34" charset="0"/>
              <a:buChar char="•"/>
            </a:pPr>
            <a:r>
              <a:rPr lang="cs-CZ" sz="2892" b="1" dirty="0">
                <a:solidFill>
                  <a:srgbClr val="0070C0"/>
                </a:solidFill>
              </a:rPr>
              <a:t>We give students responsibility</a:t>
            </a:r>
            <a:br>
              <a:rPr lang="cs-CZ" sz="2892" b="1" dirty="0">
                <a:solidFill>
                  <a:srgbClr val="0070C0"/>
                </a:solidFill>
              </a:rPr>
            </a:br>
            <a:r>
              <a:rPr lang="cs-CZ" sz="2892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 get very early on responsible positions under different levels of supervision</a:t>
            </a:r>
          </a:p>
          <a:p>
            <a:pPr marL="456011" indent="-456011">
              <a:buFont typeface="Arial" panose="020B0604020202020204" pitchFamily="34" charset="0"/>
              <a:buChar char="•"/>
            </a:pPr>
            <a:endParaRPr lang="cs-CZ" sz="2892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6011" indent="-456011">
              <a:buFont typeface="Arial" panose="020B0604020202020204" pitchFamily="34" charset="0"/>
              <a:buChar char="•"/>
            </a:pPr>
            <a:r>
              <a:rPr lang="cs-CZ" sz="2892" b="1" dirty="0">
                <a:solidFill>
                  <a:srgbClr val="0070C0"/>
                </a:solidFill>
              </a:rPr>
              <a:t>AFO production is incorporated to some studying programmes </a:t>
            </a:r>
            <a:br>
              <a:rPr lang="cs-CZ" sz="2892" b="1" dirty="0">
                <a:solidFill>
                  <a:srgbClr val="0070C0"/>
                </a:solidFill>
              </a:rPr>
            </a:br>
            <a:r>
              <a:rPr lang="cs-CZ" sz="289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 and film studies; we are now including programmes at 3rd Age Universtity, engaging with seniors at all levels of produciton</a:t>
            </a:r>
            <a:br>
              <a:rPr lang="cs-CZ" sz="2892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2892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6011" indent="-456011">
              <a:buFont typeface="Arial" panose="020B0604020202020204" pitchFamily="34" charset="0"/>
              <a:buChar char="•"/>
            </a:pPr>
            <a:r>
              <a:rPr lang="cs-CZ" sz="2892" b="1" dirty="0">
                <a:solidFill>
                  <a:srgbClr val="0070C0"/>
                </a:solidFill>
              </a:rPr>
              <a:t>Carrer and life experience (+ cost effectivness) </a:t>
            </a:r>
            <a:r>
              <a:rPr lang="cs-CZ" sz="289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don´t do unpaid internships; we try to support student also financially. On the other side, high motivation and energy input by students result in lower production costs. Similarly sized festivals in Czechia have 2 -5 times higher production costs.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D8221BC-20EF-4DC6-9FF2-9808D75FD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09"/>
          <a:stretch/>
        </p:blipFill>
        <p:spPr>
          <a:xfrm>
            <a:off x="559612" y="199"/>
            <a:ext cx="1416828" cy="190949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5999B1F-5351-4E91-BB0D-F8D62CDDACAF}"/>
              </a:ext>
            </a:extLst>
          </p:cNvPr>
          <p:cNvSpPr txBox="1"/>
          <p:nvPr/>
        </p:nvSpPr>
        <p:spPr>
          <a:xfrm>
            <a:off x="-472525" y="4271401"/>
            <a:ext cx="6085332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4.3 Social Entrepreneurship &amp; Innovation</a:t>
            </a:r>
            <a:endParaRPr lang="cs-CZ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Focused on Social Entrepreneurship &amp; Innovation, this task team strived to turn this concept into a common field of expertise at the Alliance level.</a:t>
            </a:r>
            <a:endParaRPr lang="cs-CZ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2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52CECF-F78E-4197-9E93-ED26D298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872" y="6419088"/>
            <a:ext cx="5738828" cy="293307"/>
          </a:xfrm>
        </p:spPr>
        <p:txBody>
          <a:bodyPr/>
          <a:lstStyle/>
          <a:p>
            <a:r>
              <a:rPr lang="cs-CZ" dirty="0"/>
              <a:t>Gaudeamus Bratislava, 12. 10. 2021</a:t>
            </a:r>
          </a:p>
        </p:txBody>
      </p:sp>
      <p:pic>
        <p:nvPicPr>
          <p:cNvPr id="2050" name="265AA158-47A1-495B-8304-2273754B6E59">
            <a:extLst>
              <a:ext uri="{FF2B5EF4-FFF2-40B4-BE49-F238E27FC236}">
                <a16:creationId xmlns:a16="http://schemas.microsoft.com/office/drawing/2014/main" id="{219DB7D0-A521-4923-B6B1-B2EAB71C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2" y="1510098"/>
            <a:ext cx="6272325" cy="47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95EA6A0-9C57-46FF-BE1F-A7781BDB8DB3}"/>
              </a:ext>
            </a:extLst>
          </p:cNvPr>
          <p:cNvSpPr txBox="1"/>
          <p:nvPr/>
        </p:nvSpPr>
        <p:spPr>
          <a:xfrm>
            <a:off x="6925196" y="1510098"/>
            <a:ext cx="5071731" cy="3370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4.4 Aurora Capacity Development Support program</a:t>
            </a:r>
            <a:endParaRPr lang="cs-CZ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CDS Program, led by UP, aims to narrow the gap in quality in higher education &amp; research by supporting universities in CE Europe and neighboring Countries in strengthening their capacity for academic excellence and societal relevance.</a:t>
            </a:r>
            <a:endParaRPr lang="cs-CZ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8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0A8569F-9416-447E-A966-0EB10F969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89" r="847" b="7359"/>
          <a:stretch/>
        </p:blipFill>
        <p:spPr>
          <a:xfrm>
            <a:off x="584791" y="1797865"/>
            <a:ext cx="8654902" cy="406795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9F8362E-FA3B-4638-9F79-AEB1A8DFA5F0}"/>
              </a:ext>
            </a:extLst>
          </p:cNvPr>
          <p:cNvSpPr txBox="1"/>
          <p:nvPr/>
        </p:nvSpPr>
        <p:spPr>
          <a:xfrm>
            <a:off x="6836735" y="1684859"/>
            <a:ext cx="5144474" cy="271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Task 4.5 Aurora Institute</a:t>
            </a:r>
            <a:endParaRPr lang="cs-CZ" sz="2000" dirty="0"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This Task Team aims to form an Aurora Institute, to express and enhance the identity of the Aurora European University Alliance as a European institution in its own right, beyond the identity of the individual member universities of the Alliance.</a:t>
            </a:r>
            <a:endParaRPr lang="cs-CZ" sz="2000" dirty="0"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C4E376C-1EF0-4B03-82E1-A023BDFDB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8754" r="34772" b="19795"/>
          <a:stretch/>
        </p:blipFill>
        <p:spPr>
          <a:xfrm>
            <a:off x="7123814" y="4472485"/>
            <a:ext cx="4954772" cy="2198431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18380D50-FA89-4CA9-BAA7-EC3D75FB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30968" y="6454916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Vít Procházka, 18.10.2021, AURORA OPEN DAY</a:t>
            </a:r>
          </a:p>
        </p:txBody>
      </p:sp>
    </p:spTree>
    <p:extLst>
      <p:ext uri="{BB962C8B-B14F-4D97-AF65-F5344CB8AC3E}">
        <p14:creationId xmlns:p14="http://schemas.microsoft.com/office/powerpoint/2010/main" val="252878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419862"/>
              </p:ext>
            </p:extLst>
          </p:nvPr>
        </p:nvGraphicFramePr>
        <p:xfrm>
          <a:off x="331209" y="1645824"/>
          <a:ext cx="5379721" cy="492610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379721">
                  <a:extLst>
                    <a:ext uri="{9D8B030D-6E8A-4147-A177-3AD203B41FA5}">
                      <a16:colId xmlns:a16="http://schemas.microsoft.com/office/drawing/2014/main" val="833948414"/>
                    </a:ext>
                  </a:extLst>
                </a:gridCol>
              </a:tblGrid>
              <a:tr h="2347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Cíl 1: Flexibilní studium a vzdělávání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68399801"/>
                  </a:ext>
                </a:extLst>
              </a:tr>
              <a:tr h="199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1.1 Vznik a rozvoj Centra excelence ve vzdělávání (CEV)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24365603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1.1.1 Podpora flexibilních forem studia a celoživotního vzdělávání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16676527"/>
                  </a:ext>
                </a:extLst>
              </a:tr>
              <a:tr h="469497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1.1.2 Podpora výukových kompetencí akademických pracovníků a dalších zaměstnanců UP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71017329"/>
                  </a:ext>
                </a:extLst>
              </a:tr>
              <a:tr h="252517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1.1.3 Podpora </a:t>
                      </a:r>
                      <a:r>
                        <a:rPr lang="cs-CZ" sz="1400" dirty="0" err="1">
                          <a:effectLst/>
                        </a:rPr>
                        <a:t>kurikulárního</a:t>
                      </a:r>
                      <a:r>
                        <a:rPr lang="cs-CZ" sz="1400" dirty="0">
                          <a:effectLst/>
                        </a:rPr>
                        <a:t> designu a hodnocení studijních programů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25350231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1.1.4 Podpora praxí a stáží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4632002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1.2 Vznik a rozvoj Studentského centra (SC)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8341010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1.2.1 Podpora uchazečů</a:t>
                      </a:r>
                      <a:endParaRPr lang="cs-CZ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66931991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1.2.2 Podpora studentských aktivit a spolků</a:t>
                      </a:r>
                      <a:endParaRPr lang="cs-CZ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72800241"/>
                  </a:ext>
                </a:extLst>
              </a:tr>
              <a:tr h="469497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1.2.3 Podpora služeb pro studenty se specifickými potřebami, 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mimořádně nadané </a:t>
                      </a:r>
                      <a:r>
                        <a:rPr lang="cs-CZ" sz="1400" dirty="0">
                          <a:effectLst/>
                        </a:rPr>
                        <a:t>a socioekonomicky znevýhodněné studenty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55452431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highlight>
                            <a:srgbClr val="FFFF00"/>
                          </a:highlight>
                        </a:rPr>
                        <a:t>1.2.4 Podpora služeb pro studenty-rodiče</a:t>
                      </a:r>
                      <a:endParaRPr lang="cs-CZ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54947175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1.2.5 Podpora kariérního poradenství</a:t>
                      </a:r>
                      <a:endParaRPr lang="cs-CZ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60422668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1.2.6 Podpora absolventů</a:t>
                      </a:r>
                      <a:endParaRPr lang="cs-CZ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36122264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1.3 Internacionalizace ve vzdělávání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90114466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1.4 Systematizace evaluací vzdělávací činnosti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16615854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1.5 Monitoring reálných možností uplatnění absolventů</a:t>
                      </a:r>
                      <a:endParaRPr lang="cs-CZ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78990765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1.6 Podpora programu Absolvent</a:t>
                      </a:r>
                      <a:endParaRPr lang="cs-CZ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00689870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1.7 Efektivní komunikace nabídky vzdělávání</a:t>
                      </a:r>
                      <a:endParaRPr lang="cs-CZ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10211276"/>
                  </a:ext>
                </a:extLst>
              </a:tr>
              <a:tr h="2347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1.8 Rozvoj IT infrastruktury pro vzdělávání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0100222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344292"/>
              </p:ext>
            </p:extLst>
          </p:nvPr>
        </p:nvGraphicFramePr>
        <p:xfrm>
          <a:off x="7527852" y="2299120"/>
          <a:ext cx="4632398" cy="233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398">
                  <a:extLst>
                    <a:ext uri="{9D8B030D-6E8A-4147-A177-3AD203B41FA5}">
                      <a16:colId xmlns:a16="http://schemas.microsoft.com/office/drawing/2014/main" val="2170776502"/>
                    </a:ext>
                  </a:extLst>
                </a:gridCol>
              </a:tblGrid>
              <a:tr h="374071">
                <a:tc>
                  <a:txBody>
                    <a:bodyPr/>
                    <a:lstStyle/>
                    <a:p>
                      <a:r>
                        <a:rPr lang="en-US" sz="1600" dirty="0"/>
                        <a:t>Learning for Societal</a:t>
                      </a:r>
                      <a:r>
                        <a:rPr lang="en-US" sz="1600" baseline="0" dirty="0"/>
                        <a:t> Impact 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355178"/>
                  </a:ext>
                </a:extLst>
              </a:tr>
              <a:tr h="478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 Aurora Co-creation</a:t>
                      </a:r>
                      <a:endParaRPr lang="cs-CZ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0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50808" algn="l" defTabSz="121601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 Aurora Research Platforms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32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 Social Entrepreneurship &amp; Innovation</a:t>
                      </a:r>
                      <a:endParaRPr lang="cs-CZ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6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60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 Aurora Capacity Development Support program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63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60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4.5 Aurora Institute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97656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071833" y="2412123"/>
            <a:ext cx="1364055" cy="3866624"/>
            <a:chOff x="6072613" y="1690688"/>
            <a:chExt cx="1364055" cy="3866624"/>
          </a:xfrm>
        </p:grpSpPr>
        <p:sp>
          <p:nvSpPr>
            <p:cNvPr id="8" name="Left-Right Arrow 7"/>
            <p:cNvSpPr/>
            <p:nvPr/>
          </p:nvSpPr>
          <p:spPr>
            <a:xfrm>
              <a:off x="6072613" y="3212067"/>
              <a:ext cx="1364055" cy="82386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6072613" y="1690688"/>
              <a:ext cx="1364055" cy="82386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6072613" y="4733446"/>
              <a:ext cx="1364055" cy="82386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Obdélník 1"/>
          <p:cNvSpPr/>
          <p:nvPr/>
        </p:nvSpPr>
        <p:spPr>
          <a:xfrm>
            <a:off x="486112" y="1279249"/>
            <a:ext cx="5069914" cy="366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Strategické priority a cíle Univerzity Palackého 2021+</a:t>
            </a:r>
          </a:p>
        </p:txBody>
      </p:sp>
      <p:sp>
        <p:nvSpPr>
          <p:cNvPr id="3" name="Obdélník 2"/>
          <p:cNvSpPr/>
          <p:nvPr/>
        </p:nvSpPr>
        <p:spPr>
          <a:xfrm>
            <a:off x="7734340" y="1869967"/>
            <a:ext cx="4126451" cy="366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Strategické priority AURORA </a:t>
            </a:r>
            <a:r>
              <a:rPr lang="cs-CZ" dirty="0" err="1"/>
              <a:t>Alliance</a:t>
            </a:r>
            <a:r>
              <a:rPr lang="cs-CZ" dirty="0"/>
              <a:t>: WP4</a:t>
            </a:r>
          </a:p>
        </p:txBody>
      </p:sp>
    </p:spTree>
    <p:extLst>
      <p:ext uri="{BB962C8B-B14F-4D97-AF65-F5344CB8AC3E}">
        <p14:creationId xmlns:p14="http://schemas.microsoft.com/office/powerpoint/2010/main" val="7236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22EB3E1-45A9-4EE4-8B5C-C32F2FFA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8" y="1375942"/>
            <a:ext cx="11216081" cy="748080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Finding</a:t>
            </a:r>
            <a:r>
              <a:rPr lang="cs-CZ" dirty="0"/>
              <a:t>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ground</a:t>
            </a:r>
            <a:r>
              <a:rPr lang="cs-CZ" dirty="0"/>
              <a:t>: </a:t>
            </a:r>
            <a:r>
              <a:rPr lang="cs-CZ" dirty="0" err="1"/>
              <a:t>integrate</a:t>
            </a:r>
            <a:r>
              <a:rPr lang="cs-CZ" dirty="0"/>
              <a:t> + </a:t>
            </a:r>
            <a:r>
              <a:rPr lang="cs-CZ" dirty="0" err="1"/>
              <a:t>spare</a:t>
            </a:r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15129B7-794C-43FC-A1B2-67D6F2F995CC}"/>
              </a:ext>
            </a:extLst>
          </p:cNvPr>
          <p:cNvSpPr/>
          <p:nvPr/>
        </p:nvSpPr>
        <p:spPr>
          <a:xfrm>
            <a:off x="190897" y="3114028"/>
            <a:ext cx="2386150" cy="209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UP 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 2021+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7B32993-D811-48E2-9EB1-DFEDA88442A7}"/>
              </a:ext>
            </a:extLst>
          </p:cNvPr>
          <p:cNvSpPr/>
          <p:nvPr/>
        </p:nvSpPr>
        <p:spPr>
          <a:xfrm>
            <a:off x="2724371" y="3125969"/>
            <a:ext cx="2386150" cy="1037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UP </a:t>
            </a:r>
            <a:r>
              <a:rPr lang="cs-CZ" dirty="0" err="1"/>
              <a:t>subplan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2022 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5DB77893-249B-47C2-A69C-32BE81CB1D4A}"/>
              </a:ext>
            </a:extLst>
          </p:cNvPr>
          <p:cNvSpPr/>
          <p:nvPr/>
        </p:nvSpPr>
        <p:spPr>
          <a:xfrm>
            <a:off x="2724371" y="4199314"/>
            <a:ext cx="2386150" cy="1037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Propost</a:t>
            </a:r>
            <a:r>
              <a:rPr lang="cs-CZ" dirty="0"/>
              <a:t> </a:t>
            </a:r>
            <a:r>
              <a:rPr lang="cs-CZ" dirty="0" err="1"/>
              <a:t>funding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2022 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80AD9637-B913-46F3-8F5E-4C2339D91EB4}"/>
              </a:ext>
            </a:extLst>
          </p:cNvPr>
          <p:cNvSpPr/>
          <p:nvPr/>
        </p:nvSpPr>
        <p:spPr>
          <a:xfrm>
            <a:off x="8471811" y="3114028"/>
            <a:ext cx="2386150" cy="20993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Aurora </a:t>
            </a:r>
            <a:r>
              <a:rPr lang="cs-CZ" dirty="0" err="1"/>
              <a:t>Goals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2021+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47552C1D-DC65-44BA-8488-653519656B03}"/>
              </a:ext>
            </a:extLst>
          </p:cNvPr>
          <p:cNvSpPr/>
          <p:nvPr/>
        </p:nvSpPr>
        <p:spPr>
          <a:xfrm>
            <a:off x="7040235" y="2954597"/>
            <a:ext cx="1067028" cy="4960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WP2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ABB01A75-9994-4DDD-8FB9-7DA1C8F9E504}"/>
              </a:ext>
            </a:extLst>
          </p:cNvPr>
          <p:cNvSpPr/>
          <p:nvPr/>
        </p:nvSpPr>
        <p:spPr>
          <a:xfrm>
            <a:off x="7040235" y="2346524"/>
            <a:ext cx="1067028" cy="5186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WP1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BF706BC4-463C-48DF-AF28-F64F81E9B48E}"/>
              </a:ext>
            </a:extLst>
          </p:cNvPr>
          <p:cNvSpPr/>
          <p:nvPr/>
        </p:nvSpPr>
        <p:spPr>
          <a:xfrm>
            <a:off x="7049731" y="3554197"/>
            <a:ext cx="1067028" cy="4960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WP3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C3AE1A6B-F193-4BAC-A90A-1D43B69E0179}"/>
              </a:ext>
            </a:extLst>
          </p:cNvPr>
          <p:cNvSpPr/>
          <p:nvPr/>
        </p:nvSpPr>
        <p:spPr>
          <a:xfrm>
            <a:off x="7040235" y="4168873"/>
            <a:ext cx="1067028" cy="4960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WP4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1E71E909-62A7-4561-B0B9-294DAB2D6F88}"/>
              </a:ext>
            </a:extLst>
          </p:cNvPr>
          <p:cNvSpPr/>
          <p:nvPr/>
        </p:nvSpPr>
        <p:spPr>
          <a:xfrm>
            <a:off x="7049731" y="4768473"/>
            <a:ext cx="1067028" cy="4960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WP5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3305D02C-2059-4061-938B-CA1786502320}"/>
              </a:ext>
            </a:extLst>
          </p:cNvPr>
          <p:cNvSpPr/>
          <p:nvPr/>
        </p:nvSpPr>
        <p:spPr>
          <a:xfrm>
            <a:off x="7049731" y="5383150"/>
            <a:ext cx="1067028" cy="4960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WP6</a:t>
            </a:r>
          </a:p>
        </p:txBody>
      </p:sp>
      <p:pic>
        <p:nvPicPr>
          <p:cNvPr id="4098" name="Picture 2" descr="Zobrazit zdrojový obrázek">
            <a:extLst>
              <a:ext uri="{FF2B5EF4-FFF2-40B4-BE49-F238E27FC236}">
                <a16:creationId xmlns:a16="http://schemas.microsoft.com/office/drawing/2014/main" id="{7118D269-7555-4C8F-B925-75E7F1A90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46" y="1907395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67CF5FE-19E7-465D-95F7-4A88C9F1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01" y="2245980"/>
            <a:ext cx="2228355" cy="7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47E56155-43FD-404E-9612-81513BC0FAAE}"/>
              </a:ext>
            </a:extLst>
          </p:cNvPr>
          <p:cNvSpPr/>
          <p:nvPr/>
        </p:nvSpPr>
        <p:spPr>
          <a:xfrm>
            <a:off x="5475069" y="2648192"/>
            <a:ext cx="1067028" cy="496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VR2</a:t>
            </a: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50DC6BC9-E44C-4650-BCB9-2DDAB7A9475B}"/>
              </a:ext>
            </a:extLst>
          </p:cNvPr>
          <p:cNvSpPr/>
          <p:nvPr/>
        </p:nvSpPr>
        <p:spPr>
          <a:xfrm>
            <a:off x="5475069" y="2040119"/>
            <a:ext cx="1067028" cy="51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VR1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126541A-EF19-4D68-B729-6C5E9EB86E79}"/>
              </a:ext>
            </a:extLst>
          </p:cNvPr>
          <p:cNvSpPr/>
          <p:nvPr/>
        </p:nvSpPr>
        <p:spPr>
          <a:xfrm>
            <a:off x="5484565" y="3247792"/>
            <a:ext cx="1067028" cy="496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VR3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BA7A8CEB-D420-4430-8711-864D8971ECB6}"/>
              </a:ext>
            </a:extLst>
          </p:cNvPr>
          <p:cNvSpPr/>
          <p:nvPr/>
        </p:nvSpPr>
        <p:spPr>
          <a:xfrm>
            <a:off x="5475069" y="3862468"/>
            <a:ext cx="1067028" cy="496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VR4</a:t>
            </a: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3B7DC4E5-9333-4B8D-9E3E-84881E9E5AC5}"/>
              </a:ext>
            </a:extLst>
          </p:cNvPr>
          <p:cNvSpPr/>
          <p:nvPr/>
        </p:nvSpPr>
        <p:spPr>
          <a:xfrm>
            <a:off x="5484565" y="4462068"/>
            <a:ext cx="1067028" cy="496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VR5</a:t>
            </a: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76A43D05-585E-473C-A346-038676B835F3}"/>
              </a:ext>
            </a:extLst>
          </p:cNvPr>
          <p:cNvSpPr/>
          <p:nvPr/>
        </p:nvSpPr>
        <p:spPr>
          <a:xfrm>
            <a:off x="5484565" y="5076745"/>
            <a:ext cx="1067028" cy="496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VR6</a:t>
            </a: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486AF7A6-0F1B-44EF-AA29-5C9758407263}"/>
              </a:ext>
            </a:extLst>
          </p:cNvPr>
          <p:cNvSpPr/>
          <p:nvPr/>
        </p:nvSpPr>
        <p:spPr>
          <a:xfrm>
            <a:off x="5484565" y="5668173"/>
            <a:ext cx="1067028" cy="4960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VR7</a:t>
            </a: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188BD470-8385-4A4F-BA90-A93517FAADC8}"/>
              </a:ext>
            </a:extLst>
          </p:cNvPr>
          <p:cNvSpPr/>
          <p:nvPr/>
        </p:nvSpPr>
        <p:spPr>
          <a:xfrm>
            <a:off x="5484565" y="6259601"/>
            <a:ext cx="1067028" cy="4960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VR8</a:t>
            </a:r>
          </a:p>
        </p:txBody>
      </p:sp>
    </p:spTree>
    <p:extLst>
      <p:ext uri="{BB962C8B-B14F-4D97-AF65-F5344CB8AC3E}">
        <p14:creationId xmlns:p14="http://schemas.microsoft.com/office/powerpoint/2010/main" val="254276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C8B1150-50FA-4F9D-857D-43AA6BD9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boost</a:t>
            </a:r>
            <a:r>
              <a:rPr lang="cs-CZ" dirty="0"/>
              <a:t> </a:t>
            </a:r>
            <a:r>
              <a:rPr lang="cs-CZ" dirty="0" err="1"/>
              <a:t>Aurorization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Palacký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97930D9-A261-4A35-BCC4-AF32763A2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70" y="2460568"/>
            <a:ext cx="10513114" cy="3898669"/>
          </a:xfrm>
        </p:spPr>
        <p:txBody>
          <a:bodyPr/>
          <a:lstStyle/>
          <a:p>
            <a:r>
              <a:rPr lang="cs-CZ" dirty="0" err="1"/>
              <a:t>Agendas</a:t>
            </a:r>
            <a:r>
              <a:rPr lang="cs-CZ" dirty="0"/>
              <a:t> are </a:t>
            </a:r>
            <a:r>
              <a:rPr lang="cs-CZ" dirty="0" err="1"/>
              <a:t>largely</a:t>
            </a:r>
            <a:r>
              <a:rPr lang="cs-CZ" dirty="0"/>
              <a:t> </a:t>
            </a:r>
            <a:r>
              <a:rPr lang="cs-CZ" b="1" dirty="0" err="1"/>
              <a:t>overlapping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dirty="0" err="1"/>
              <a:t>VRs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copperate</a:t>
            </a:r>
            <a:r>
              <a:rPr lang="cs-CZ" dirty="0"/>
              <a:t> </a:t>
            </a:r>
            <a:r>
              <a:rPr lang="cs-CZ" dirty="0" err="1"/>
              <a:t>closely</a:t>
            </a:r>
            <a:r>
              <a:rPr lang="cs-CZ" dirty="0"/>
              <a:t> </a:t>
            </a:r>
          </a:p>
          <a:p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infromed</a:t>
            </a:r>
            <a:r>
              <a:rPr lang="cs-CZ" dirty="0"/>
              <a:t>: </a:t>
            </a:r>
            <a:r>
              <a:rPr lang="cs-CZ" dirty="0" err="1"/>
              <a:t>every</a:t>
            </a:r>
            <a:r>
              <a:rPr lang="cs-CZ" dirty="0"/>
              <a:t> VR </a:t>
            </a:r>
            <a:r>
              <a:rPr lang="cs-CZ" dirty="0" err="1"/>
              <a:t>needs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his Aurora </a:t>
            </a:r>
            <a:r>
              <a:rPr lang="cs-CZ" dirty="0" err="1"/>
              <a:t>deputy</a:t>
            </a:r>
            <a:endParaRPr lang="cs-CZ" dirty="0"/>
          </a:p>
          <a:p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prepared</a:t>
            </a:r>
            <a:r>
              <a:rPr lang="cs-CZ" dirty="0"/>
              <a:t>: </a:t>
            </a:r>
            <a:r>
              <a:rPr lang="cs-CZ" dirty="0" err="1"/>
              <a:t>is</a:t>
            </a:r>
            <a:r>
              <a:rPr lang="cs-CZ" dirty="0"/>
              <a:t> ti </a:t>
            </a:r>
            <a:r>
              <a:rPr lang="cs-CZ" dirty="0" err="1"/>
              <a:t>useful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talking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 in </a:t>
            </a:r>
            <a:r>
              <a:rPr lang="cs-CZ" dirty="0" err="1"/>
              <a:t>advance</a:t>
            </a:r>
            <a:r>
              <a:rPr lang="cs-CZ" dirty="0"/>
              <a:t> </a:t>
            </a:r>
          </a:p>
          <a:p>
            <a:r>
              <a:rPr lang="cs-CZ" b="1" dirty="0" err="1"/>
              <a:t>Integreate</a:t>
            </a:r>
            <a:r>
              <a:rPr lang="cs-CZ" b="1" dirty="0"/>
              <a:t> Aurora </a:t>
            </a:r>
            <a:r>
              <a:rPr lang="cs-CZ" dirty="0" err="1"/>
              <a:t>things</a:t>
            </a:r>
            <a:r>
              <a:rPr lang="cs-CZ" dirty="0"/>
              <a:t> in a </a:t>
            </a:r>
            <a:r>
              <a:rPr lang="cs-CZ" dirty="0" err="1"/>
              <a:t>routine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</a:t>
            </a:r>
          </a:p>
          <a:p>
            <a:r>
              <a:rPr lang="cs-CZ" dirty="0" err="1"/>
              <a:t>Speek</a:t>
            </a:r>
            <a:r>
              <a:rPr lang="cs-CZ" dirty="0"/>
              <a:t> </a:t>
            </a:r>
            <a:r>
              <a:rPr lang="cs-CZ" b="1" dirty="0" err="1"/>
              <a:t>Eglish</a:t>
            </a:r>
            <a:r>
              <a:rPr lang="cs-CZ" dirty="0"/>
              <a:t>,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b="1" dirty="0" err="1"/>
              <a:t>English</a:t>
            </a:r>
            <a:r>
              <a:rPr lang="cs-CZ" dirty="0"/>
              <a:t>, </a:t>
            </a:r>
            <a:r>
              <a:rPr lang="cs-CZ" dirty="0" err="1"/>
              <a:t>publish</a:t>
            </a:r>
            <a:r>
              <a:rPr lang="cs-CZ" dirty="0"/>
              <a:t> </a:t>
            </a:r>
            <a:r>
              <a:rPr lang="cs-CZ" b="1" dirty="0" err="1"/>
              <a:t>English</a:t>
            </a:r>
            <a:r>
              <a:rPr lang="cs-CZ" dirty="0"/>
              <a:t>,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b="1" dirty="0" err="1"/>
              <a:t>English</a:t>
            </a:r>
            <a:r>
              <a:rPr lang="cs-CZ" b="1" dirty="0"/>
              <a:t>!</a:t>
            </a:r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Aurora DNA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(and vice versa)  </a:t>
            </a:r>
          </a:p>
          <a:p>
            <a:endParaRPr lang="cs-CZ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FD01F4BD-5CCB-44A2-ACB5-F5E1E4D3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Vít Procházka, 18.10.2021, AURORA OPEN DAY</a:t>
            </a:r>
          </a:p>
        </p:txBody>
      </p:sp>
    </p:spTree>
    <p:extLst>
      <p:ext uri="{BB962C8B-B14F-4D97-AF65-F5344CB8AC3E}">
        <p14:creationId xmlns:p14="http://schemas.microsoft.com/office/powerpoint/2010/main" val="299752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2DAC0A-B6D4-4EF7-B9DE-170466EC1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913502"/>
              </p:ext>
            </p:extLst>
          </p:nvPr>
        </p:nvGraphicFramePr>
        <p:xfrm>
          <a:off x="2026708" y="717991"/>
          <a:ext cx="8106833" cy="540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21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769EA24-5C4B-452D-92F9-6E70820619F4}"/>
              </a:ext>
            </a:extLst>
          </p:cNvPr>
          <p:cNvSpPr txBox="1">
            <a:spLocks/>
          </p:cNvSpPr>
          <p:nvPr/>
        </p:nvSpPr>
        <p:spPr>
          <a:xfrm>
            <a:off x="972558" y="2629638"/>
            <a:ext cx="10215134" cy="982528"/>
          </a:xfrm>
          <a:prstGeom prst="rect">
            <a:avLst/>
          </a:prstGeom>
        </p:spPr>
        <p:txBody>
          <a:bodyPr/>
          <a:lstStyle>
            <a:lvl1pPr algn="l" defTabSz="121601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13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dirty="0"/>
              <a:t>Motto: </a:t>
            </a:r>
          </a:p>
          <a:p>
            <a:pPr algn="ctr"/>
            <a:r>
              <a:rPr lang="cs-CZ" i="1" dirty="0" err="1"/>
              <a:t>Before</a:t>
            </a:r>
            <a:r>
              <a:rPr lang="cs-CZ" i="1" dirty="0"/>
              <a:t>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engage</a:t>
            </a:r>
            <a:r>
              <a:rPr lang="cs-CZ" i="1" dirty="0"/>
              <a:t> a </a:t>
            </a:r>
            <a:r>
              <a:rPr lang="cs-CZ" i="1" dirty="0" err="1"/>
              <a:t>community</a:t>
            </a:r>
            <a:r>
              <a:rPr lang="cs-CZ" i="1" dirty="0"/>
              <a:t>,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need</a:t>
            </a:r>
            <a:r>
              <a:rPr lang="cs-CZ" i="1" dirty="0"/>
              <a:t> to </a:t>
            </a:r>
            <a:r>
              <a:rPr lang="cs-CZ" i="1" dirty="0" err="1"/>
              <a:t>engage</a:t>
            </a:r>
            <a:r>
              <a:rPr lang="cs-CZ" i="1" dirty="0"/>
              <a:t> </a:t>
            </a:r>
            <a:r>
              <a:rPr lang="cs-CZ" i="1" dirty="0" err="1"/>
              <a:t>ourselves</a:t>
            </a:r>
            <a:endParaRPr lang="cs-CZ" i="1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68446D2-0C52-4B0C-9E5A-09FA7DD7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Vít Procházka, 18.10.2021, AURORA OPEN DAY</a:t>
            </a:r>
          </a:p>
        </p:txBody>
      </p:sp>
    </p:spTree>
    <p:extLst>
      <p:ext uri="{BB962C8B-B14F-4D97-AF65-F5344CB8AC3E}">
        <p14:creationId xmlns:p14="http://schemas.microsoft.com/office/powerpoint/2010/main" val="96573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9AA0408-1651-45D4-B03B-700AEC43AF4F}"/>
              </a:ext>
            </a:extLst>
          </p:cNvPr>
          <p:cNvSpPr txBox="1"/>
          <p:nvPr/>
        </p:nvSpPr>
        <p:spPr>
          <a:xfrm>
            <a:off x="1241571" y="2365696"/>
            <a:ext cx="4135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err="1"/>
              <a:t>Language</a:t>
            </a:r>
            <a:r>
              <a:rPr lang="cs-CZ" sz="7200" dirty="0"/>
              <a:t> </a:t>
            </a:r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954BED80-7775-4AFA-A586-B69A00E9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70" y="1679429"/>
            <a:ext cx="3045451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38564D27-1832-484C-928E-F46CB0703967}"/>
              </a:ext>
            </a:extLst>
          </p:cNvPr>
          <p:cNvSpPr/>
          <p:nvPr/>
        </p:nvSpPr>
        <p:spPr>
          <a:xfrm>
            <a:off x="8313575" y="3781552"/>
            <a:ext cx="3741576" cy="2265027"/>
          </a:xfrm>
          <a:prstGeom prst="wedgeEllipseCallout">
            <a:avLst>
              <a:gd name="adj1" fmla="val -60405"/>
              <a:gd name="adj2" fmla="val -33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/>
              <a:t>There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one</a:t>
            </a:r>
            <a:r>
              <a:rPr lang="cs-CZ" sz="2400" dirty="0"/>
              <a:t> </a:t>
            </a:r>
            <a:r>
              <a:rPr lang="cs-CZ" sz="2400" dirty="0" err="1"/>
              <a:t>word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a </a:t>
            </a:r>
            <a:r>
              <a:rPr lang="cs-CZ" sz="2400" dirty="0" err="1"/>
              <a:t>language</a:t>
            </a:r>
            <a:r>
              <a:rPr lang="cs-CZ" sz="2400" dirty="0"/>
              <a:t> and </a:t>
            </a:r>
            <a:r>
              <a:rPr lang="cs-CZ" sz="2400" dirty="0" err="1"/>
              <a:t>tongue</a:t>
            </a:r>
            <a:r>
              <a:rPr lang="cs-CZ" sz="2400" dirty="0"/>
              <a:t> in Czech 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F7D5A12-46E9-40F1-B15B-CDC0D0C3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Vít Procházka, 18.10.2021, AURORA OPEN DAY</a:t>
            </a:r>
          </a:p>
        </p:txBody>
      </p:sp>
    </p:spTree>
    <p:extLst>
      <p:ext uri="{BB962C8B-B14F-4D97-AF65-F5344CB8AC3E}">
        <p14:creationId xmlns:p14="http://schemas.microsoft.com/office/powerpoint/2010/main" val="62950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64F4579-36B8-4F94-B3C9-9A7CFE575996}"/>
              </a:ext>
            </a:extLst>
          </p:cNvPr>
          <p:cNvSpPr txBox="1"/>
          <p:nvPr/>
        </p:nvSpPr>
        <p:spPr>
          <a:xfrm>
            <a:off x="686435" y="2552619"/>
            <a:ext cx="11145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32477E"/>
                </a:solidFill>
                <a:effectLst/>
                <a:latin typeface="tt_norms_proregular"/>
              </a:rPr>
              <a:t>Work Package 4 is a </a:t>
            </a:r>
            <a:r>
              <a:rPr lang="en-US" sz="3200" b="1" i="0" u="sng" dirty="0">
                <a:solidFill>
                  <a:srgbClr val="32477E"/>
                </a:solidFill>
                <a:effectLst/>
                <a:latin typeface="tt_norms_proregular"/>
              </a:rPr>
              <a:t>substantive</a:t>
            </a:r>
            <a:r>
              <a:rPr lang="en-US" sz="3200" b="1" i="0" dirty="0">
                <a:solidFill>
                  <a:srgbClr val="32477E"/>
                </a:solidFill>
                <a:effectLst/>
                <a:latin typeface="tt_norms_proregular"/>
              </a:rPr>
              <a:t> work package </a:t>
            </a:r>
            <a:r>
              <a:rPr lang="en-US" sz="3200" b="0" i="0" dirty="0">
                <a:solidFill>
                  <a:srgbClr val="32477E"/>
                </a:solidFill>
                <a:effectLst/>
                <a:latin typeface="tt_norms_proregular"/>
              </a:rPr>
              <a:t>that will change educational practice so that </a:t>
            </a:r>
            <a:r>
              <a:rPr lang="en-US" sz="3200" b="1" i="0" dirty="0">
                <a:solidFill>
                  <a:srgbClr val="32477E"/>
                </a:solidFill>
                <a:effectLst/>
                <a:latin typeface="tt_norms_proregular"/>
              </a:rPr>
              <a:t>students will be learning </a:t>
            </a:r>
            <a:r>
              <a:rPr lang="en-US" sz="3200" b="0" i="0" dirty="0">
                <a:solidFill>
                  <a:srgbClr val="32477E"/>
                </a:solidFill>
                <a:effectLst/>
                <a:latin typeface="tt_norms_proregular"/>
              </a:rPr>
              <a:t>for demonstrable and tangible </a:t>
            </a:r>
            <a:r>
              <a:rPr lang="en-US" sz="3200" b="1" i="0" dirty="0">
                <a:solidFill>
                  <a:srgbClr val="32477E"/>
                </a:solidFill>
                <a:effectLst/>
                <a:latin typeface="tt_norms_proregular"/>
              </a:rPr>
              <a:t>societal impact</a:t>
            </a:r>
            <a:r>
              <a:rPr lang="en-US" sz="3200" b="0" i="0" dirty="0">
                <a:solidFill>
                  <a:srgbClr val="32477E"/>
                </a:solidFill>
                <a:effectLst/>
                <a:latin typeface="tt_norms_proregular"/>
              </a:rPr>
              <a:t>. </a:t>
            </a:r>
            <a:endParaRPr lang="cs-CZ" sz="3200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1665512-CDE8-4E33-B868-4A6C84D4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Vít Procházka, 18.10.2021, AURORA OPEN DAY</a:t>
            </a:r>
          </a:p>
        </p:txBody>
      </p:sp>
    </p:spTree>
    <p:extLst>
      <p:ext uri="{BB962C8B-B14F-4D97-AF65-F5344CB8AC3E}">
        <p14:creationId xmlns:p14="http://schemas.microsoft.com/office/powerpoint/2010/main" val="416970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294646"/>
            <a:ext cx="10515600" cy="561314"/>
          </a:xfrm>
        </p:spPr>
        <p:txBody>
          <a:bodyPr>
            <a:normAutofit/>
          </a:bodyPr>
          <a:lstStyle/>
          <a:p>
            <a:r>
              <a:rPr lang="en-US" sz="3200" dirty="0"/>
              <a:t>UP Strategy and </a:t>
            </a:r>
            <a:r>
              <a:rPr lang="cs-CZ" sz="3200" dirty="0"/>
              <a:t>Aurora Engaging Communities </a:t>
            </a:r>
            <a:r>
              <a:rPr lang="en-US" sz="3200" dirty="0"/>
              <a:t>(WP4) </a:t>
            </a:r>
            <a:endParaRPr lang="cs-CZ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015749"/>
            <a:ext cx="10515600" cy="4351338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n-US" sz="6800" b="1" dirty="0"/>
              <a:t>4.1 - Aurora Co-creation Practice</a:t>
            </a:r>
          </a:p>
          <a:p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Goal 1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: Flexible study and education </a:t>
            </a:r>
          </a:p>
          <a:p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Goal 6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: Systematization of third role tools </a:t>
            </a:r>
          </a:p>
          <a:p>
            <a:pPr marL="0" indent="0">
              <a:buNone/>
            </a:pPr>
            <a:endParaRPr lang="en-US" sz="6800" dirty="0"/>
          </a:p>
          <a:p>
            <a:pPr marL="0" indent="0">
              <a:buNone/>
            </a:pPr>
            <a:r>
              <a:rPr lang="en-US" sz="6800" b="1" dirty="0"/>
              <a:t>4.2 - </a:t>
            </a:r>
            <a:r>
              <a:rPr lang="cs-CZ" sz="6800" b="1" dirty="0"/>
              <a:t>Aurora Academic Collaboration </a:t>
            </a:r>
            <a:endParaRPr lang="en-US" sz="6800" b="1" dirty="0"/>
          </a:p>
          <a:p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Goal 3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: Excellence in research and development </a:t>
            </a:r>
          </a:p>
          <a:p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Goal 5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: Reduce administrative burdens and optimize infrastructure</a:t>
            </a:r>
          </a:p>
          <a:p>
            <a:pPr marL="0" indent="0">
              <a:buNone/>
            </a:pPr>
            <a:endParaRPr lang="en-US" sz="6800" dirty="0"/>
          </a:p>
          <a:p>
            <a:pPr marL="0" indent="0">
              <a:buNone/>
            </a:pPr>
            <a:r>
              <a:rPr lang="en-US" sz="6800" b="1" dirty="0"/>
              <a:t>4.3 - </a:t>
            </a:r>
            <a:r>
              <a:rPr lang="cs-CZ" sz="6800" b="1" dirty="0"/>
              <a:t>Social Entrepreneurship &amp; Innovation</a:t>
            </a:r>
            <a:endParaRPr lang="en-US" sz="6800" b="1" dirty="0"/>
          </a:p>
          <a:p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Goal 1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: Flexible study and education </a:t>
            </a:r>
          </a:p>
          <a:p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Goal 6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: Systematization of third role tools </a:t>
            </a:r>
          </a:p>
          <a:p>
            <a:pPr marL="0" indent="0">
              <a:buNone/>
            </a:pPr>
            <a:endParaRPr lang="en-US" sz="6800" dirty="0"/>
          </a:p>
          <a:p>
            <a:pPr marL="0" indent="0">
              <a:buNone/>
            </a:pPr>
            <a:endParaRPr lang="en-US" sz="6800" dirty="0"/>
          </a:p>
          <a:p>
            <a:pPr marL="0" indent="0">
              <a:buNone/>
            </a:pPr>
            <a:endParaRPr lang="en-US" sz="6800" dirty="0"/>
          </a:p>
          <a:p>
            <a:pPr marL="0" indent="0">
              <a:buNone/>
            </a:pPr>
            <a:r>
              <a:rPr lang="en-US" sz="6800" b="1" dirty="0"/>
              <a:t>4.4 - Aurora Capacity Development Support </a:t>
            </a:r>
            <a:r>
              <a:rPr lang="en-US" sz="6800" b="1" dirty="0" err="1"/>
              <a:t>programme</a:t>
            </a:r>
            <a:r>
              <a:rPr lang="en-US" sz="6800" b="1" dirty="0"/>
              <a:t> </a:t>
            </a:r>
          </a:p>
          <a:p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Goal 5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: Reduce administrative burdens and optimize infrastructure</a:t>
            </a:r>
          </a:p>
          <a:p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Goal 8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: Internationalization in a globalized </a:t>
            </a:r>
            <a:r>
              <a:rPr lang="en-US" sz="6800" dirty="0" err="1">
                <a:solidFill>
                  <a:schemeClr val="bg2">
                    <a:lumMod val="25000"/>
                  </a:schemeClr>
                </a:solidFill>
              </a:rPr>
              <a:t>worl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	d</a:t>
            </a:r>
          </a:p>
          <a:p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Goal 9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: Strategic Partnerships</a:t>
            </a:r>
          </a:p>
          <a:p>
            <a:pPr marL="0" indent="0">
              <a:buNone/>
            </a:pPr>
            <a:endParaRPr lang="en-US" sz="6800" dirty="0"/>
          </a:p>
          <a:p>
            <a:pPr marL="0" indent="0">
              <a:buNone/>
            </a:pPr>
            <a:r>
              <a:rPr lang="en-US" sz="6800" b="1" dirty="0"/>
              <a:t>4.5 - Aurora Institute</a:t>
            </a:r>
          </a:p>
          <a:p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Goal 1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: Flexible study and education </a:t>
            </a:r>
          </a:p>
          <a:p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Goal 5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: Reduce administrative burdens and optimize infrastructure	</a:t>
            </a:r>
          </a:p>
          <a:p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Goal 6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: Systematization of third role tools </a:t>
            </a:r>
          </a:p>
          <a:p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Goal 9</a:t>
            </a:r>
            <a:r>
              <a:rPr lang="en-US" sz="6800" dirty="0">
                <a:solidFill>
                  <a:schemeClr val="bg2">
                    <a:lumMod val="25000"/>
                  </a:schemeClr>
                </a:solidFill>
              </a:rPr>
              <a:t>: Strategic Partnerships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65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DEF45F1-6BE4-4116-BBBB-AC6A6CC9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558" y="1399531"/>
            <a:ext cx="10215134" cy="748080"/>
          </a:xfrm>
        </p:spPr>
        <p:txBody>
          <a:bodyPr/>
          <a:lstStyle/>
          <a:p>
            <a:pPr algn="ctr"/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pitfals</a:t>
            </a:r>
            <a:r>
              <a:rPr lang="cs-CZ" dirty="0"/>
              <a:t> (Aurora Speed </a:t>
            </a:r>
            <a:r>
              <a:rPr lang="cs-CZ" dirty="0" err="1"/>
              <a:t>Dating</a:t>
            </a:r>
            <a:r>
              <a:rPr lang="cs-CZ" dirty="0"/>
              <a:t>) 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456E0EA9-3F5F-4399-A6FA-A771BBDF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Vít Procházka, 18.10.2021, AURORA OPEN DAY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3E1D90-29D3-4E4C-BEEF-A68BAE6A1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24" y="2617365"/>
            <a:ext cx="1357580" cy="295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razit zdrojový obrázek">
            <a:extLst>
              <a:ext uri="{FF2B5EF4-FFF2-40B4-BE49-F238E27FC236}">
                <a16:creationId xmlns:a16="http://schemas.microsoft.com/office/drawing/2014/main" id="{C32B7499-0A66-47D2-B9B2-DE2459D39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46" y="2617365"/>
            <a:ext cx="1495105" cy="29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5BBADA1D-C750-4BFF-A418-2040F5320DD9}"/>
              </a:ext>
            </a:extLst>
          </p:cNvPr>
          <p:cNvSpPr/>
          <p:nvPr/>
        </p:nvSpPr>
        <p:spPr>
          <a:xfrm>
            <a:off x="3758267" y="2147611"/>
            <a:ext cx="1820411" cy="748080"/>
          </a:xfrm>
          <a:prstGeom prst="wedgeEllipseCallout">
            <a:avLst>
              <a:gd name="adj1" fmla="val -46639"/>
              <a:gd name="adj2" fmla="val 5689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Hi</a:t>
            </a:r>
            <a:r>
              <a:rPr lang="cs-CZ" dirty="0"/>
              <a:t> 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Mrs</a:t>
            </a:r>
            <a:r>
              <a:rPr lang="cs-CZ" dirty="0"/>
              <a:t> Aurora</a:t>
            </a:r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D8620BEB-7707-4996-A13C-951E1D4140A4}"/>
              </a:ext>
            </a:extLst>
          </p:cNvPr>
          <p:cNvSpPr/>
          <p:nvPr/>
        </p:nvSpPr>
        <p:spPr>
          <a:xfrm>
            <a:off x="8364387" y="2080499"/>
            <a:ext cx="1820411" cy="748080"/>
          </a:xfrm>
          <a:prstGeom prst="wedgeEllipseCallout">
            <a:avLst>
              <a:gd name="adj1" fmla="val -46639"/>
              <a:gd name="adj2" fmla="val 56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Hi</a:t>
            </a:r>
            <a:r>
              <a:rPr lang="cs-CZ" dirty="0"/>
              <a:t> I </a:t>
            </a:r>
            <a:r>
              <a:rPr lang="cs-CZ" dirty="0" err="1"/>
              <a:t>am</a:t>
            </a:r>
            <a:r>
              <a:rPr lang="cs-CZ" dirty="0"/>
              <a:t> Mr Palacký</a:t>
            </a:r>
          </a:p>
        </p:txBody>
      </p:sp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id="{4EDDEC25-7BBF-408D-83B4-A69540664155}"/>
              </a:ext>
            </a:extLst>
          </p:cNvPr>
          <p:cNvSpPr/>
          <p:nvPr/>
        </p:nvSpPr>
        <p:spPr>
          <a:xfrm>
            <a:off x="654342" y="2617365"/>
            <a:ext cx="2138628" cy="748080"/>
          </a:xfrm>
          <a:prstGeom prst="wedgeEllipseCallout">
            <a:avLst>
              <a:gd name="adj1" fmla="val 45527"/>
              <a:gd name="adj2" fmla="val 44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</p:txBody>
      </p:sp>
      <p:sp>
        <p:nvSpPr>
          <p:cNvPr id="10" name="Řečová bublina: oválný bublinový popisek 9">
            <a:extLst>
              <a:ext uri="{FF2B5EF4-FFF2-40B4-BE49-F238E27FC236}">
                <a16:creationId xmlns:a16="http://schemas.microsoft.com/office/drawing/2014/main" id="{904D7950-B95B-4CF5-BC53-FA45444C3D17}"/>
              </a:ext>
            </a:extLst>
          </p:cNvPr>
          <p:cNvSpPr/>
          <p:nvPr/>
        </p:nvSpPr>
        <p:spPr>
          <a:xfrm>
            <a:off x="4994372" y="2802983"/>
            <a:ext cx="2138628" cy="748080"/>
          </a:xfrm>
          <a:prstGeom prst="wedgeEllipseCallout">
            <a:avLst>
              <a:gd name="adj1" fmla="val 45527"/>
              <a:gd name="adj2" fmla="val 44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?</a:t>
            </a:r>
          </a:p>
        </p:txBody>
      </p:sp>
      <p:sp>
        <p:nvSpPr>
          <p:cNvPr id="11" name="Řečová bublina: oválný bublinový popisek 10">
            <a:extLst>
              <a:ext uri="{FF2B5EF4-FFF2-40B4-BE49-F238E27FC236}">
                <a16:creationId xmlns:a16="http://schemas.microsoft.com/office/drawing/2014/main" id="{23FE4202-6E32-4DCE-BFAB-A4D79B56D656}"/>
              </a:ext>
            </a:extLst>
          </p:cNvPr>
          <p:cNvSpPr/>
          <p:nvPr/>
        </p:nvSpPr>
        <p:spPr>
          <a:xfrm>
            <a:off x="4154484" y="3732667"/>
            <a:ext cx="2506375" cy="1644675"/>
          </a:xfrm>
          <a:prstGeom prst="wedgeEllipseCallout">
            <a:avLst>
              <a:gd name="adj1" fmla="val -54966"/>
              <a:gd name="adj2" fmla="val -12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To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engaged</a:t>
            </a:r>
            <a:r>
              <a:rPr lang="cs-CZ" dirty="0"/>
              <a:t>, </a:t>
            </a:r>
            <a:r>
              <a:rPr lang="cs-CZ" dirty="0" err="1"/>
              <a:t>harmonized</a:t>
            </a:r>
            <a:r>
              <a:rPr lang="cs-CZ" dirty="0"/>
              <a:t> and </a:t>
            </a:r>
            <a:r>
              <a:rPr lang="cs-CZ" dirty="0" err="1"/>
              <a:t>internatio-nalized</a:t>
            </a:r>
            <a:endParaRPr lang="cs-CZ" dirty="0"/>
          </a:p>
        </p:txBody>
      </p:sp>
      <p:sp>
        <p:nvSpPr>
          <p:cNvPr id="12" name="Řečová bublina: oválný bublinový popisek 11">
            <a:extLst>
              <a:ext uri="{FF2B5EF4-FFF2-40B4-BE49-F238E27FC236}">
                <a16:creationId xmlns:a16="http://schemas.microsoft.com/office/drawing/2014/main" id="{BAD53C07-B899-498E-892B-F80CAA595E7E}"/>
              </a:ext>
            </a:extLst>
          </p:cNvPr>
          <p:cNvSpPr/>
          <p:nvPr/>
        </p:nvSpPr>
        <p:spPr>
          <a:xfrm>
            <a:off x="8562941" y="3785939"/>
            <a:ext cx="2138628" cy="1121621"/>
          </a:xfrm>
          <a:prstGeom prst="wedgeEllipseCallout">
            <a:avLst>
              <a:gd name="adj1" fmla="val -62344"/>
              <a:gd name="adj2" fmla="val -80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It </a:t>
            </a:r>
            <a:r>
              <a:rPr lang="cs-CZ" dirty="0" err="1"/>
              <a:t>sounds</a:t>
            </a:r>
            <a:r>
              <a:rPr lang="cs-CZ" dirty="0"/>
              <a:t> </a:t>
            </a:r>
            <a:r>
              <a:rPr lang="cs-CZ" dirty="0" err="1"/>
              <a:t>pretty</a:t>
            </a:r>
            <a:r>
              <a:rPr lang="cs-CZ" dirty="0"/>
              <a:t> </a:t>
            </a:r>
            <a:r>
              <a:rPr lang="cs-CZ" dirty="0" err="1"/>
              <a:t>unsexy</a:t>
            </a:r>
            <a:r>
              <a:rPr lang="cs-CZ" dirty="0"/>
              <a:t> to </a:t>
            </a:r>
            <a:r>
              <a:rPr lang="cs-CZ" dirty="0" err="1"/>
              <a:t>me</a:t>
            </a:r>
            <a:r>
              <a:rPr lang="cs-CZ" dirty="0"/>
              <a:t>..</a:t>
            </a:r>
          </a:p>
        </p:txBody>
      </p:sp>
      <p:sp>
        <p:nvSpPr>
          <p:cNvPr id="13" name="Řečová bublina: oválný bublinový popisek 12">
            <a:extLst>
              <a:ext uri="{FF2B5EF4-FFF2-40B4-BE49-F238E27FC236}">
                <a16:creationId xmlns:a16="http://schemas.microsoft.com/office/drawing/2014/main" id="{BFC72DF9-3D6D-4134-9B0F-DD49160CFC7E}"/>
              </a:ext>
            </a:extLst>
          </p:cNvPr>
          <p:cNvSpPr/>
          <p:nvPr/>
        </p:nvSpPr>
        <p:spPr>
          <a:xfrm>
            <a:off x="8562941" y="5118307"/>
            <a:ext cx="2138628" cy="1121621"/>
          </a:xfrm>
          <a:prstGeom prst="wedgeEllipseCallout">
            <a:avLst>
              <a:gd name="adj1" fmla="val -56852"/>
              <a:gd name="adj2" fmla="val -168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Show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sth</a:t>
            </a:r>
            <a:r>
              <a:rPr lang="cs-CZ" dirty="0"/>
              <a:t> </a:t>
            </a:r>
            <a:r>
              <a:rPr lang="cs-CZ" b="1" dirty="0" err="1"/>
              <a:t>concrete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98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514921D-59C9-469A-B2E1-0A63549AA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34" y="16383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1DB8F688-E34C-439B-90D3-DABC1068E0BD}"/>
              </a:ext>
            </a:extLst>
          </p:cNvPr>
          <p:cNvSpPr/>
          <p:nvPr/>
        </p:nvSpPr>
        <p:spPr>
          <a:xfrm>
            <a:off x="8313575" y="3781552"/>
            <a:ext cx="3741576" cy="2265027"/>
          </a:xfrm>
          <a:prstGeom prst="wedgeEllipseCallout">
            <a:avLst>
              <a:gd name="adj1" fmla="val -59060"/>
              <a:gd name="adj2" fmla="val -43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/>
              <a:t>There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one</a:t>
            </a:r>
            <a:r>
              <a:rPr lang="cs-CZ" sz="2400" dirty="0"/>
              <a:t> </a:t>
            </a:r>
            <a:r>
              <a:rPr lang="cs-CZ" sz="2400" dirty="0" err="1"/>
              <a:t>word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„beton“ and „konkrétní“ in </a:t>
            </a:r>
            <a:r>
              <a:rPr lang="cs-CZ" sz="2400" dirty="0" err="1"/>
              <a:t>English</a:t>
            </a:r>
            <a:endParaRPr lang="cs-CZ" sz="2400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F6F87055-20B4-4611-9C40-7BBD7806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Vít Procházka, 18.10.2021, AURORA OPEN DAY</a:t>
            </a:r>
          </a:p>
        </p:txBody>
      </p:sp>
    </p:spTree>
    <p:extLst>
      <p:ext uri="{BB962C8B-B14F-4D97-AF65-F5344CB8AC3E}">
        <p14:creationId xmlns:p14="http://schemas.microsoft.com/office/powerpoint/2010/main" val="243052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C4E702F-4372-46B3-9BF2-4C9385E1B1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28" t="29519" r="21671" b="13109"/>
          <a:stretch/>
        </p:blipFill>
        <p:spPr>
          <a:xfrm>
            <a:off x="0" y="1596980"/>
            <a:ext cx="7415629" cy="4190999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A84F0AD6-515A-4CC5-A457-1A8532033309}"/>
              </a:ext>
            </a:extLst>
          </p:cNvPr>
          <p:cNvSpPr/>
          <p:nvPr/>
        </p:nvSpPr>
        <p:spPr>
          <a:xfrm>
            <a:off x="6838950" y="1262382"/>
            <a:ext cx="5321300" cy="669196"/>
          </a:xfrm>
          <a:prstGeom prst="wedgeRoundRectCallout">
            <a:avLst>
              <a:gd name="adj1" fmla="val -54843"/>
              <a:gd name="adj2" fmla="val 2504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4.1 Aurora Co-creation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task aims to make co-creation a generally accepted embedded practice with academics skilled in co-creation as a technique.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62EEFCEE-D0D2-401F-B2DA-958B6D864668}"/>
              </a:ext>
            </a:extLst>
          </p:cNvPr>
          <p:cNvSpPr/>
          <p:nvPr/>
        </p:nvSpPr>
        <p:spPr>
          <a:xfrm>
            <a:off x="6838950" y="2128493"/>
            <a:ext cx="5321300" cy="1108724"/>
          </a:xfrm>
          <a:prstGeom prst="wedgeRoundRectCallout">
            <a:avLst>
              <a:gd name="adj1" fmla="val -55654"/>
              <a:gd name="adj2" fmla="val 1162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4.2 Aurora Research Platforms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Task 4.2 is concerned with developing academic collaboration within Aurora towards the intra-Alliance optimum, enhancing cross-fertilization between education and research.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DAA6132E-B405-43FA-8129-82B14119098B}"/>
              </a:ext>
            </a:extLst>
          </p:cNvPr>
          <p:cNvSpPr/>
          <p:nvPr/>
        </p:nvSpPr>
        <p:spPr>
          <a:xfrm>
            <a:off x="6838950" y="3420270"/>
            <a:ext cx="5321300" cy="1108724"/>
          </a:xfrm>
          <a:prstGeom prst="wedgeRoundRectCallout">
            <a:avLst>
              <a:gd name="adj1" fmla="val -58053"/>
              <a:gd name="adj2" fmla="val 48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4.3 Social Entrepreneurship &amp; Innovation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Focused on Social Entrepreneurship &amp; Innovation, this task team strived to turn this concept into a common field of expertise at the Alliance level.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2862F5D0-5E5A-42C0-AC63-42CBDBBB0645}"/>
              </a:ext>
            </a:extLst>
          </p:cNvPr>
          <p:cNvSpPr/>
          <p:nvPr/>
        </p:nvSpPr>
        <p:spPr>
          <a:xfrm>
            <a:off x="6838950" y="4633664"/>
            <a:ext cx="5321300" cy="1108724"/>
          </a:xfrm>
          <a:prstGeom prst="wedgeRoundRectCallout">
            <a:avLst>
              <a:gd name="adj1" fmla="val -56872"/>
              <a:gd name="adj2" fmla="val -110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4.4 Aurora Capacity Development Support program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CDS Program, led by UP, aims to narrow the gap in quality in higher education &amp; research by supporting universities in CE Europe and neighboring Countries in strengthening their capacity for academic excellence and societal relevance.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DDC082F0-233A-4715-9B41-5100A73097CB}"/>
              </a:ext>
            </a:extLst>
          </p:cNvPr>
          <p:cNvSpPr/>
          <p:nvPr/>
        </p:nvSpPr>
        <p:spPr>
          <a:xfrm>
            <a:off x="6838950" y="5787979"/>
            <a:ext cx="5321300" cy="1108724"/>
          </a:xfrm>
          <a:prstGeom prst="wedgeRoundRectCallout">
            <a:avLst>
              <a:gd name="adj1" fmla="val -63746"/>
              <a:gd name="adj2" fmla="val -623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4.5 Aurora Institute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Task Team aims to form an Aurora Institute, to express and enhance the identity of the Aurora European University Alliance as a European institution in its own right, beyond the identity of the individual member universities of the Alliance.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8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70B2883-A954-4B8F-A352-AAA78106A1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26FB9C0-8495-425A-9D59-80C7753C7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9848" y="1470869"/>
            <a:ext cx="2965328" cy="4651336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Bottom</a:t>
            </a:r>
            <a:r>
              <a:rPr lang="cs-CZ" dirty="0"/>
              <a:t> up</a:t>
            </a:r>
          </a:p>
          <a:p>
            <a:r>
              <a:rPr lang="cs-CZ" dirty="0"/>
              <a:t>Student as a partner</a:t>
            </a:r>
          </a:p>
          <a:p>
            <a:r>
              <a:rPr lang="cs-CZ" dirty="0"/>
              <a:t>Talentovaný Palacký </a:t>
            </a:r>
            <a:r>
              <a:rPr lang="cs-CZ" dirty="0" err="1"/>
              <a:t>concept</a:t>
            </a:r>
            <a:endParaRPr lang="cs-CZ" dirty="0"/>
          </a:p>
          <a:p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teachers</a:t>
            </a:r>
            <a:r>
              <a:rPr lang="cs-CZ" dirty="0"/>
              <a:t> / PhD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coop</a:t>
            </a:r>
            <a:endParaRPr lang="cs-CZ" dirty="0"/>
          </a:p>
          <a:p>
            <a:r>
              <a:rPr lang="cs-CZ" dirty="0" err="1"/>
              <a:t>UPcrowd</a:t>
            </a:r>
            <a:endParaRPr lang="cs-CZ" dirty="0"/>
          </a:p>
          <a:p>
            <a:r>
              <a:rPr lang="cs-CZ" dirty="0"/>
              <a:t>Vědátor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FD55C3-F4C7-4620-8463-DB98DA11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Setkání se studentskými spolky UP, 14. 10. 2021</a:t>
            </a:r>
          </a:p>
        </p:txBody>
      </p:sp>
      <p:pic>
        <p:nvPicPr>
          <p:cNvPr id="1026" name="4C08B00D-ABBB-45D8-9A18-200EC4E671F6">
            <a:extLst>
              <a:ext uri="{FF2B5EF4-FFF2-40B4-BE49-F238E27FC236}">
                <a16:creationId xmlns:a16="http://schemas.microsoft.com/office/drawing/2014/main" id="{59558BF2-9345-4D91-A2A6-37487577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6" y="1396551"/>
            <a:ext cx="8269042" cy="46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F041ED-EE35-4196-A951-BECF93869DD4}"/>
              </a:ext>
            </a:extLst>
          </p:cNvPr>
          <p:cNvSpPr txBox="1"/>
          <p:nvPr/>
        </p:nvSpPr>
        <p:spPr>
          <a:xfrm>
            <a:off x="391922" y="1470869"/>
            <a:ext cx="7883398" cy="139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4.1 Aurora Co-creation</a:t>
            </a:r>
            <a:endParaRPr lang="cs-CZ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task aims to make co-creation a generally accepted embedded practice with academics skilled in co-creation as a technique.</a:t>
            </a:r>
            <a:endParaRPr lang="cs-CZ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677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6x9.potx" id="{F892C289-41A8-4571-8012-227E5D00B9BC}" vid="{94DB3C90-5850-4E98-8046-7CED1A1F99B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UP_prezentace_en_16x9 (2)</Template>
  <TotalTime>526</TotalTime>
  <Words>1367</Words>
  <Application>Microsoft Office PowerPoint</Application>
  <PresentationFormat>Vlastní</PresentationFormat>
  <Paragraphs>174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Georgia</vt:lpstr>
      <vt:lpstr>tt_norms_proregular</vt:lpstr>
      <vt:lpstr>Wingdings</vt:lpstr>
      <vt:lpstr>Motiv Office</vt:lpstr>
      <vt:lpstr>WP4: Aurora Engaging Communities  VR for Communication and Students Affairs </vt:lpstr>
      <vt:lpstr>Prezentace aplikace PowerPoint</vt:lpstr>
      <vt:lpstr>Prezentace aplikace PowerPoint</vt:lpstr>
      <vt:lpstr>Prezentace aplikace PowerPoint</vt:lpstr>
      <vt:lpstr>UP Strategy and Aurora Engaging Communities (WP4) </vt:lpstr>
      <vt:lpstr>Communication pitfals (Aurora Speed Dating)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Finding common ground: integrate + spare</vt:lpstr>
      <vt:lpstr>How to boost Aurorization at a Palacký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Hexspoor Niels</dc:creator>
  <cp:lastModifiedBy>Prochazka Vit</cp:lastModifiedBy>
  <cp:revision>38</cp:revision>
  <dcterms:created xsi:type="dcterms:W3CDTF">2020-10-22T11:24:20Z</dcterms:created>
  <dcterms:modified xsi:type="dcterms:W3CDTF">2021-10-17T17:15:57Z</dcterms:modified>
</cp:coreProperties>
</file>