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94"/>
  </p:notesMasterIdLst>
  <p:handoutMasterIdLst>
    <p:handoutMasterId r:id="rId95"/>
  </p:handoutMasterIdLst>
  <p:sldIdLst>
    <p:sldId id="256" r:id="rId5"/>
    <p:sldId id="1000" r:id="rId6"/>
    <p:sldId id="266" r:id="rId7"/>
    <p:sldId id="1002" r:id="rId8"/>
    <p:sldId id="963" r:id="rId9"/>
    <p:sldId id="1003" r:id="rId10"/>
    <p:sldId id="973" r:id="rId11"/>
    <p:sldId id="967" r:id="rId12"/>
    <p:sldId id="997" r:id="rId13"/>
    <p:sldId id="1001" r:id="rId14"/>
    <p:sldId id="998" r:id="rId15"/>
    <p:sldId id="1004" r:id="rId16"/>
    <p:sldId id="1005" r:id="rId17"/>
    <p:sldId id="969" r:id="rId18"/>
    <p:sldId id="302" r:id="rId19"/>
    <p:sldId id="999" r:id="rId20"/>
    <p:sldId id="995" r:id="rId21"/>
    <p:sldId id="279" r:id="rId22"/>
    <p:sldId id="296" r:id="rId23"/>
    <p:sldId id="297" r:id="rId24"/>
    <p:sldId id="1006" r:id="rId25"/>
    <p:sldId id="275" r:id="rId26"/>
    <p:sldId id="992" r:id="rId27"/>
    <p:sldId id="994" r:id="rId28"/>
    <p:sldId id="1007" r:id="rId29"/>
    <p:sldId id="1008" r:id="rId30"/>
    <p:sldId id="950" r:id="rId31"/>
    <p:sldId id="1009" r:id="rId32"/>
    <p:sldId id="1010" r:id="rId33"/>
    <p:sldId id="1011" r:id="rId34"/>
    <p:sldId id="262" r:id="rId35"/>
    <p:sldId id="300" r:id="rId36"/>
    <p:sldId id="1012" r:id="rId37"/>
    <p:sldId id="982" r:id="rId38"/>
    <p:sldId id="1013" r:id="rId39"/>
    <p:sldId id="1014" r:id="rId40"/>
    <p:sldId id="1015" r:id="rId41"/>
    <p:sldId id="1016" r:id="rId42"/>
    <p:sldId id="977" r:id="rId43"/>
    <p:sldId id="981" r:id="rId44"/>
    <p:sldId id="968" r:id="rId45"/>
    <p:sldId id="1017" r:id="rId46"/>
    <p:sldId id="1018" r:id="rId47"/>
    <p:sldId id="985" r:id="rId48"/>
    <p:sldId id="976" r:id="rId49"/>
    <p:sldId id="990" r:id="rId50"/>
    <p:sldId id="989" r:id="rId51"/>
    <p:sldId id="1019" r:id="rId52"/>
    <p:sldId id="1020" r:id="rId53"/>
    <p:sldId id="1021" r:id="rId54"/>
    <p:sldId id="996" r:id="rId55"/>
    <p:sldId id="304" r:id="rId56"/>
    <p:sldId id="371" r:id="rId57"/>
    <p:sldId id="1022" r:id="rId58"/>
    <p:sldId id="1023" r:id="rId59"/>
    <p:sldId id="991" r:id="rId60"/>
    <p:sldId id="1024" r:id="rId61"/>
    <p:sldId id="993" r:id="rId62"/>
    <p:sldId id="1025" r:id="rId63"/>
    <p:sldId id="1026" r:id="rId64"/>
    <p:sldId id="1027" r:id="rId65"/>
    <p:sldId id="1028" r:id="rId66"/>
    <p:sldId id="1029" r:id="rId67"/>
    <p:sldId id="1030" r:id="rId68"/>
    <p:sldId id="299" r:id="rId69"/>
    <p:sldId id="305" r:id="rId70"/>
    <p:sldId id="306" r:id="rId71"/>
    <p:sldId id="307" r:id="rId72"/>
    <p:sldId id="315" r:id="rId73"/>
    <p:sldId id="1031" r:id="rId74"/>
    <p:sldId id="301" r:id="rId75"/>
    <p:sldId id="1032" r:id="rId76"/>
    <p:sldId id="303" r:id="rId77"/>
    <p:sldId id="1033" r:id="rId78"/>
    <p:sldId id="308" r:id="rId79"/>
    <p:sldId id="309" r:id="rId80"/>
    <p:sldId id="310" r:id="rId81"/>
    <p:sldId id="311" r:id="rId82"/>
    <p:sldId id="312" r:id="rId83"/>
    <p:sldId id="313" r:id="rId84"/>
    <p:sldId id="314" r:id="rId85"/>
    <p:sldId id="1034" r:id="rId86"/>
    <p:sldId id="316" r:id="rId87"/>
    <p:sldId id="317" r:id="rId88"/>
    <p:sldId id="318" r:id="rId89"/>
    <p:sldId id="319" r:id="rId90"/>
    <p:sldId id="320" r:id="rId91"/>
    <p:sldId id="1035" r:id="rId92"/>
    <p:sldId id="1036" r:id="rId9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5948B"/>
    <a:srgbClr val="797769"/>
    <a:srgbClr val="CECBBD"/>
    <a:srgbClr val="DAD7D0"/>
    <a:srgbClr val="154194"/>
    <a:srgbClr val="EB5C62"/>
    <a:srgbClr val="E31D44"/>
    <a:srgbClr val="009FE4"/>
    <a:srgbClr val="F39200"/>
    <a:srgbClr val="8DC6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3" autoAdjust="0"/>
    <p:restoredTop sz="97867"/>
  </p:normalViewPr>
  <p:slideViewPr>
    <p:cSldViewPr snapToGrid="0" snapToObjects="1">
      <p:cViewPr varScale="1">
        <p:scale>
          <a:sx n="86" d="100"/>
          <a:sy n="86" d="100"/>
        </p:scale>
        <p:origin x="470" y="5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170" d="100"/>
          <a:sy n="170" d="100"/>
        </p:scale>
        <p:origin x="7352" y="20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handoutMaster" Target="handoutMasters/handoutMaster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notesMaster" Target="notesMasters/notesMaster1.xml"/><Relationship Id="rId9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C234C5E-F7D7-2046-B4D3-FEAAD11E33A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45943C7-AFFB-0A44-B14A-71AD8E924EF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79BFFEE-02C1-D34F-B368-531E7AF6C298}" type="datetimeFigureOut">
              <a:rPr lang="en-US" smtClean="0"/>
              <a:t>2/10/2022</a:t>
            </a:fld>
            <a:endParaRPr lang="en-US"/>
          </a:p>
        </p:txBody>
      </p:sp>
      <p:sp>
        <p:nvSpPr>
          <p:cNvPr id="4" name="Footer Placeholder 3">
            <a:extLst>
              <a:ext uri="{FF2B5EF4-FFF2-40B4-BE49-F238E27FC236}">
                <a16:creationId xmlns:a16="http://schemas.microsoft.com/office/drawing/2014/main" id="{CDA366BF-BC85-4647-9A27-F5DBBF483D8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B7A96A0-2516-2641-8F36-69962D37D73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B05213F-2B90-9B46-AA6B-5C3A9C1784DF}" type="slidenum">
              <a:rPr lang="en-US" smtClean="0"/>
              <a:t>‹#›</a:t>
            </a:fld>
            <a:endParaRPr lang="en-US"/>
          </a:p>
        </p:txBody>
      </p:sp>
    </p:spTree>
    <p:extLst>
      <p:ext uri="{BB962C8B-B14F-4D97-AF65-F5344CB8AC3E}">
        <p14:creationId xmlns:p14="http://schemas.microsoft.com/office/powerpoint/2010/main" val="42915213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L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68AFC2-B9AD-9D45-A312-C31134993081}" type="datetimeFigureOut">
              <a:rPr lang="en-LU" smtClean="0"/>
              <a:t>02/10/2022</a:t>
            </a:fld>
            <a:endParaRPr lang="en-L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L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L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E78849-6A58-5242-AAB8-69E086EC2380}" type="slidenum">
              <a:rPr lang="en-LU" smtClean="0"/>
              <a:t>‹#›</a:t>
            </a:fld>
            <a:endParaRPr lang="en-LU"/>
          </a:p>
        </p:txBody>
      </p:sp>
    </p:spTree>
    <p:extLst>
      <p:ext uri="{BB962C8B-B14F-4D97-AF65-F5344CB8AC3E}">
        <p14:creationId xmlns:p14="http://schemas.microsoft.com/office/powerpoint/2010/main" val="25182856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0E78849-6A58-5242-AAB8-69E086EC2380}" type="slidenum">
              <a:rPr lang="en-LU" smtClean="0"/>
              <a:t>1</a:t>
            </a:fld>
            <a:endParaRPr lang="en-LU"/>
          </a:p>
        </p:txBody>
      </p:sp>
    </p:spTree>
    <p:extLst>
      <p:ext uri="{BB962C8B-B14F-4D97-AF65-F5344CB8AC3E}">
        <p14:creationId xmlns:p14="http://schemas.microsoft.com/office/powerpoint/2010/main" val="23993954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0E78849-6A58-5242-AAB8-69E086EC2380}" type="slidenum">
              <a:rPr lang="en-LU" smtClean="0"/>
              <a:t>35</a:t>
            </a:fld>
            <a:endParaRPr lang="en-LU"/>
          </a:p>
        </p:txBody>
      </p:sp>
    </p:spTree>
    <p:extLst>
      <p:ext uri="{BB962C8B-B14F-4D97-AF65-F5344CB8AC3E}">
        <p14:creationId xmlns:p14="http://schemas.microsoft.com/office/powerpoint/2010/main" val="3202951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0E78849-6A58-5242-AAB8-69E086EC2380}" type="slidenum">
              <a:rPr lang="en-LU" smtClean="0"/>
              <a:t>37</a:t>
            </a:fld>
            <a:endParaRPr lang="en-LU"/>
          </a:p>
        </p:txBody>
      </p:sp>
    </p:spTree>
    <p:extLst>
      <p:ext uri="{BB962C8B-B14F-4D97-AF65-F5344CB8AC3E}">
        <p14:creationId xmlns:p14="http://schemas.microsoft.com/office/powerpoint/2010/main" val="36071824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0E78849-6A58-5242-AAB8-69E086EC2380}" type="slidenum">
              <a:rPr lang="en-LU" smtClean="0"/>
              <a:t>50</a:t>
            </a:fld>
            <a:endParaRPr lang="en-LU"/>
          </a:p>
        </p:txBody>
      </p:sp>
    </p:spTree>
    <p:extLst>
      <p:ext uri="{BB962C8B-B14F-4D97-AF65-F5344CB8AC3E}">
        <p14:creationId xmlns:p14="http://schemas.microsoft.com/office/powerpoint/2010/main" val="23993954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0E78849-6A58-5242-AAB8-69E086EC2380}" type="slidenum">
              <a:rPr lang="en-LU" smtClean="0"/>
              <a:t>51</a:t>
            </a:fld>
            <a:endParaRPr lang="en-LU"/>
          </a:p>
        </p:txBody>
      </p:sp>
    </p:spTree>
    <p:extLst>
      <p:ext uri="{BB962C8B-B14F-4D97-AF65-F5344CB8AC3E}">
        <p14:creationId xmlns:p14="http://schemas.microsoft.com/office/powerpoint/2010/main" val="27423525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For NIDs in France, Spain and Portugal, please mention the exception to this rule for RUPs</a:t>
            </a:r>
          </a:p>
        </p:txBody>
      </p:sp>
      <p:sp>
        <p:nvSpPr>
          <p:cNvPr id="4" name="Slide Number Placeholder 3"/>
          <p:cNvSpPr>
            <a:spLocks noGrp="1"/>
          </p:cNvSpPr>
          <p:nvPr>
            <p:ph type="sldNum" sz="quarter" idx="5"/>
          </p:nvPr>
        </p:nvSpPr>
        <p:spPr/>
        <p:txBody>
          <a:bodyPr/>
          <a:lstStyle/>
          <a:p>
            <a:fld id="{00E78849-6A58-5242-AAB8-69E086EC2380}" type="slidenum">
              <a:rPr lang="en-LU" smtClean="0"/>
              <a:t>61</a:t>
            </a:fld>
            <a:endParaRPr lang="en-LU"/>
          </a:p>
        </p:txBody>
      </p:sp>
    </p:spTree>
    <p:extLst>
      <p:ext uri="{BB962C8B-B14F-4D97-AF65-F5344CB8AC3E}">
        <p14:creationId xmlns:p14="http://schemas.microsoft.com/office/powerpoint/2010/main" val="19665466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0E78849-6A58-5242-AAB8-69E086EC2380}" type="slidenum">
              <a:rPr lang="en-LU" smtClean="0"/>
              <a:t>64</a:t>
            </a:fld>
            <a:endParaRPr lang="en-LU"/>
          </a:p>
        </p:txBody>
      </p:sp>
    </p:spTree>
    <p:extLst>
      <p:ext uri="{BB962C8B-B14F-4D97-AF65-F5344CB8AC3E}">
        <p14:creationId xmlns:p14="http://schemas.microsoft.com/office/powerpoint/2010/main" val="23993954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0E78849-6A58-5242-AAB8-69E086EC2380}" type="slidenum">
              <a:rPr lang="en-LU" smtClean="0"/>
              <a:t>65</a:t>
            </a:fld>
            <a:endParaRPr lang="en-LU"/>
          </a:p>
        </p:txBody>
      </p:sp>
    </p:spTree>
    <p:extLst>
      <p:ext uri="{BB962C8B-B14F-4D97-AF65-F5344CB8AC3E}">
        <p14:creationId xmlns:p14="http://schemas.microsoft.com/office/powerpoint/2010/main" val="26962999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0E78849-6A58-5242-AAB8-69E086EC2380}" type="slidenum">
              <a:rPr lang="en-LU" smtClean="0"/>
              <a:t>67</a:t>
            </a:fld>
            <a:endParaRPr lang="en-LU"/>
          </a:p>
        </p:txBody>
      </p:sp>
    </p:spTree>
    <p:extLst>
      <p:ext uri="{BB962C8B-B14F-4D97-AF65-F5344CB8AC3E}">
        <p14:creationId xmlns:p14="http://schemas.microsoft.com/office/powerpoint/2010/main" val="27423525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In a simple word: Interreg Europe helps policy makers to find new solutions to the challenges they face in their region. </a:t>
            </a:r>
          </a:p>
        </p:txBody>
      </p:sp>
      <p:sp>
        <p:nvSpPr>
          <p:cNvPr id="4" name="Slide Number Placeholder 3"/>
          <p:cNvSpPr>
            <a:spLocks noGrp="1"/>
          </p:cNvSpPr>
          <p:nvPr>
            <p:ph type="sldNum" sz="quarter" idx="5"/>
          </p:nvPr>
        </p:nvSpPr>
        <p:spPr/>
        <p:txBody>
          <a:bodyPr/>
          <a:lstStyle/>
          <a:p>
            <a:fld id="{00E78849-6A58-5242-AAB8-69E086EC2380}" type="slidenum">
              <a:rPr lang="en-LU" smtClean="0"/>
              <a:t>5</a:t>
            </a:fld>
            <a:endParaRPr lang="en-LU"/>
          </a:p>
        </p:txBody>
      </p:sp>
    </p:spTree>
    <p:extLst>
      <p:ext uri="{BB962C8B-B14F-4D97-AF65-F5344CB8AC3E}">
        <p14:creationId xmlns:p14="http://schemas.microsoft.com/office/powerpoint/2010/main" val="9483297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0E78849-6A58-5242-AAB8-69E086EC2380}" type="slidenum">
              <a:rPr lang="en-LU" smtClean="0"/>
              <a:t>7</a:t>
            </a:fld>
            <a:endParaRPr lang="en-LU"/>
          </a:p>
        </p:txBody>
      </p:sp>
    </p:spTree>
    <p:extLst>
      <p:ext uri="{BB962C8B-B14F-4D97-AF65-F5344CB8AC3E}">
        <p14:creationId xmlns:p14="http://schemas.microsoft.com/office/powerpoint/2010/main" val="320295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0E78849-6A58-5242-AAB8-69E086EC2380}" type="slidenum">
              <a:rPr lang="en-LU" smtClean="0"/>
              <a:t>21</a:t>
            </a:fld>
            <a:endParaRPr lang="en-LU"/>
          </a:p>
        </p:txBody>
      </p:sp>
    </p:spTree>
    <p:extLst>
      <p:ext uri="{BB962C8B-B14F-4D97-AF65-F5344CB8AC3E}">
        <p14:creationId xmlns:p14="http://schemas.microsoft.com/office/powerpoint/2010/main" val="23993954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Policy changes in:</a:t>
            </a:r>
          </a:p>
          <a:p>
            <a:r>
              <a:rPr lang="en-US" sz="1800" b="0" i="0" u="none" strike="noStrike" dirty="0">
                <a:effectLst/>
                <a:latin typeface="Calibri" panose="020F0502020204030204" pitchFamily="34" charset="0"/>
              </a:rPr>
              <a:t>COLOR CIRCLE</a:t>
            </a:r>
            <a:r>
              <a:rPr lang="en-US" dirty="0"/>
              <a:t> </a:t>
            </a:r>
            <a:r>
              <a:rPr lang="en-US" sz="1800" b="0" i="0" u="none" strike="noStrike" dirty="0">
                <a:effectLst/>
                <a:latin typeface="Calibri" panose="020F0502020204030204" pitchFamily="34" charset="0"/>
              </a:rPr>
              <a:t>CONDEREFF</a:t>
            </a:r>
            <a:r>
              <a:rPr lang="en-US" dirty="0"/>
              <a:t> </a:t>
            </a:r>
            <a:r>
              <a:rPr lang="en-US" sz="1800" b="0" i="0" u="none" strike="noStrike" dirty="0">
                <a:effectLst/>
                <a:latin typeface="Calibri" panose="020F0502020204030204" pitchFamily="34" charset="0"/>
              </a:rPr>
              <a:t>ENHANCE</a:t>
            </a:r>
            <a:r>
              <a:rPr lang="en-US" dirty="0"/>
              <a:t> </a:t>
            </a:r>
            <a:r>
              <a:rPr lang="en-US" sz="1800" b="0" i="0" u="none" strike="noStrike" dirty="0">
                <a:effectLst/>
                <a:latin typeface="Calibri" panose="020F0502020204030204" pitchFamily="34" charset="0"/>
              </a:rPr>
              <a:t>FINERPOL</a:t>
            </a:r>
            <a:r>
              <a:rPr lang="en-US" dirty="0"/>
              <a:t> </a:t>
            </a:r>
            <a:r>
              <a:rPr lang="en-US" sz="1800" b="0" i="0" u="none" strike="noStrike" dirty="0" err="1">
                <a:effectLst/>
                <a:latin typeface="Calibri" panose="020F0502020204030204" pitchFamily="34" charset="0"/>
              </a:rPr>
              <a:t>HoCare</a:t>
            </a:r>
            <a:r>
              <a:rPr lang="en-US" dirty="0"/>
              <a:t> </a:t>
            </a:r>
            <a:r>
              <a:rPr lang="en-US" sz="1800" b="0" i="0" u="none" strike="noStrike" dirty="0">
                <a:effectLst/>
                <a:latin typeface="Calibri" panose="020F0502020204030204" pitchFamily="34" charset="0"/>
              </a:rPr>
              <a:t>INNO  INFRA SHARE</a:t>
            </a:r>
            <a:r>
              <a:rPr lang="en-US" dirty="0"/>
              <a:t> </a:t>
            </a:r>
            <a:r>
              <a:rPr lang="en-US" sz="1800" b="0" i="0" u="none" strike="noStrike" dirty="0">
                <a:effectLst/>
                <a:latin typeface="Calibri" panose="020F0502020204030204" pitchFamily="34" charset="0"/>
              </a:rPr>
              <a:t>INNO PROVEMENT</a:t>
            </a:r>
            <a:r>
              <a:rPr lang="en-US" dirty="0"/>
              <a:t> </a:t>
            </a:r>
            <a:r>
              <a:rPr lang="en-US" sz="1800" b="0" i="0" u="none" strike="noStrike" dirty="0" err="1">
                <a:effectLst/>
                <a:latin typeface="Calibri" panose="020F0502020204030204" pitchFamily="34" charset="0"/>
              </a:rPr>
              <a:t>InnovaSUMP</a:t>
            </a:r>
            <a:r>
              <a:rPr lang="en-US" dirty="0"/>
              <a:t> </a:t>
            </a:r>
            <a:r>
              <a:rPr lang="en-US" sz="1800" b="0" i="0" u="none" strike="noStrike" dirty="0">
                <a:effectLst/>
                <a:latin typeface="Calibri" panose="020F0502020204030204" pitchFamily="34" charset="0"/>
              </a:rPr>
              <a:t>REMIX</a:t>
            </a:r>
            <a:r>
              <a:rPr lang="en-US" dirty="0"/>
              <a:t> </a:t>
            </a:r>
            <a:r>
              <a:rPr lang="en-US" sz="1800" b="0" i="0" u="none" strike="noStrike" dirty="0">
                <a:effectLst/>
                <a:latin typeface="Calibri" panose="020F0502020204030204" pitchFamily="34" charset="0"/>
              </a:rPr>
              <a:t>RESET</a:t>
            </a:r>
            <a:r>
              <a:rPr lang="en-US" dirty="0"/>
              <a:t> </a:t>
            </a:r>
            <a:r>
              <a:rPr lang="en-US" sz="1800" b="0" i="0" u="none" strike="noStrike" dirty="0">
                <a:effectLst/>
                <a:latin typeface="Calibri" panose="020F0502020204030204" pitchFamily="34" charset="0"/>
              </a:rPr>
              <a:t>RESOLVE</a:t>
            </a:r>
            <a:r>
              <a:rPr lang="en-US" dirty="0"/>
              <a:t> </a:t>
            </a:r>
            <a:r>
              <a:rPr lang="en-US" sz="1800" b="0" i="0" u="none" strike="noStrike" dirty="0">
                <a:effectLst/>
                <a:latin typeface="Calibri" panose="020F0502020204030204" pitchFamily="34" charset="0"/>
              </a:rPr>
              <a:t>SOCIAL SEEDS</a:t>
            </a:r>
            <a:r>
              <a:rPr lang="en-US" dirty="0"/>
              <a:t> </a:t>
            </a:r>
            <a:r>
              <a:rPr lang="en-US" sz="1800" b="0" i="0" u="none" strike="noStrike" dirty="0">
                <a:effectLst/>
                <a:latin typeface="Calibri" panose="020F0502020204030204" pitchFamily="34" charset="0"/>
              </a:rPr>
              <a:t>STEPHANIE</a:t>
            </a:r>
            <a:r>
              <a:rPr lang="en-US" dirty="0"/>
              <a:t> </a:t>
            </a:r>
          </a:p>
        </p:txBody>
      </p:sp>
      <p:sp>
        <p:nvSpPr>
          <p:cNvPr id="4" name="Slide Number Placeholder 3"/>
          <p:cNvSpPr>
            <a:spLocks noGrp="1"/>
          </p:cNvSpPr>
          <p:nvPr>
            <p:ph type="sldNum" sz="quarter" idx="5"/>
          </p:nvPr>
        </p:nvSpPr>
        <p:spPr/>
        <p:txBody>
          <a:bodyPr/>
          <a:lstStyle/>
          <a:p>
            <a:fld id="{00E78849-6A58-5242-AAB8-69E086EC2380}" type="slidenum">
              <a:rPr lang="en-LU" smtClean="0"/>
              <a:t>25</a:t>
            </a:fld>
            <a:endParaRPr lang="en-LU"/>
          </a:p>
        </p:txBody>
      </p:sp>
    </p:spTree>
    <p:extLst>
      <p:ext uri="{BB962C8B-B14F-4D97-AF65-F5344CB8AC3E}">
        <p14:creationId xmlns:p14="http://schemas.microsoft.com/office/powerpoint/2010/main" val="1124147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PO: you can present briefly the Peer Review services and even mention examples of PR implemented in the relevant country. See Overview of Peer Reviews link: </a:t>
            </a:r>
          </a:p>
          <a:p>
            <a:r>
              <a:rPr lang="en-US" dirty="0"/>
              <a:t>https://innotsd.sharepoint.com/:x:/r/sites/PolicyLearningPlatforms/Documents%20partages/Policy%20Learning%20Platform/HORIZONTAL/SC4/4.%20Expert%20support/Peer%20reviews/Peer%20reviews%20-%20full%20overview.xlsx?d=w8cbc6837d9f6533a92b7608fff4a5b6b&amp;csf=1&amp;web=1&amp;e=bg9Rpk</a:t>
            </a:r>
          </a:p>
          <a:p>
            <a:endParaRPr lang="en-US" dirty="0"/>
          </a:p>
        </p:txBody>
      </p:sp>
      <p:sp>
        <p:nvSpPr>
          <p:cNvPr id="4" name="Slide Number Placeholder 3"/>
          <p:cNvSpPr>
            <a:spLocks noGrp="1"/>
          </p:cNvSpPr>
          <p:nvPr>
            <p:ph type="sldNum" sz="quarter" idx="10"/>
          </p:nvPr>
        </p:nvSpPr>
        <p:spPr/>
        <p:txBody>
          <a:bodyPr/>
          <a:lstStyle/>
          <a:p>
            <a:pPr defTabSz="924335">
              <a:defRPr/>
            </a:pPr>
            <a:fld id="{0574833D-76F3-4D42-9B32-3B4FACCE3E46}" type="slidenum">
              <a:rPr lang="en-US">
                <a:solidFill>
                  <a:prstClr val="black"/>
                </a:solidFill>
                <a:latin typeface="Calibri" panose="020F0502020204030204"/>
              </a:rPr>
              <a:pPr defTabSz="924335">
                <a:defRPr/>
              </a:pPr>
              <a:t>27</a:t>
            </a:fld>
            <a:endParaRPr lang="en-US">
              <a:solidFill>
                <a:prstClr val="black"/>
              </a:solidFill>
              <a:latin typeface="Calibri" panose="020F0502020204030204"/>
            </a:endParaRPr>
          </a:p>
        </p:txBody>
      </p:sp>
    </p:spTree>
    <p:extLst>
      <p:ext uri="{BB962C8B-B14F-4D97-AF65-F5344CB8AC3E}">
        <p14:creationId xmlns:p14="http://schemas.microsoft.com/office/powerpoint/2010/main" val="5733288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0E78849-6A58-5242-AAB8-69E086EC2380}" type="slidenum">
              <a:rPr lang="en-LU" smtClean="0"/>
              <a:t>29</a:t>
            </a:fld>
            <a:endParaRPr lang="en-LU"/>
          </a:p>
        </p:txBody>
      </p:sp>
    </p:spTree>
    <p:extLst>
      <p:ext uri="{BB962C8B-B14F-4D97-AF65-F5344CB8AC3E}">
        <p14:creationId xmlns:p14="http://schemas.microsoft.com/office/powerpoint/2010/main" val="23993954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0E78849-6A58-5242-AAB8-69E086EC2380}" type="slidenum">
              <a:rPr lang="en-LU" smtClean="0"/>
              <a:t>31</a:t>
            </a:fld>
            <a:endParaRPr lang="en-LU"/>
          </a:p>
        </p:txBody>
      </p:sp>
    </p:spTree>
    <p:extLst>
      <p:ext uri="{BB962C8B-B14F-4D97-AF65-F5344CB8AC3E}">
        <p14:creationId xmlns:p14="http://schemas.microsoft.com/office/powerpoint/2010/main" val="27423525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0E78849-6A58-5242-AAB8-69E086EC2380}" type="slidenum">
              <a:rPr lang="en-LU" smtClean="0"/>
              <a:t>33</a:t>
            </a:fld>
            <a:endParaRPr lang="en-LU"/>
          </a:p>
        </p:txBody>
      </p:sp>
    </p:spTree>
    <p:extLst>
      <p:ext uri="{BB962C8B-B14F-4D97-AF65-F5344CB8AC3E}">
        <p14:creationId xmlns:p14="http://schemas.microsoft.com/office/powerpoint/2010/main" val="3202951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age">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15268B60-7B75-E347-ABDB-7ACFE21D436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078889" y="345224"/>
            <a:ext cx="5113111" cy="5515265"/>
          </a:xfrm>
          <a:prstGeom prst="rect">
            <a:avLst/>
          </a:prstGeom>
        </p:spPr>
      </p:pic>
      <p:pic>
        <p:nvPicPr>
          <p:cNvPr id="5" name="Graphic 4">
            <a:extLst>
              <a:ext uri="{FF2B5EF4-FFF2-40B4-BE49-F238E27FC236}">
                <a16:creationId xmlns:a16="http://schemas.microsoft.com/office/drawing/2014/main" id="{AAA021AF-F436-2048-A3CE-7E5C6618A48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15867" y="480022"/>
            <a:ext cx="5522701" cy="981386"/>
          </a:xfrm>
          <a:prstGeom prst="rect">
            <a:avLst/>
          </a:prstGeom>
        </p:spPr>
      </p:pic>
      <p:sp>
        <p:nvSpPr>
          <p:cNvPr id="7" name="Subtitle 2">
            <a:extLst>
              <a:ext uri="{FF2B5EF4-FFF2-40B4-BE49-F238E27FC236}">
                <a16:creationId xmlns:a16="http://schemas.microsoft.com/office/drawing/2014/main" id="{01913C36-4D36-5840-991B-0A1298573CAE}"/>
              </a:ext>
            </a:extLst>
          </p:cNvPr>
          <p:cNvSpPr>
            <a:spLocks noGrp="1"/>
          </p:cNvSpPr>
          <p:nvPr>
            <p:ph type="subTitle" idx="1"/>
          </p:nvPr>
        </p:nvSpPr>
        <p:spPr>
          <a:xfrm>
            <a:off x="495634" y="2085827"/>
            <a:ext cx="7004789" cy="1900657"/>
          </a:xfrm>
        </p:spPr>
        <p:txBody>
          <a:bodyPr>
            <a:noAutofit/>
          </a:bodyPr>
          <a:lstStyle>
            <a:lvl1pPr marL="0" indent="0">
              <a:buNone/>
              <a:defRPr/>
            </a:lvl1pPr>
          </a:lstStyle>
          <a:p>
            <a:pPr algn="l"/>
            <a:r>
              <a:rPr lang="en-US" sz="4800" b="1">
                <a:latin typeface="Open Sans" panose="020B0606030504020204" pitchFamily="34" charset="0"/>
                <a:ea typeface="Open Sans" panose="020B0606030504020204" pitchFamily="34" charset="0"/>
                <a:cs typeface="Open Sans" panose="020B0606030504020204" pitchFamily="34" charset="0"/>
              </a:rPr>
              <a:t>Click to edit Master subtitle style</a:t>
            </a:r>
            <a:endParaRPr lang="en-US" sz="4800" b="1" dirty="0">
              <a:latin typeface="Open Sans" panose="020B0606030504020204" pitchFamily="34" charset="0"/>
              <a:ea typeface="Open Sans" panose="020B0606030504020204" pitchFamily="34" charset="0"/>
              <a:cs typeface="Open Sans" panose="020B0606030504020204" pitchFamily="34" charset="0"/>
            </a:endParaRPr>
          </a:p>
        </p:txBody>
      </p:sp>
      <p:pic>
        <p:nvPicPr>
          <p:cNvPr id="11" name="Graphic 10">
            <a:extLst>
              <a:ext uri="{FF2B5EF4-FFF2-40B4-BE49-F238E27FC236}">
                <a16:creationId xmlns:a16="http://schemas.microsoft.com/office/drawing/2014/main" id="{30798998-0C7C-EA45-A4F2-93E86B5DC5DF}"/>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8266489" y="5990555"/>
            <a:ext cx="3263900" cy="203200"/>
          </a:xfrm>
          <a:prstGeom prst="rect">
            <a:avLst/>
          </a:prstGeom>
        </p:spPr>
      </p:pic>
      <p:sp>
        <p:nvSpPr>
          <p:cNvPr id="13" name="Text Placeholder 12">
            <a:extLst>
              <a:ext uri="{FF2B5EF4-FFF2-40B4-BE49-F238E27FC236}">
                <a16:creationId xmlns:a16="http://schemas.microsoft.com/office/drawing/2014/main" id="{8DC57648-D143-CE4E-B8CA-782A8F96764A}"/>
              </a:ext>
            </a:extLst>
          </p:cNvPr>
          <p:cNvSpPr>
            <a:spLocks noGrp="1"/>
          </p:cNvSpPr>
          <p:nvPr>
            <p:ph type="body" sz="quarter" idx="10" hasCustomPrompt="1"/>
          </p:nvPr>
        </p:nvSpPr>
        <p:spPr>
          <a:xfrm>
            <a:off x="521548" y="4100514"/>
            <a:ext cx="5811934" cy="449048"/>
          </a:xfrm>
        </p:spPr>
        <p:txBody>
          <a:bodyPr/>
          <a:lstStyle>
            <a:lvl1pPr marL="0" indent="0">
              <a:spcBef>
                <a:spcPts val="0"/>
              </a:spcBef>
              <a:buNone/>
              <a:defRPr/>
            </a:lvl1pPr>
          </a:lstStyle>
          <a:p>
            <a:r>
              <a:rPr lang="en-US" sz="1400" b="1" dirty="0">
                <a:latin typeface="Open Sans Semibold" panose="020B0606030504020204" pitchFamily="34" charset="0"/>
                <a:ea typeface="Open Sans Semibold" panose="020B0606030504020204" pitchFamily="34" charset="0"/>
                <a:cs typeface="Open Sans Semibold" panose="020B0606030504020204" pitchFamily="34" charset="0"/>
              </a:rPr>
              <a:t>Name of Presenter </a:t>
            </a:r>
          </a:p>
          <a:p>
            <a:r>
              <a:rPr lang="en-GB" sz="1200" i="1" dirty="0">
                <a:latin typeface="Open Sans" panose="020B0606030504020204" pitchFamily="34" charset="0"/>
                <a:ea typeface="Open Sans" panose="020B0606030504020204" pitchFamily="34" charset="0"/>
                <a:cs typeface="Open Sans" panose="020B0606030504020204" pitchFamily="34" charset="0"/>
              </a:rPr>
              <a:t>Policy Officer | Interreg Europe Secretariat</a:t>
            </a:r>
          </a:p>
        </p:txBody>
      </p:sp>
      <p:sp>
        <p:nvSpPr>
          <p:cNvPr id="17" name="Content Placeholder 16">
            <a:extLst>
              <a:ext uri="{FF2B5EF4-FFF2-40B4-BE49-F238E27FC236}">
                <a16:creationId xmlns:a16="http://schemas.microsoft.com/office/drawing/2014/main" id="{2BCEAF90-08AF-E94E-84D8-638E4C25EC76}"/>
              </a:ext>
            </a:extLst>
          </p:cNvPr>
          <p:cNvSpPr>
            <a:spLocks noGrp="1"/>
          </p:cNvSpPr>
          <p:nvPr>
            <p:ph sz="quarter" idx="11" hasCustomPrompt="1"/>
          </p:nvPr>
        </p:nvSpPr>
        <p:spPr>
          <a:xfrm>
            <a:off x="627697" y="5809482"/>
            <a:ext cx="6316818" cy="479122"/>
          </a:xfrm>
        </p:spPr>
        <p:txBody>
          <a:bodyPr/>
          <a:lstStyle>
            <a:lvl1pPr marL="0" indent="0">
              <a:spcBef>
                <a:spcPts val="0"/>
              </a:spcBef>
              <a:buNone/>
              <a:defRPr/>
            </a:lvl1pPr>
          </a:lstStyle>
          <a:p>
            <a:r>
              <a:rPr lang="en-US" sz="1200" b="1" dirty="0">
                <a:solidFill>
                  <a:srgbClr val="95948B"/>
                </a:solidFill>
                <a:latin typeface="Open Sans" panose="020B0606030504020204" pitchFamily="34" charset="0"/>
                <a:ea typeface="Open Sans" panose="020B0606030504020204" pitchFamily="34" charset="0"/>
                <a:cs typeface="Open Sans" panose="020B0606030504020204" pitchFamily="34" charset="0"/>
              </a:rPr>
              <a:t>Title of Event</a:t>
            </a:r>
          </a:p>
          <a:p>
            <a:r>
              <a:rPr lang="en-US" sz="1200" b="1" dirty="0">
                <a:solidFill>
                  <a:srgbClr val="95948B"/>
                </a:solidFill>
                <a:latin typeface="Open Sans" panose="020B0606030504020204" pitchFamily="34" charset="0"/>
                <a:ea typeface="Open Sans" panose="020B0606030504020204" pitchFamily="34" charset="0"/>
                <a:cs typeface="Open Sans" panose="020B0606030504020204" pitchFamily="34" charset="0"/>
              </a:rPr>
              <a:t>Location</a:t>
            </a:r>
          </a:p>
        </p:txBody>
      </p:sp>
      <p:sp>
        <p:nvSpPr>
          <p:cNvPr id="20" name="Text Placeholder 19">
            <a:extLst>
              <a:ext uri="{FF2B5EF4-FFF2-40B4-BE49-F238E27FC236}">
                <a16:creationId xmlns:a16="http://schemas.microsoft.com/office/drawing/2014/main" id="{4C03763D-F865-8D47-93BC-9FD4AAC96BF2}"/>
              </a:ext>
            </a:extLst>
          </p:cNvPr>
          <p:cNvSpPr>
            <a:spLocks noGrp="1"/>
          </p:cNvSpPr>
          <p:nvPr>
            <p:ph type="body" sz="quarter" idx="12" hasCustomPrompt="1"/>
          </p:nvPr>
        </p:nvSpPr>
        <p:spPr>
          <a:xfrm>
            <a:off x="596562" y="4612553"/>
            <a:ext cx="2663825" cy="240550"/>
          </a:xfrm>
          <a:solidFill>
            <a:schemeClr val="tx1"/>
          </a:solidFill>
        </p:spPr>
        <p:txBody>
          <a:bodyPr/>
          <a:lstStyle>
            <a:lvl1pPr marL="0" indent="0">
              <a:buNone/>
              <a:defRPr/>
            </a:lvl1pPr>
          </a:lstStyle>
          <a:p>
            <a:pPr algn="ctr"/>
            <a:r>
              <a:rPr lang="en-US" sz="1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07 JULY 2021 | 45 Minutes</a:t>
            </a:r>
          </a:p>
        </p:txBody>
      </p:sp>
    </p:spTree>
    <p:extLst>
      <p:ext uri="{BB962C8B-B14F-4D97-AF65-F5344CB8AC3E}">
        <p14:creationId xmlns:p14="http://schemas.microsoft.com/office/powerpoint/2010/main" val="2101699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pter Title page">
    <p:spTree>
      <p:nvGrpSpPr>
        <p:cNvPr id="1" name=""/>
        <p:cNvGrpSpPr/>
        <p:nvPr/>
      </p:nvGrpSpPr>
      <p:grpSpPr>
        <a:xfrm>
          <a:off x="0" y="0"/>
          <a:ext cx="0" cy="0"/>
          <a:chOff x="0" y="0"/>
          <a:chExt cx="0" cy="0"/>
        </a:xfrm>
      </p:grpSpPr>
      <p:sp>
        <p:nvSpPr>
          <p:cNvPr id="8" name="PH nr">
            <a:extLst>
              <a:ext uri="{FF2B5EF4-FFF2-40B4-BE49-F238E27FC236}">
                <a16:creationId xmlns:a16="http://schemas.microsoft.com/office/drawing/2014/main" id="{39562968-8106-F841-9635-7E9E4D159A24}"/>
              </a:ext>
            </a:extLst>
          </p:cNvPr>
          <p:cNvSpPr>
            <a:spLocks noGrp="1"/>
          </p:cNvSpPr>
          <p:nvPr>
            <p:ph type="body" sz="quarter" idx="11" hasCustomPrompt="1"/>
          </p:nvPr>
        </p:nvSpPr>
        <p:spPr>
          <a:xfrm>
            <a:off x="6056" y="1787131"/>
            <a:ext cx="3960000" cy="2880000"/>
          </a:xfrm>
        </p:spPr>
        <p:txBody>
          <a:bodyPr>
            <a:noAutofit/>
          </a:bodyPr>
          <a:lstStyle>
            <a:lvl1pPr marL="0" indent="0" algn="r">
              <a:buNone/>
              <a:defRPr sz="19600">
                <a:solidFill>
                  <a:srgbClr val="95948B"/>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LU" dirty="0"/>
              <a:t>1.</a:t>
            </a:r>
          </a:p>
        </p:txBody>
      </p:sp>
      <p:sp>
        <p:nvSpPr>
          <p:cNvPr id="9" name="PH Title">
            <a:extLst>
              <a:ext uri="{FF2B5EF4-FFF2-40B4-BE49-F238E27FC236}">
                <a16:creationId xmlns:a16="http://schemas.microsoft.com/office/drawing/2014/main" id="{12814867-7861-A94F-A615-7F86553830A3}"/>
              </a:ext>
            </a:extLst>
          </p:cNvPr>
          <p:cNvSpPr>
            <a:spLocks noGrp="1"/>
          </p:cNvSpPr>
          <p:nvPr>
            <p:ph type="body" sz="quarter" idx="12" hasCustomPrompt="1"/>
          </p:nvPr>
        </p:nvSpPr>
        <p:spPr>
          <a:xfrm>
            <a:off x="4136172" y="1871011"/>
            <a:ext cx="7200000" cy="2880000"/>
          </a:xfrm>
        </p:spPr>
        <p:txBody>
          <a:bodyPr>
            <a:normAutofit/>
          </a:bodyPr>
          <a:lstStyle>
            <a:lvl1pPr marL="0" indent="0">
              <a:lnSpc>
                <a:spcPct val="100000"/>
              </a:lnSpc>
              <a:spcBef>
                <a:spcPts val="0"/>
              </a:spcBef>
              <a:buNone/>
              <a:defRPr sz="4800" b="0" i="0" baseline="0">
                <a:latin typeface="Open Sans" panose="020B0606030504020204" pitchFamily="34" charset="0"/>
                <a:ea typeface="Open Sans" panose="020B0606030504020204" pitchFamily="34" charset="0"/>
                <a:cs typeface="Open Sans" panose="020B0606030504020204" pitchFamily="34" charset="0"/>
              </a:defRPr>
            </a:lvl1pPr>
          </a:lstStyle>
          <a:p>
            <a:pPr lvl="0"/>
            <a:r>
              <a:rPr lang="fr-CH" dirty="0" err="1"/>
              <a:t>Chapter</a:t>
            </a:r>
            <a:r>
              <a:rPr lang="fr-CH" dirty="0"/>
              <a:t> </a:t>
            </a:r>
          </a:p>
          <a:p>
            <a:pPr lvl="0"/>
            <a:r>
              <a:rPr lang="en-LU" dirty="0"/>
              <a:t>Title</a:t>
            </a:r>
          </a:p>
        </p:txBody>
      </p:sp>
    </p:spTree>
    <p:extLst>
      <p:ext uri="{BB962C8B-B14F-4D97-AF65-F5344CB8AC3E}">
        <p14:creationId xmlns:p14="http://schemas.microsoft.com/office/powerpoint/2010/main" val="1399555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efinition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DCCB4-3A24-4D27-AF36-35F02DCD8460}"/>
              </a:ext>
            </a:extLst>
          </p:cNvPr>
          <p:cNvSpPr>
            <a:spLocks noGrp="1"/>
          </p:cNvSpPr>
          <p:nvPr>
            <p:ph type="title"/>
          </p:nvPr>
        </p:nvSpPr>
        <p:spPr/>
        <p:txBody>
          <a:bodyPr/>
          <a:lstStyle/>
          <a:p>
            <a:r>
              <a:rPr lang="en-US" dirty="0"/>
              <a:t>Click to edit Master title style</a:t>
            </a:r>
          </a:p>
        </p:txBody>
      </p:sp>
      <p:sp>
        <p:nvSpPr>
          <p:cNvPr id="3" name="PH nr">
            <a:extLst>
              <a:ext uri="{FF2B5EF4-FFF2-40B4-BE49-F238E27FC236}">
                <a16:creationId xmlns:a16="http://schemas.microsoft.com/office/drawing/2014/main" id="{FA2F03EF-F8BE-43DD-903E-17A8823EBDE0}"/>
              </a:ext>
            </a:extLst>
          </p:cNvPr>
          <p:cNvSpPr>
            <a:spLocks noGrp="1"/>
          </p:cNvSpPr>
          <p:nvPr>
            <p:ph type="body" sz="quarter" idx="11" hasCustomPrompt="1"/>
          </p:nvPr>
        </p:nvSpPr>
        <p:spPr>
          <a:xfrm>
            <a:off x="6057" y="1989000"/>
            <a:ext cx="3152779" cy="2814569"/>
          </a:xfrm>
        </p:spPr>
        <p:txBody>
          <a:bodyPr>
            <a:noAutofit/>
          </a:bodyPr>
          <a:lstStyle>
            <a:lvl1pPr marL="0" indent="0" algn="ctr">
              <a:buNone/>
              <a:defRPr sz="23500" b="1">
                <a:solidFill>
                  <a:srgbClr val="95948B"/>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a:t>
            </a:r>
            <a:endParaRPr lang="en-LU" dirty="0"/>
          </a:p>
        </p:txBody>
      </p:sp>
      <p:sp>
        <p:nvSpPr>
          <p:cNvPr id="4" name="PH Title">
            <a:extLst>
              <a:ext uri="{FF2B5EF4-FFF2-40B4-BE49-F238E27FC236}">
                <a16:creationId xmlns:a16="http://schemas.microsoft.com/office/drawing/2014/main" id="{5C944C32-25DE-451C-90BF-9109CEDEAA72}"/>
              </a:ext>
            </a:extLst>
          </p:cNvPr>
          <p:cNvSpPr>
            <a:spLocks noGrp="1"/>
          </p:cNvSpPr>
          <p:nvPr>
            <p:ph type="body" sz="quarter" idx="12" hasCustomPrompt="1"/>
          </p:nvPr>
        </p:nvSpPr>
        <p:spPr>
          <a:xfrm>
            <a:off x="3158836" y="1988999"/>
            <a:ext cx="8194963" cy="4287109"/>
          </a:xfrm>
        </p:spPr>
        <p:txBody>
          <a:bodyPr>
            <a:normAutofit/>
          </a:bodyPr>
          <a:lstStyle>
            <a:lvl1pPr marL="0" indent="0">
              <a:lnSpc>
                <a:spcPct val="100000"/>
              </a:lnSpc>
              <a:spcBef>
                <a:spcPts val="0"/>
              </a:spcBef>
              <a:buNone/>
              <a:defRPr sz="2800" b="0" i="0" baseline="0">
                <a:latin typeface="Open Sans" panose="020B0606030504020204" pitchFamily="34" charset="0"/>
                <a:ea typeface="Open Sans" panose="020B0606030504020204" pitchFamily="34" charset="0"/>
                <a:cs typeface="Open Sans" panose="020B0606030504020204" pitchFamily="34" charset="0"/>
              </a:defRPr>
            </a:lvl1pPr>
          </a:lstStyle>
          <a:p>
            <a:pPr lvl="0"/>
            <a:r>
              <a:rPr lang="fr-CH" dirty="0" err="1"/>
              <a:t>Chapter</a:t>
            </a:r>
            <a:r>
              <a:rPr lang="fr-CH" dirty="0"/>
              <a:t> </a:t>
            </a:r>
          </a:p>
          <a:p>
            <a:pPr lvl="0"/>
            <a:r>
              <a:rPr lang="en-LU" dirty="0"/>
              <a:t>Title</a:t>
            </a:r>
          </a:p>
        </p:txBody>
      </p:sp>
    </p:spTree>
    <p:extLst>
      <p:ext uri="{BB962C8B-B14F-4D97-AF65-F5344CB8AC3E}">
        <p14:creationId xmlns:p14="http://schemas.microsoft.com/office/powerpoint/2010/main" val="3217682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AC563E3-5589-7A4D-913F-2C0DB99C2C6C}"/>
              </a:ext>
            </a:extLst>
          </p:cNvPr>
          <p:cNvSpPr>
            <a:spLocks noGrp="1"/>
          </p:cNvSpPr>
          <p:nvPr>
            <p:ph idx="1"/>
          </p:nvPr>
        </p:nvSpPr>
        <p:spPr/>
        <p:txBody>
          <a:bodyPr/>
          <a:lstStyle>
            <a:lvl1pPr>
              <a:defRPr b="1" i="0" baseline="0">
                <a:latin typeface="Open Sans" panose="020B0606030504020204" pitchFamily="34" charset="0"/>
              </a:defRPr>
            </a:lvl1pPr>
            <a:lvl2pPr>
              <a:defRPr baseline="0">
                <a:latin typeface="Open Sans" panose="020B0606030504020204" pitchFamily="34" charset="0"/>
              </a:defRPr>
            </a:lvl2pPr>
            <a:lvl3pPr>
              <a:defRPr baseline="0">
                <a:latin typeface="Open Sans" panose="020B0606030504020204" pitchFamily="34" charset="0"/>
              </a:defRPr>
            </a:lvl3pPr>
            <a:lvl4pPr>
              <a:defRPr baseline="0">
                <a:latin typeface="Open Sans" panose="020B0606030504020204" pitchFamily="34" charset="0"/>
              </a:defRPr>
            </a:lvl4pPr>
            <a:lvl5pPr>
              <a:defRPr baseline="0">
                <a:latin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8">
            <a:extLst>
              <a:ext uri="{FF2B5EF4-FFF2-40B4-BE49-F238E27FC236}">
                <a16:creationId xmlns:a16="http://schemas.microsoft.com/office/drawing/2014/main" id="{6441D523-8FB1-0741-9A90-3EB7DA5E6C6B}"/>
              </a:ext>
            </a:extLst>
          </p:cNvPr>
          <p:cNvSpPr>
            <a:spLocks noGrp="1"/>
          </p:cNvSpPr>
          <p:nvPr>
            <p:ph type="title"/>
          </p:nvPr>
        </p:nvSpPr>
        <p:spPr/>
        <p:txBody>
          <a:bodyPr>
            <a:normAutofit/>
          </a:bodyPr>
          <a:lstStyle>
            <a:lvl1pPr>
              <a:defRPr sz="3600" baseline="0"/>
            </a:lvl1pPr>
          </a:lstStyle>
          <a:p>
            <a:r>
              <a:rPr lang="en-US"/>
              <a:t>Click to edit Master title style</a:t>
            </a:r>
            <a:endParaRPr lang="en-US" dirty="0"/>
          </a:p>
        </p:txBody>
      </p:sp>
    </p:spTree>
    <p:extLst>
      <p:ext uri="{BB962C8B-B14F-4D97-AF65-F5344CB8AC3E}">
        <p14:creationId xmlns:p14="http://schemas.microsoft.com/office/powerpoint/2010/main" val="2456969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4919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B240D-F525-4C4B-9C01-A04F319008B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6CFB876-C58C-724F-AB30-DDB121D8CB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500495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00A14-D314-0F4D-87E0-282918077907}"/>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64264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sv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5790542-D4A0-4449-9B95-7C3D8BCFAA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304ABBD-A6F1-6647-B544-59258C2B02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Box 7">
            <a:extLst>
              <a:ext uri="{FF2B5EF4-FFF2-40B4-BE49-F238E27FC236}">
                <a16:creationId xmlns:a16="http://schemas.microsoft.com/office/drawing/2014/main" id="{58CBB389-1FC5-9241-8F0E-5EFE45C6A136}"/>
              </a:ext>
            </a:extLst>
          </p:cNvPr>
          <p:cNvSpPr txBox="1"/>
          <p:nvPr userDrawn="1"/>
        </p:nvSpPr>
        <p:spPr>
          <a:xfrm>
            <a:off x="11043090" y="-5631"/>
            <a:ext cx="1152220" cy="276999"/>
          </a:xfrm>
          <a:prstGeom prst="rect">
            <a:avLst/>
          </a:prstGeom>
          <a:solidFill>
            <a:schemeClr val="tx1"/>
          </a:solidFill>
        </p:spPr>
        <p:txBody>
          <a:bodyPr wrap="square" rtlCol="0">
            <a:spAutoFit/>
          </a:bodyPr>
          <a:lstStyle/>
          <a:p>
            <a:pPr algn="ctr"/>
            <a:r>
              <a:rPr lang="en-US" sz="1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SLIDE </a:t>
            </a:r>
            <a:fld id="{4835AFB5-5EA9-C74E-A07C-DC34F95845EC}" type="slidenum">
              <a:rPr lang="en-US" sz="1200" b="1" smtClean="0">
                <a:solidFill>
                  <a:schemeClr val="bg1"/>
                </a:solidFill>
                <a:latin typeface="Open Sans" panose="020B0606030504020204" pitchFamily="34" charset="0"/>
                <a:ea typeface="Open Sans" panose="020B0606030504020204" pitchFamily="34" charset="0"/>
                <a:cs typeface="Open Sans" panose="020B0606030504020204" pitchFamily="34" charset="0"/>
              </a:rPr>
              <a:t>‹#›</a:t>
            </a:fld>
            <a:endParaRPr lang="en-US" sz="12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5" name="Graphic 4">
            <a:extLst>
              <a:ext uri="{FF2B5EF4-FFF2-40B4-BE49-F238E27FC236}">
                <a16:creationId xmlns:a16="http://schemas.microsoft.com/office/drawing/2014/main" id="{B0A6400B-D0DD-3D48-A048-5617CCCC3641}"/>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1" y="6653666"/>
            <a:ext cx="12192000" cy="211422"/>
          </a:xfrm>
          <a:prstGeom prst="rect">
            <a:avLst/>
          </a:prstGeom>
        </p:spPr>
      </p:pic>
    </p:spTree>
    <p:extLst>
      <p:ext uri="{BB962C8B-B14F-4D97-AF65-F5344CB8AC3E}">
        <p14:creationId xmlns:p14="http://schemas.microsoft.com/office/powerpoint/2010/main" val="1913419296"/>
      </p:ext>
    </p:extLst>
  </p:cSld>
  <p:clrMap bg1="lt1" tx1="dk1" bg2="lt2" tx2="dk2" accent1="accent1" accent2="accent2" accent3="accent3" accent4="accent4" accent5="accent5" accent6="accent6" hlink="hlink" folHlink="folHlink"/>
  <p:sldLayoutIdLst>
    <p:sldLayoutId id="2147483659" r:id="rId1"/>
    <p:sldLayoutId id="2147483661" r:id="rId2"/>
    <p:sldLayoutId id="2147483662" r:id="rId3"/>
    <p:sldLayoutId id="2147483650" r:id="rId4"/>
    <p:sldLayoutId id="2147483655" r:id="rId5"/>
    <p:sldLayoutId id="2147483649" r:id="rId6"/>
    <p:sldLayoutId id="2147483654" r:id="rId7"/>
  </p:sldLayoutIdLst>
  <p:txStyles>
    <p:titleStyle>
      <a:lvl1pPr algn="l" defTabSz="914400" rtl="0" eaLnBrk="1" latinLnBrk="0" hangingPunct="1">
        <a:lnSpc>
          <a:spcPct val="90000"/>
        </a:lnSpc>
        <a:spcBef>
          <a:spcPct val="0"/>
        </a:spcBef>
        <a:buNone/>
        <a:defRPr sz="4400" b="1" i="0" kern="1200" baseline="0">
          <a:solidFill>
            <a:schemeClr val="tx1"/>
          </a:solidFill>
          <a:latin typeface="Open Sans" panose="020B0606030504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Open Sans" panose="020B06060305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Open Sans" panose="020B06060305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Open Sans" panose="020B06060305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Open Sans" panose="020B06060305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Open Sans" panose="020B06060305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9.png"/><Relationship Id="rId7" Type="http://schemas.openxmlformats.org/officeDocument/2006/relationships/image" Target="../media/image11.sv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8.sv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svg"/><Relationship Id="rId7" Type="http://schemas.openxmlformats.org/officeDocument/2006/relationships/image" Target="../media/image35.svg"/><Relationship Id="rId2" Type="http://schemas.openxmlformats.org/officeDocument/2006/relationships/image" Target="../media/image30.png"/><Relationship Id="rId1" Type="http://schemas.openxmlformats.org/officeDocument/2006/relationships/slideLayout" Target="../slideLayouts/slideLayout4.xml"/><Relationship Id="rId6" Type="http://schemas.openxmlformats.org/officeDocument/2006/relationships/image" Target="../media/image34.png"/><Relationship Id="rId11" Type="http://schemas.openxmlformats.org/officeDocument/2006/relationships/image" Target="../media/image21.svg"/><Relationship Id="rId5" Type="http://schemas.openxmlformats.org/officeDocument/2006/relationships/image" Target="../media/image33.svg"/><Relationship Id="rId10" Type="http://schemas.openxmlformats.org/officeDocument/2006/relationships/image" Target="../media/image20.png"/><Relationship Id="rId4" Type="http://schemas.openxmlformats.org/officeDocument/2006/relationships/image" Target="../media/image32.png"/><Relationship Id="rId9" Type="http://schemas.openxmlformats.org/officeDocument/2006/relationships/image" Target="../media/image37.sv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Layout" Target="../slideLayouts/slideLayout4.xml"/><Relationship Id="rId5" Type="http://schemas.openxmlformats.org/officeDocument/2006/relationships/image" Target="../media/image41.svg"/><Relationship Id="rId4" Type="http://schemas.openxmlformats.org/officeDocument/2006/relationships/image" Target="../media/image40.png"/></Relationships>
</file>

<file path=ppt/slides/_rels/slide15.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svg"/><Relationship Id="rId7" Type="http://schemas.openxmlformats.org/officeDocument/2006/relationships/image" Target="../media/image47.svg"/><Relationship Id="rId2" Type="http://schemas.openxmlformats.org/officeDocument/2006/relationships/image" Target="../media/image42.png"/><Relationship Id="rId1" Type="http://schemas.openxmlformats.org/officeDocument/2006/relationships/slideLayout" Target="../slideLayouts/slideLayout4.xml"/><Relationship Id="rId6" Type="http://schemas.openxmlformats.org/officeDocument/2006/relationships/image" Target="../media/image46.png"/><Relationship Id="rId5" Type="http://schemas.openxmlformats.org/officeDocument/2006/relationships/image" Target="../media/image45.svg"/><Relationship Id="rId4" Type="http://schemas.openxmlformats.org/officeDocument/2006/relationships/image" Target="../media/image44.png"/><Relationship Id="rId9" Type="http://schemas.openxmlformats.org/officeDocument/2006/relationships/image" Target="../media/image49.svg"/></Relationships>
</file>

<file path=ppt/slides/_rels/slide16.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44.png"/><Relationship Id="rId1" Type="http://schemas.openxmlformats.org/officeDocument/2006/relationships/slideLayout" Target="../slideLayouts/slideLayout4.xml"/><Relationship Id="rId5" Type="http://schemas.openxmlformats.org/officeDocument/2006/relationships/image" Target="../media/image51.jpeg"/><Relationship Id="rId4" Type="http://schemas.openxmlformats.org/officeDocument/2006/relationships/image" Target="../media/image50.jpeg"/></Relationships>
</file>

<file path=ppt/slides/_rels/slide1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4.xml"/><Relationship Id="rId5" Type="http://schemas.openxmlformats.org/officeDocument/2006/relationships/image" Target="../media/image54.svg"/><Relationship Id="rId4" Type="http://schemas.openxmlformats.org/officeDocument/2006/relationships/image" Target="../media/image48.png"/></Relationships>
</file>

<file path=ppt/slides/_rels/slide18.xml.rels><?xml version="1.0" encoding="UTF-8" standalone="yes"?>
<Relationships xmlns="http://schemas.openxmlformats.org/package/2006/relationships"><Relationship Id="rId8" Type="http://schemas.openxmlformats.org/officeDocument/2006/relationships/image" Target="../media/image61.svg"/><Relationship Id="rId3" Type="http://schemas.openxmlformats.org/officeDocument/2006/relationships/image" Target="../media/image56.png"/><Relationship Id="rId7" Type="http://schemas.openxmlformats.org/officeDocument/2006/relationships/image" Target="../media/image60.png"/><Relationship Id="rId12" Type="http://schemas.openxmlformats.org/officeDocument/2006/relationships/image" Target="../media/image63.svg"/><Relationship Id="rId2" Type="http://schemas.openxmlformats.org/officeDocument/2006/relationships/image" Target="../media/image55.png"/><Relationship Id="rId1" Type="http://schemas.openxmlformats.org/officeDocument/2006/relationships/slideLayout" Target="../slideLayouts/slideLayout4.xml"/><Relationship Id="rId6" Type="http://schemas.openxmlformats.org/officeDocument/2006/relationships/image" Target="../media/image59.svg"/><Relationship Id="rId11" Type="http://schemas.openxmlformats.org/officeDocument/2006/relationships/image" Target="../media/image62.png"/><Relationship Id="rId5" Type="http://schemas.openxmlformats.org/officeDocument/2006/relationships/image" Target="../media/image58.png"/><Relationship Id="rId10" Type="http://schemas.openxmlformats.org/officeDocument/2006/relationships/image" Target="../media/image47.svg"/><Relationship Id="rId4" Type="http://schemas.openxmlformats.org/officeDocument/2006/relationships/image" Target="../media/image57.svg"/><Relationship Id="rId9" Type="http://schemas.openxmlformats.org/officeDocument/2006/relationships/image" Target="../media/image46.png"/></Relationships>
</file>

<file path=ppt/slides/_rels/slide19.xml.rels><?xml version="1.0" encoding="UTF-8" standalone="yes"?>
<Relationships xmlns="http://schemas.openxmlformats.org/package/2006/relationships"><Relationship Id="rId3" Type="http://schemas.openxmlformats.org/officeDocument/2006/relationships/image" Target="../media/image65.svg"/><Relationship Id="rId2" Type="http://schemas.openxmlformats.org/officeDocument/2006/relationships/image" Target="../media/image64.png"/><Relationship Id="rId1" Type="http://schemas.openxmlformats.org/officeDocument/2006/relationships/slideLayout" Target="../slideLayouts/slideLayout6.xml"/><Relationship Id="rId5" Type="http://schemas.openxmlformats.org/officeDocument/2006/relationships/image" Target="../media/image11.sv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hyperlink" Target="http://www.dotaceeu.cz/" TargetMode="External"/><Relationship Id="rId7" Type="http://schemas.openxmlformats.org/officeDocument/2006/relationships/image" Target="../media/image10.png"/><Relationship Id="rId2" Type="http://schemas.openxmlformats.org/officeDocument/2006/relationships/hyperlink" Target="mailto:pavel.lukes@mmr.cz" TargetMode="External"/><Relationship Id="rId1" Type="http://schemas.openxmlformats.org/officeDocument/2006/relationships/slideLayout" Target="../slideLayouts/slideLayout6.xml"/><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2.jpg"/><Relationship Id="rId4" Type="http://schemas.openxmlformats.org/officeDocument/2006/relationships/hyperlink" Target="http://www.interreg-europe.eu/" TargetMode="External"/><Relationship Id="rId9"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66.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8.svg"/></Relationships>
</file>

<file path=ppt/slides/_rels/slide22.xml.rels><?xml version="1.0" encoding="UTF-8" standalone="yes"?>
<Relationships xmlns="http://schemas.openxmlformats.org/package/2006/relationships"><Relationship Id="rId8" Type="http://schemas.openxmlformats.org/officeDocument/2006/relationships/image" Target="../media/image70.png"/><Relationship Id="rId13" Type="http://schemas.openxmlformats.org/officeDocument/2006/relationships/image" Target="../media/image75.svg"/><Relationship Id="rId3" Type="http://schemas.openxmlformats.org/officeDocument/2006/relationships/image" Target="../media/image67.svg"/><Relationship Id="rId7" Type="http://schemas.openxmlformats.org/officeDocument/2006/relationships/image" Target="../media/image69.svg"/><Relationship Id="rId12" Type="http://schemas.openxmlformats.org/officeDocument/2006/relationships/image" Target="../media/image74.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73.svg"/><Relationship Id="rId5" Type="http://schemas.openxmlformats.org/officeDocument/2006/relationships/image" Target="../media/image68.svg"/><Relationship Id="rId10" Type="http://schemas.openxmlformats.org/officeDocument/2006/relationships/image" Target="../media/image72.png"/><Relationship Id="rId4" Type="http://schemas.openxmlformats.org/officeDocument/2006/relationships/image" Target="../media/image22.png"/><Relationship Id="rId9" Type="http://schemas.openxmlformats.org/officeDocument/2006/relationships/image" Target="../media/image71.svg"/></Relationships>
</file>

<file path=ppt/slides/_rels/slide23.xml.rels><?xml version="1.0" encoding="UTF-8" standalone="yes"?>
<Relationships xmlns="http://schemas.openxmlformats.org/package/2006/relationships"><Relationship Id="rId8" Type="http://schemas.openxmlformats.org/officeDocument/2006/relationships/image" Target="../media/image81.svg"/><Relationship Id="rId13" Type="http://schemas.openxmlformats.org/officeDocument/2006/relationships/image" Target="../media/image70.png"/><Relationship Id="rId3" Type="http://schemas.openxmlformats.org/officeDocument/2006/relationships/image" Target="../media/image77.svg"/><Relationship Id="rId7" Type="http://schemas.openxmlformats.org/officeDocument/2006/relationships/image" Target="../media/image80.svg"/><Relationship Id="rId12" Type="http://schemas.openxmlformats.org/officeDocument/2006/relationships/image" Target="../media/image85.svg"/><Relationship Id="rId2" Type="http://schemas.openxmlformats.org/officeDocument/2006/relationships/image" Target="../media/image76.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84.png"/><Relationship Id="rId5" Type="http://schemas.openxmlformats.org/officeDocument/2006/relationships/image" Target="../media/image79.svg"/><Relationship Id="rId10" Type="http://schemas.openxmlformats.org/officeDocument/2006/relationships/image" Target="../media/image83.svg"/><Relationship Id="rId4" Type="http://schemas.openxmlformats.org/officeDocument/2006/relationships/image" Target="../media/image78.png"/><Relationship Id="rId9" Type="http://schemas.openxmlformats.org/officeDocument/2006/relationships/image" Target="../media/image82.png"/><Relationship Id="rId14" Type="http://schemas.openxmlformats.org/officeDocument/2006/relationships/image" Target="../media/image71.svg"/></Relationships>
</file>

<file path=ppt/slides/_rels/slide24.xml.rels><?xml version="1.0" encoding="UTF-8" standalone="yes"?>
<Relationships xmlns="http://schemas.openxmlformats.org/package/2006/relationships"><Relationship Id="rId8" Type="http://schemas.openxmlformats.org/officeDocument/2006/relationships/image" Target="../media/image90.png"/><Relationship Id="rId13" Type="http://schemas.openxmlformats.org/officeDocument/2006/relationships/image" Target="../media/image95.png"/><Relationship Id="rId3" Type="http://schemas.openxmlformats.org/officeDocument/2006/relationships/image" Target="../media/image76.png"/><Relationship Id="rId7" Type="http://schemas.openxmlformats.org/officeDocument/2006/relationships/image" Target="../media/image89.png"/><Relationship Id="rId12" Type="http://schemas.openxmlformats.org/officeDocument/2006/relationships/image" Target="../media/image94.png"/><Relationship Id="rId2" Type="http://schemas.openxmlformats.org/officeDocument/2006/relationships/image" Target="../media/image86.png"/><Relationship Id="rId1" Type="http://schemas.openxmlformats.org/officeDocument/2006/relationships/slideLayout" Target="../slideLayouts/slideLayout4.xml"/><Relationship Id="rId6" Type="http://schemas.openxmlformats.org/officeDocument/2006/relationships/image" Target="../media/image88.png"/><Relationship Id="rId11" Type="http://schemas.openxmlformats.org/officeDocument/2006/relationships/image" Target="../media/image93.png"/><Relationship Id="rId5" Type="http://schemas.openxmlformats.org/officeDocument/2006/relationships/image" Target="../media/image87.png"/><Relationship Id="rId10" Type="http://schemas.openxmlformats.org/officeDocument/2006/relationships/image" Target="../media/image92.png"/><Relationship Id="rId4" Type="http://schemas.openxmlformats.org/officeDocument/2006/relationships/image" Target="../media/image81.svg"/><Relationship Id="rId9" Type="http://schemas.openxmlformats.org/officeDocument/2006/relationships/image" Target="../media/image91.png"/></Relationships>
</file>

<file path=ppt/slides/_rels/slide25.xml.rels><?xml version="1.0" encoding="UTF-8" standalone="yes"?>
<Relationships xmlns="http://schemas.openxmlformats.org/package/2006/relationships"><Relationship Id="rId8" Type="http://schemas.openxmlformats.org/officeDocument/2006/relationships/image" Target="../media/image81.svg"/><Relationship Id="rId13" Type="http://schemas.openxmlformats.org/officeDocument/2006/relationships/image" Target="../media/image22.png"/><Relationship Id="rId18" Type="http://schemas.openxmlformats.org/officeDocument/2006/relationships/image" Target="../media/image103.svg"/><Relationship Id="rId3" Type="http://schemas.openxmlformats.org/officeDocument/2006/relationships/image" Target="../media/image96.png"/><Relationship Id="rId7" Type="http://schemas.openxmlformats.org/officeDocument/2006/relationships/image" Target="../media/image76.png"/><Relationship Id="rId12" Type="http://schemas.openxmlformats.org/officeDocument/2006/relationships/image" Target="../media/image71.svg"/><Relationship Id="rId17" Type="http://schemas.openxmlformats.org/officeDocument/2006/relationships/image" Target="../media/image102.png"/><Relationship Id="rId2" Type="http://schemas.openxmlformats.org/officeDocument/2006/relationships/notesSlide" Target="../notesSlides/notesSlide5.xml"/><Relationship Id="rId16" Type="http://schemas.openxmlformats.org/officeDocument/2006/relationships/image" Target="../media/image85.svg"/><Relationship Id="rId20" Type="http://schemas.openxmlformats.org/officeDocument/2006/relationships/image" Target="../media/image83.svg"/><Relationship Id="rId1" Type="http://schemas.openxmlformats.org/officeDocument/2006/relationships/slideLayout" Target="../slideLayouts/slideLayout4.xml"/><Relationship Id="rId6" Type="http://schemas.openxmlformats.org/officeDocument/2006/relationships/image" Target="../media/image99.svg"/><Relationship Id="rId11" Type="http://schemas.openxmlformats.org/officeDocument/2006/relationships/image" Target="../media/image70.png"/><Relationship Id="rId5" Type="http://schemas.openxmlformats.org/officeDocument/2006/relationships/image" Target="../media/image98.png"/><Relationship Id="rId15" Type="http://schemas.openxmlformats.org/officeDocument/2006/relationships/image" Target="../media/image84.png"/><Relationship Id="rId10" Type="http://schemas.openxmlformats.org/officeDocument/2006/relationships/image" Target="../media/image101.svg"/><Relationship Id="rId19" Type="http://schemas.openxmlformats.org/officeDocument/2006/relationships/image" Target="../media/image82.png"/><Relationship Id="rId4" Type="http://schemas.openxmlformats.org/officeDocument/2006/relationships/image" Target="../media/image97.svg"/><Relationship Id="rId9" Type="http://schemas.openxmlformats.org/officeDocument/2006/relationships/image" Target="../media/image100.png"/><Relationship Id="rId14" Type="http://schemas.openxmlformats.org/officeDocument/2006/relationships/image" Target="../media/image80.svg"/></Relationships>
</file>

<file path=ppt/slides/_rels/slide26.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image" Target="../media/image105.png"/><Relationship Id="rId7" Type="http://schemas.openxmlformats.org/officeDocument/2006/relationships/image" Target="../media/image48.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08.svg"/><Relationship Id="rId5" Type="http://schemas.openxmlformats.org/officeDocument/2006/relationships/image" Target="../media/image107.png"/><Relationship Id="rId4" Type="http://schemas.openxmlformats.org/officeDocument/2006/relationships/image" Target="../media/image106.sv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8.svg"/></Relationships>
</file>

<file path=ppt/slides/_rels/slide3.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svg"/><Relationship Id="rId2" Type="http://schemas.openxmlformats.org/officeDocument/2006/relationships/image" Target="../media/image15.png"/><Relationship Id="rId1" Type="http://schemas.openxmlformats.org/officeDocument/2006/relationships/slideLayout" Target="../slideLayouts/slideLayout6.xml"/><Relationship Id="rId6" Type="http://schemas.openxmlformats.org/officeDocument/2006/relationships/image" Target="../media/image19.sv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slides/_rels/slide30.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1.sv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10.sv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12.jpeg"/><Relationship Id="rId2" Type="http://schemas.openxmlformats.org/officeDocument/2006/relationships/image" Target="../media/image111.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image" Target="../media/image113.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5.png"/><Relationship Id="rId1" Type="http://schemas.openxmlformats.org/officeDocument/2006/relationships/slideLayout" Target="../slideLayouts/slideLayout6.xml"/><Relationship Id="rId4" Type="http://schemas.openxmlformats.org/officeDocument/2006/relationships/image" Target="../media/image25.sv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16.svg"/><Relationship Id="rId2" Type="http://schemas.openxmlformats.org/officeDocument/2006/relationships/image" Target="../media/image115.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117.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65.svg"/><Relationship Id="rId2" Type="http://schemas.openxmlformats.org/officeDocument/2006/relationships/image" Target="../media/image64.png"/><Relationship Id="rId1" Type="http://schemas.openxmlformats.org/officeDocument/2006/relationships/slideLayout" Target="../slideLayouts/slideLayout6.xml"/><Relationship Id="rId5" Type="http://schemas.openxmlformats.org/officeDocument/2006/relationships/image" Target="../media/image11.sv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21.svg"/></Relationships>
</file>

<file path=ppt/slides/_rels/slide50.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8.svg"/></Relationships>
</file>

<file path=ppt/slides/_rels/slide5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1.sv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119.svg"/><Relationship Id="rId2" Type="http://schemas.openxmlformats.org/officeDocument/2006/relationships/image" Target="../media/image118.png"/><Relationship Id="rId1" Type="http://schemas.openxmlformats.org/officeDocument/2006/relationships/slideLayout" Target="../slideLayouts/slideLayout4.xml"/><Relationship Id="rId5" Type="http://schemas.openxmlformats.org/officeDocument/2006/relationships/image" Target="../media/image121.svg"/><Relationship Id="rId4" Type="http://schemas.openxmlformats.org/officeDocument/2006/relationships/image" Target="../media/image120.png"/></Relationships>
</file>

<file path=ppt/slides/_rels/slide54.xml.rels><?xml version="1.0" encoding="UTF-8" standalone="yes"?>
<Relationships xmlns="http://schemas.openxmlformats.org/package/2006/relationships"><Relationship Id="rId3" Type="http://schemas.openxmlformats.org/officeDocument/2006/relationships/image" Target="../media/image31.svg"/><Relationship Id="rId7" Type="http://schemas.openxmlformats.org/officeDocument/2006/relationships/image" Target="../media/image35.svg"/><Relationship Id="rId2" Type="http://schemas.openxmlformats.org/officeDocument/2006/relationships/image" Target="../media/image122.png"/><Relationship Id="rId1" Type="http://schemas.openxmlformats.org/officeDocument/2006/relationships/slideLayout" Target="../slideLayouts/slideLayout4.xml"/><Relationship Id="rId6" Type="http://schemas.openxmlformats.org/officeDocument/2006/relationships/image" Target="../media/image125.png"/><Relationship Id="rId5" Type="http://schemas.openxmlformats.org/officeDocument/2006/relationships/image" Target="../media/image124.svg"/><Relationship Id="rId4" Type="http://schemas.openxmlformats.org/officeDocument/2006/relationships/image" Target="../media/image123.png"/></Relationships>
</file>

<file path=ppt/slides/_rels/slide55.xml.rels><?xml version="1.0" encoding="UTF-8" standalone="yes"?>
<Relationships xmlns="http://schemas.openxmlformats.org/package/2006/relationships"><Relationship Id="rId3" Type="http://schemas.openxmlformats.org/officeDocument/2006/relationships/image" Target="../media/image127.svg"/><Relationship Id="rId2" Type="http://schemas.openxmlformats.org/officeDocument/2006/relationships/image" Target="../media/image12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29.svg"/><Relationship Id="rId2" Type="http://schemas.openxmlformats.org/officeDocument/2006/relationships/image" Target="../media/image12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31.svg"/><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31.svg"/><Relationship Id="rId7" Type="http://schemas.openxmlformats.org/officeDocument/2006/relationships/image" Target="../media/image135.svg"/><Relationship Id="rId2" Type="http://schemas.openxmlformats.org/officeDocument/2006/relationships/image" Target="../media/image130.png"/><Relationship Id="rId1" Type="http://schemas.openxmlformats.org/officeDocument/2006/relationships/slideLayout" Target="../slideLayouts/slideLayout2.xml"/><Relationship Id="rId6" Type="http://schemas.openxmlformats.org/officeDocument/2006/relationships/image" Target="../media/image134.png"/><Relationship Id="rId5" Type="http://schemas.openxmlformats.org/officeDocument/2006/relationships/image" Target="../media/image133.svg"/><Relationship Id="rId4" Type="http://schemas.openxmlformats.org/officeDocument/2006/relationships/image" Target="../media/image132.png"/></Relationships>
</file>

<file path=ppt/slides/_rels/slide59.xml.rels><?xml version="1.0" encoding="UTF-8" standalone="yes"?>
<Relationships xmlns="http://schemas.openxmlformats.org/package/2006/relationships"><Relationship Id="rId3" Type="http://schemas.openxmlformats.org/officeDocument/2006/relationships/image" Target="../media/image137.svg"/><Relationship Id="rId2" Type="http://schemas.openxmlformats.org/officeDocument/2006/relationships/image" Target="../media/image13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hyperlink" Target="http://www.interregeurope.eu/approved-projects" TargetMode="External"/><Relationship Id="rId2" Type="http://schemas.openxmlformats.org/officeDocument/2006/relationships/image" Target="../media/image138.jpe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139.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142.svg"/><Relationship Id="rId5" Type="http://schemas.openxmlformats.org/officeDocument/2006/relationships/image" Target="../media/image141.svg"/><Relationship Id="rId4" Type="http://schemas.openxmlformats.org/officeDocument/2006/relationships/image" Target="../media/image140.png"/></Relationships>
</file>

<file path=ppt/slides/_rels/slide62.xml.rels><?xml version="1.0" encoding="UTF-8" standalone="yes"?>
<Relationships xmlns="http://schemas.openxmlformats.org/package/2006/relationships"><Relationship Id="rId3" Type="http://schemas.openxmlformats.org/officeDocument/2006/relationships/image" Target="../media/image65.svg"/><Relationship Id="rId2" Type="http://schemas.openxmlformats.org/officeDocument/2006/relationships/image" Target="../media/image64.png"/><Relationship Id="rId1" Type="http://schemas.openxmlformats.org/officeDocument/2006/relationships/slideLayout" Target="../slideLayouts/slideLayout6.xml"/><Relationship Id="rId5" Type="http://schemas.openxmlformats.org/officeDocument/2006/relationships/image" Target="../media/image11.svg"/><Relationship Id="rId4" Type="http://schemas.openxmlformats.org/officeDocument/2006/relationships/image" Target="../media/image10.png"/></Relationships>
</file>

<file path=ppt/slides/_rels/slide6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11.svg"/><Relationship Id="rId4" Type="http://schemas.openxmlformats.org/officeDocument/2006/relationships/image" Target="../media/image10.png"/></Relationships>
</file>

<file path=ppt/slides/_rels/slide6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8.svg"/></Relationships>
</file>

<file path=ppt/slides/_rels/slide6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11.sv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hyperlink" Target="http://www.interregeurope.eu/check-project-" TargetMode="Externa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openxmlformats.org/officeDocument/2006/relationships/hyperlink" Target="http://www.interregeurope.eu/self-assessment-tool" TargetMode="External"/><Relationship Id="rId2" Type="http://schemas.openxmlformats.org/officeDocument/2006/relationships/image" Target="../media/image14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hyperlink" Target="http://www.interregeurope.eu/discover-projects" TargetMode="External"/><Relationship Id="rId2" Type="http://schemas.openxmlformats.org/officeDocument/2006/relationships/image" Target="../media/image144.png"/><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3" Type="http://schemas.openxmlformats.org/officeDocument/2006/relationships/hyperlink" Target="http://www.interregeurope.eu/project-ideas" TargetMode="External"/><Relationship Id="rId2" Type="http://schemas.openxmlformats.org/officeDocument/2006/relationships/image" Target="../media/image145.png"/><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image" Target="../media/image146.png"/><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3" Type="http://schemas.openxmlformats.org/officeDocument/2006/relationships/hyperlink" Target="http://www.interregeurope.eu/members" TargetMode="External"/><Relationship Id="rId2" Type="http://schemas.openxmlformats.org/officeDocument/2006/relationships/image" Target="../media/image147.png"/><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3" Type="http://schemas.openxmlformats.org/officeDocument/2006/relationships/image" Target="../media/image148.jpg"/><Relationship Id="rId2" Type="http://schemas.openxmlformats.org/officeDocument/2006/relationships/hyperlink" Target="https://www.mfcr.cz/cs/legislativa/metodiky/2021/pravidla-spolufinancovani-efrr-esf-fs-fo-41530" TargetMode="External"/><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3" Type="http://schemas.openxmlformats.org/officeDocument/2006/relationships/image" Target="../media/image150.jpg"/><Relationship Id="rId2" Type="http://schemas.openxmlformats.org/officeDocument/2006/relationships/image" Target="../media/image149.jpg"/><Relationship Id="rId1" Type="http://schemas.openxmlformats.org/officeDocument/2006/relationships/slideLayout" Target="../slideLayouts/slideLayout4.xml"/><Relationship Id="rId6" Type="http://schemas.openxmlformats.org/officeDocument/2006/relationships/hyperlink" Target="https://www.interregeurope.eu/about-us/2021-2027/" TargetMode="External"/><Relationship Id="rId5" Type="http://schemas.openxmlformats.org/officeDocument/2006/relationships/hyperlink" Target="https://dotaceeu.cz/cs/evropske-fondy-v-cr/kohezni-politika-po-roce-2020/programy/programy-nadnarodni-a-meziregionalni-spoluprace/interreg-europe-(2021-2027)" TargetMode="External"/><Relationship Id="rId4" Type="http://schemas.openxmlformats.org/officeDocument/2006/relationships/hyperlink" Target="http://www.dotaceeu.cz/" TargetMode="External"/></Relationships>
</file>

<file path=ppt/slides/_rels/slide88.xml.rels><?xml version="1.0" encoding="UTF-8" standalone="yes"?>
<Relationships xmlns="http://schemas.openxmlformats.org/package/2006/relationships"><Relationship Id="rId3" Type="http://schemas.openxmlformats.org/officeDocument/2006/relationships/image" Target="../media/image65.svg"/><Relationship Id="rId2" Type="http://schemas.openxmlformats.org/officeDocument/2006/relationships/image" Target="../media/image64.png"/><Relationship Id="rId1" Type="http://schemas.openxmlformats.org/officeDocument/2006/relationships/slideLayout" Target="../slideLayouts/slideLayout6.xml"/><Relationship Id="rId5" Type="http://schemas.openxmlformats.org/officeDocument/2006/relationships/image" Target="../media/image11.svg"/><Relationship Id="rId4" Type="http://schemas.openxmlformats.org/officeDocument/2006/relationships/image" Target="../media/image10.png"/></Relationships>
</file>

<file path=ppt/slides/_rels/slide89.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hyperlink" Target="http://www.dotaceeu.cz/" TargetMode="External"/><Relationship Id="rId7" Type="http://schemas.openxmlformats.org/officeDocument/2006/relationships/image" Target="../media/image10.png"/><Relationship Id="rId2" Type="http://schemas.openxmlformats.org/officeDocument/2006/relationships/hyperlink" Target="mailto:pavel.lukes@mmr.cz" TargetMode="External"/><Relationship Id="rId1" Type="http://schemas.openxmlformats.org/officeDocument/2006/relationships/slideLayout" Target="../slideLayouts/slideLayout6.xml"/><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2.jpg"/><Relationship Id="rId4" Type="http://schemas.openxmlformats.org/officeDocument/2006/relationships/hyperlink" Target="http://www.interreg-europe.eu/" TargetMode="External"/><Relationship Id="rId9"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p&#10;&#10;Description automatically generated">
            <a:extLst>
              <a:ext uri="{FF2B5EF4-FFF2-40B4-BE49-F238E27FC236}">
                <a16:creationId xmlns:a16="http://schemas.microsoft.com/office/drawing/2014/main" id="{985D0A6D-63C1-45FD-9EB7-09BC548238B7}"/>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961455" y="312916"/>
            <a:ext cx="5231818" cy="5612426"/>
          </a:xfrm>
          <a:prstGeom prst="rect">
            <a:avLst/>
          </a:prstGeom>
        </p:spPr>
      </p:pic>
      <p:pic>
        <p:nvPicPr>
          <p:cNvPr id="13" name="Graphic 12">
            <a:extLst>
              <a:ext uri="{FF2B5EF4-FFF2-40B4-BE49-F238E27FC236}">
                <a16:creationId xmlns:a16="http://schemas.microsoft.com/office/drawing/2014/main" id="{7B898AE7-FC76-2F49-9DCB-FF48430211D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266489" y="5990555"/>
            <a:ext cx="3263900" cy="203200"/>
          </a:xfrm>
          <a:prstGeom prst="rect">
            <a:avLst/>
          </a:prstGeom>
        </p:spPr>
      </p:pic>
      <p:sp>
        <p:nvSpPr>
          <p:cNvPr id="11" name="Subtitle 2">
            <a:extLst>
              <a:ext uri="{FF2B5EF4-FFF2-40B4-BE49-F238E27FC236}">
                <a16:creationId xmlns:a16="http://schemas.microsoft.com/office/drawing/2014/main" id="{2AE1E5D8-F077-9344-BD47-DC5174EAC58C}"/>
              </a:ext>
            </a:extLst>
          </p:cNvPr>
          <p:cNvSpPr>
            <a:spLocks noGrp="1"/>
          </p:cNvSpPr>
          <p:nvPr>
            <p:ph type="subTitle" idx="1"/>
          </p:nvPr>
        </p:nvSpPr>
        <p:spPr>
          <a:xfrm>
            <a:off x="870855" y="2208010"/>
            <a:ext cx="7587345" cy="1655762"/>
          </a:xfrm>
        </p:spPr>
        <p:txBody>
          <a:bodyPr>
            <a:noAutofit/>
          </a:bodyPr>
          <a:lstStyle/>
          <a:p>
            <a:pPr algn="l"/>
            <a:r>
              <a:rPr lang="cs-CZ" sz="4800" b="1" dirty="0">
                <a:latin typeface="Open Sans" panose="020B0606030504020204" pitchFamily="34" charset="0"/>
                <a:ea typeface="Open Sans" panose="020B0606030504020204" pitchFamily="34" charset="0"/>
                <a:cs typeface="Open Sans" panose="020B0606030504020204" pitchFamily="34" charset="0"/>
              </a:rPr>
              <a:t>Základní charakteristika</a:t>
            </a:r>
          </a:p>
          <a:p>
            <a:pPr algn="l"/>
            <a:r>
              <a:rPr lang="cs-CZ" sz="4800" b="1" dirty="0">
                <a:ea typeface="Open Sans" panose="020B0606030504020204" pitchFamily="34" charset="0"/>
                <a:cs typeface="Open Sans" panose="020B0606030504020204" pitchFamily="34" charset="0"/>
              </a:rPr>
              <a:t>programu</a:t>
            </a:r>
            <a:endParaRPr lang="en-US" sz="48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extBox 11">
            <a:extLst>
              <a:ext uri="{FF2B5EF4-FFF2-40B4-BE49-F238E27FC236}">
                <a16:creationId xmlns:a16="http://schemas.microsoft.com/office/drawing/2014/main" id="{007CAE7C-5563-3C4C-8865-248A2E528BF9}"/>
              </a:ext>
            </a:extLst>
          </p:cNvPr>
          <p:cNvSpPr txBox="1"/>
          <p:nvPr/>
        </p:nvSpPr>
        <p:spPr>
          <a:xfrm>
            <a:off x="957781" y="5097644"/>
            <a:ext cx="2438390" cy="276999"/>
          </a:xfrm>
          <a:prstGeom prst="rect">
            <a:avLst/>
          </a:prstGeom>
          <a:solidFill>
            <a:schemeClr val="tx1"/>
          </a:solidFill>
        </p:spPr>
        <p:txBody>
          <a:bodyPr wrap="square" rtlCol="0">
            <a:spAutoFit/>
          </a:bodyPr>
          <a:lstStyle/>
          <a:p>
            <a:pPr algn="ctr"/>
            <a:r>
              <a:rPr lang="cs-CZ" sz="1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10. Února </a:t>
            </a:r>
            <a:r>
              <a:rPr lang="en-US" sz="1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2022 </a:t>
            </a:r>
          </a:p>
        </p:txBody>
      </p:sp>
      <p:sp>
        <p:nvSpPr>
          <p:cNvPr id="14" name="TextBox 13">
            <a:extLst>
              <a:ext uri="{FF2B5EF4-FFF2-40B4-BE49-F238E27FC236}">
                <a16:creationId xmlns:a16="http://schemas.microsoft.com/office/drawing/2014/main" id="{241977E0-C0FF-5540-9F53-12E6045AE6B7}"/>
              </a:ext>
            </a:extLst>
          </p:cNvPr>
          <p:cNvSpPr txBox="1"/>
          <p:nvPr/>
        </p:nvSpPr>
        <p:spPr>
          <a:xfrm>
            <a:off x="945749" y="5780323"/>
            <a:ext cx="2438390" cy="461665"/>
          </a:xfrm>
          <a:prstGeom prst="rect">
            <a:avLst/>
          </a:prstGeom>
          <a:noFill/>
        </p:spPr>
        <p:txBody>
          <a:bodyPr wrap="square" rtlCol="0">
            <a:spAutoFit/>
          </a:bodyPr>
          <a:lstStyle/>
          <a:p>
            <a:r>
              <a:rPr lang="cs-CZ" sz="1200" b="1" dirty="0">
                <a:solidFill>
                  <a:srgbClr val="95948B"/>
                </a:solidFill>
                <a:latin typeface="Open Sans" panose="020B0606030504020204" pitchFamily="34" charset="0"/>
                <a:ea typeface="Open Sans" panose="020B0606030504020204" pitchFamily="34" charset="0"/>
                <a:cs typeface="Open Sans" panose="020B0606030504020204" pitchFamily="34" charset="0"/>
              </a:rPr>
              <a:t>Informační seminář</a:t>
            </a:r>
          </a:p>
          <a:p>
            <a:r>
              <a:rPr lang="cs-CZ" sz="1200" b="1" dirty="0">
                <a:solidFill>
                  <a:srgbClr val="95948B"/>
                </a:solidFill>
                <a:latin typeface="Open Sans" panose="020B0606030504020204" pitchFamily="34" charset="0"/>
                <a:ea typeface="Open Sans" panose="020B0606030504020204" pitchFamily="34" charset="0"/>
                <a:cs typeface="Open Sans" panose="020B0606030504020204" pitchFamily="34" charset="0"/>
              </a:rPr>
              <a:t>Online</a:t>
            </a:r>
            <a:endParaRPr lang="en-US" sz="1200" b="1" dirty="0">
              <a:solidFill>
                <a:srgbClr val="95948B"/>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 name="TextBox 14">
            <a:extLst>
              <a:ext uri="{FF2B5EF4-FFF2-40B4-BE49-F238E27FC236}">
                <a16:creationId xmlns:a16="http://schemas.microsoft.com/office/drawing/2014/main" id="{208009EA-789C-AD44-898E-F7FF6C92D355}"/>
              </a:ext>
            </a:extLst>
          </p:cNvPr>
          <p:cNvSpPr txBox="1"/>
          <p:nvPr/>
        </p:nvSpPr>
        <p:spPr>
          <a:xfrm>
            <a:off x="900935" y="4548661"/>
            <a:ext cx="4479686" cy="707886"/>
          </a:xfrm>
          <a:prstGeom prst="rect">
            <a:avLst/>
          </a:prstGeom>
          <a:noFill/>
        </p:spPr>
        <p:txBody>
          <a:bodyPr wrap="square" rtlCol="0">
            <a:spAutoFit/>
          </a:bodyPr>
          <a:lstStyle/>
          <a:p>
            <a:r>
              <a:rPr lang="cs-CZ" sz="1400" b="1" dirty="0">
                <a:latin typeface="Open Sans Semibold" panose="020B0606030504020204" pitchFamily="34" charset="0"/>
                <a:ea typeface="Open Sans Semibold" panose="020B0606030504020204" pitchFamily="34" charset="0"/>
                <a:cs typeface="Open Sans Semibold" panose="020B0606030504020204" pitchFamily="34" charset="0"/>
              </a:rPr>
              <a:t>Pavel Lukeš</a:t>
            </a:r>
            <a:endParaRPr lang="en-US" sz="1400" b="1" dirty="0">
              <a:latin typeface="Open Sans Semibold" panose="020B0606030504020204" pitchFamily="34" charset="0"/>
              <a:ea typeface="Open Sans Semibold" panose="020B0606030504020204" pitchFamily="34" charset="0"/>
              <a:cs typeface="Open Sans Semibold" panose="020B0606030504020204" pitchFamily="34" charset="0"/>
            </a:endParaRPr>
          </a:p>
          <a:p>
            <a:r>
              <a:rPr lang="cs-CZ" sz="1200" i="1" dirty="0">
                <a:latin typeface="Open Sans" panose="020B0606030504020204" pitchFamily="34" charset="0"/>
                <a:ea typeface="Open Sans" panose="020B0606030504020204" pitchFamily="34" charset="0"/>
                <a:cs typeface="Open Sans" panose="020B0606030504020204" pitchFamily="34" charset="0"/>
              </a:rPr>
              <a:t>Ministerstvo pro místní rozvoj</a:t>
            </a:r>
            <a:endParaRPr lang="en-GB" sz="1200" i="1" dirty="0">
              <a:latin typeface="Open Sans" panose="020B0606030504020204" pitchFamily="34" charset="0"/>
              <a:ea typeface="Open Sans" panose="020B0606030504020204" pitchFamily="34" charset="0"/>
              <a:cs typeface="Open Sans" panose="020B0606030504020204" pitchFamily="34" charset="0"/>
            </a:endParaRPr>
          </a:p>
          <a:p>
            <a:endParaRPr lang="en-US" sz="1400" b="1" dirty="0">
              <a:latin typeface="Open Sans Semibold" panose="020B0606030504020204" pitchFamily="34" charset="0"/>
              <a:ea typeface="Open Sans Semibold" panose="020B0606030504020204" pitchFamily="34" charset="0"/>
              <a:cs typeface="Open Sans Semibold" panose="020B0606030504020204" pitchFamily="34" charset="0"/>
            </a:endParaRPr>
          </a:p>
        </p:txBody>
      </p:sp>
      <p:pic>
        <p:nvPicPr>
          <p:cNvPr id="17" name="Graphic 16">
            <a:extLst>
              <a:ext uri="{FF2B5EF4-FFF2-40B4-BE49-F238E27FC236}">
                <a16:creationId xmlns:a16="http://schemas.microsoft.com/office/drawing/2014/main" id="{5091667D-856F-4048-B00C-14DFCE0A6EC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45977" y="649434"/>
            <a:ext cx="5991901" cy="1308576"/>
          </a:xfrm>
          <a:prstGeom prst="rect">
            <a:avLst/>
          </a:prstGeom>
        </p:spPr>
      </p:pic>
      <p:pic>
        <p:nvPicPr>
          <p:cNvPr id="3" name="Obrázek 2" descr="Obsah obrázku text&#10;&#10;Popis byl vytvořen automaticky">
            <a:extLst>
              <a:ext uri="{FF2B5EF4-FFF2-40B4-BE49-F238E27FC236}">
                <a16:creationId xmlns:a16="http://schemas.microsoft.com/office/drawing/2014/main" id="{FB0526B8-37F7-4DF1-B5E0-4B790E86A1C7}"/>
              </a:ext>
            </a:extLst>
          </p:cNvPr>
          <p:cNvPicPr>
            <a:picLocks noChangeAspect="1"/>
          </p:cNvPicPr>
          <p:nvPr/>
        </p:nvPicPr>
        <p:blipFill>
          <a:blip r:embed="rId8"/>
          <a:stretch>
            <a:fillRect/>
          </a:stretch>
        </p:blipFill>
        <p:spPr>
          <a:xfrm>
            <a:off x="4201146" y="4766955"/>
            <a:ext cx="2171700" cy="548640"/>
          </a:xfrm>
          <a:prstGeom prst="rect">
            <a:avLst/>
          </a:prstGeom>
        </p:spPr>
      </p:pic>
    </p:spTree>
    <p:extLst>
      <p:ext uri="{BB962C8B-B14F-4D97-AF65-F5344CB8AC3E}">
        <p14:creationId xmlns:p14="http://schemas.microsoft.com/office/powerpoint/2010/main" val="23786880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73C5B-D07E-4968-9CA3-BA7EDC11B2EB}"/>
              </a:ext>
            </a:extLst>
          </p:cNvPr>
          <p:cNvSpPr>
            <a:spLocks noGrp="1"/>
          </p:cNvSpPr>
          <p:nvPr>
            <p:ph type="title"/>
          </p:nvPr>
        </p:nvSpPr>
        <p:spPr/>
        <p:txBody>
          <a:bodyPr>
            <a:normAutofit/>
          </a:bodyPr>
          <a:lstStyle/>
          <a:p>
            <a:r>
              <a:rPr lang="cs-CZ" sz="3600" b="0" dirty="0">
                <a:solidFill>
                  <a:srgbClr val="95948B"/>
                </a:solidFill>
              </a:rPr>
              <a:t>Příklad </a:t>
            </a:r>
            <a:r>
              <a:rPr lang="cs-CZ" sz="3600" dirty="0"/>
              <a:t>zlepšení politiky</a:t>
            </a:r>
            <a:endParaRPr lang="en-US" sz="3600" dirty="0"/>
          </a:p>
        </p:txBody>
      </p:sp>
      <p:sp>
        <p:nvSpPr>
          <p:cNvPr id="4" name="Text Placeholder 3">
            <a:extLst>
              <a:ext uri="{FF2B5EF4-FFF2-40B4-BE49-F238E27FC236}">
                <a16:creationId xmlns:a16="http://schemas.microsoft.com/office/drawing/2014/main" id="{DCA5621C-2D20-4E94-9668-00F5337EB7EC}"/>
              </a:ext>
            </a:extLst>
          </p:cNvPr>
          <p:cNvSpPr>
            <a:spLocks noGrp="1"/>
          </p:cNvSpPr>
          <p:nvPr>
            <p:ph type="body" sz="quarter" idx="12"/>
          </p:nvPr>
        </p:nvSpPr>
        <p:spPr/>
        <p:txBody>
          <a:bodyPr>
            <a:normAutofit fontScale="92500" lnSpcReduction="20000"/>
          </a:bodyPr>
          <a:lstStyle/>
          <a:p>
            <a:pPr algn="just" rtl="0" fontAlgn="base">
              <a:spcAft>
                <a:spcPts val="1200"/>
              </a:spcAft>
            </a:pPr>
            <a:r>
              <a:rPr lang="cs-CZ" sz="2400" b="1" i="0" u="none" strike="noStrike" dirty="0">
                <a:solidFill>
                  <a:srgbClr val="000000"/>
                </a:solidFill>
                <a:effectLst/>
              </a:rPr>
              <a:t>Strategie </a:t>
            </a:r>
            <a:r>
              <a:rPr lang="en-US" sz="2400" b="1" i="0" u="none" strike="noStrike" dirty="0" err="1">
                <a:solidFill>
                  <a:srgbClr val="000000"/>
                </a:solidFill>
                <a:effectLst/>
              </a:rPr>
              <a:t>eTrøndelag</a:t>
            </a:r>
            <a:r>
              <a:rPr lang="en-US" sz="2400" b="0" i="0" dirty="0">
                <a:solidFill>
                  <a:srgbClr val="000000"/>
                </a:solidFill>
                <a:effectLst/>
              </a:rPr>
              <a:t>​</a:t>
            </a:r>
            <a:endParaRPr lang="en-US" sz="2400" b="0" i="0" u="none" strike="noStrike" dirty="0">
              <a:solidFill>
                <a:srgbClr val="000000"/>
              </a:solidFill>
              <a:effectLst/>
            </a:endParaRPr>
          </a:p>
          <a:p>
            <a:pPr rtl="0" fontAlgn="base">
              <a:spcAft>
                <a:spcPts val="1200"/>
              </a:spcAft>
            </a:pPr>
            <a:r>
              <a:rPr lang="cs-CZ" sz="2400" b="0" i="0" u="none" strike="noStrike" dirty="0">
                <a:solidFill>
                  <a:srgbClr val="000000"/>
                </a:solidFill>
                <a:effectLst/>
              </a:rPr>
              <a:t>Krajský úřad zahájil dva nové projekty zaměřené na </a:t>
            </a:r>
            <a:r>
              <a:rPr lang="en-US" sz="2400" b="0" i="0" u="none" strike="noStrike" dirty="0" err="1">
                <a:solidFill>
                  <a:srgbClr val="000000"/>
                </a:solidFill>
                <a:effectLst/>
              </a:rPr>
              <a:t>digitaliz</a:t>
            </a:r>
            <a:r>
              <a:rPr lang="cs-CZ" sz="2400" b="0" i="0" u="none" strike="noStrike" dirty="0" err="1">
                <a:solidFill>
                  <a:srgbClr val="000000"/>
                </a:solidFill>
                <a:effectLst/>
              </a:rPr>
              <a:t>aci</a:t>
            </a:r>
            <a:r>
              <a:rPr lang="en-US" sz="2400" b="0" i="0" u="none" strike="noStrike" dirty="0">
                <a:solidFill>
                  <a:srgbClr val="000000"/>
                </a:solidFill>
                <a:effectLst/>
              </a:rPr>
              <a:t> of </a:t>
            </a:r>
            <a:r>
              <a:rPr lang="cs-CZ" sz="2400" dirty="0">
                <a:solidFill>
                  <a:srgbClr val="000000"/>
                </a:solidFill>
              </a:rPr>
              <a:t>místní ekonomiky</a:t>
            </a:r>
            <a:r>
              <a:rPr lang="en-US" sz="2400" u="none" strike="noStrike" dirty="0">
                <a:solidFill>
                  <a:srgbClr val="000000"/>
                </a:solidFill>
              </a:rPr>
              <a:t>:</a:t>
            </a:r>
            <a:endParaRPr lang="en-US" sz="2400" b="0" i="0" dirty="0">
              <a:solidFill>
                <a:srgbClr val="000000"/>
              </a:solidFill>
              <a:effectLst/>
            </a:endParaRPr>
          </a:p>
          <a:p>
            <a:pPr rtl="0" fontAlgn="base">
              <a:spcAft>
                <a:spcPts val="1200"/>
              </a:spcAft>
            </a:pPr>
            <a:r>
              <a:rPr lang="en-US" sz="2400" b="0" i="0" u="none" strike="noStrike" dirty="0">
                <a:solidFill>
                  <a:srgbClr val="000000"/>
                </a:solidFill>
                <a:effectLst/>
              </a:rPr>
              <a:t>1. </a:t>
            </a:r>
            <a:r>
              <a:rPr lang="cs-CZ" sz="2400" b="0" i="0" u="none" strike="noStrike" dirty="0">
                <a:solidFill>
                  <a:srgbClr val="000000"/>
                </a:solidFill>
                <a:effectLst/>
              </a:rPr>
              <a:t>Průmysl</a:t>
            </a:r>
            <a:r>
              <a:rPr lang="en-US" sz="2400" b="0" i="0" u="none" strike="noStrike" dirty="0">
                <a:solidFill>
                  <a:srgbClr val="000000"/>
                </a:solidFill>
                <a:effectLst/>
              </a:rPr>
              <a:t> 4.0 </a:t>
            </a:r>
            <a:r>
              <a:rPr lang="en-US" sz="2400" b="0" i="0" u="none" strike="noStrike" dirty="0" err="1">
                <a:solidFill>
                  <a:srgbClr val="000000"/>
                </a:solidFill>
                <a:effectLst/>
              </a:rPr>
              <a:t>Trøndelag</a:t>
            </a:r>
            <a:r>
              <a:rPr lang="en-US" sz="2400" dirty="0">
                <a:solidFill>
                  <a:srgbClr val="000000"/>
                </a:solidFill>
              </a:rPr>
              <a:t>:</a:t>
            </a:r>
            <a:r>
              <a:rPr lang="en-US" sz="2400" b="0" i="0" u="none" strike="noStrike" dirty="0">
                <a:solidFill>
                  <a:srgbClr val="000000"/>
                </a:solidFill>
                <a:effectLst/>
              </a:rPr>
              <a:t> </a:t>
            </a:r>
            <a:r>
              <a:rPr lang="cs-CZ" sz="2400" b="0" i="0" u="none" strike="noStrike" dirty="0">
                <a:solidFill>
                  <a:srgbClr val="000000"/>
                </a:solidFill>
                <a:effectLst/>
              </a:rPr>
              <a:t>Zvýšení digitálních dovedností v malých a </a:t>
            </a:r>
            <a:r>
              <a:rPr lang="cs-CZ" sz="2400" b="0" i="0" u="none" strike="noStrike" dirty="0" err="1">
                <a:solidFill>
                  <a:srgbClr val="000000"/>
                </a:solidFill>
                <a:effectLst/>
              </a:rPr>
              <a:t>micro</a:t>
            </a:r>
            <a:r>
              <a:rPr lang="cs-CZ" sz="2400" b="0" i="0" u="none" strike="noStrike" dirty="0">
                <a:solidFill>
                  <a:srgbClr val="000000"/>
                </a:solidFill>
                <a:effectLst/>
              </a:rPr>
              <a:t> podnicích</a:t>
            </a:r>
            <a:endParaRPr lang="en-US" sz="2400" b="0" i="0" dirty="0">
              <a:solidFill>
                <a:srgbClr val="000000"/>
              </a:solidFill>
              <a:effectLst/>
            </a:endParaRPr>
          </a:p>
          <a:p>
            <a:pPr rtl="0" fontAlgn="base">
              <a:spcAft>
                <a:spcPts val="2400"/>
              </a:spcAft>
            </a:pPr>
            <a:r>
              <a:rPr lang="en-US" sz="2400" b="0" i="0" u="none" strike="noStrike" dirty="0">
                <a:solidFill>
                  <a:srgbClr val="000000"/>
                </a:solidFill>
                <a:effectLst/>
              </a:rPr>
              <a:t>2. </a:t>
            </a:r>
            <a:r>
              <a:rPr lang="cs-CZ" sz="2400" dirty="0">
                <a:solidFill>
                  <a:srgbClr val="000000"/>
                </a:solidFill>
              </a:rPr>
              <a:t>Knihovna</a:t>
            </a:r>
            <a:r>
              <a:rPr lang="en-US" sz="2400" b="0" i="0" u="none" strike="noStrike" dirty="0">
                <a:solidFill>
                  <a:srgbClr val="000000"/>
                </a:solidFill>
                <a:effectLst/>
              </a:rPr>
              <a:t>: </a:t>
            </a:r>
            <a:r>
              <a:rPr lang="cs-CZ" sz="2400" b="0" i="0" u="none" strike="noStrike" dirty="0">
                <a:solidFill>
                  <a:srgbClr val="000000"/>
                </a:solidFill>
                <a:effectLst/>
              </a:rPr>
              <a:t>místní digitální a technologické centrum/hub</a:t>
            </a:r>
            <a:endParaRPr lang="en-US" sz="2400" dirty="0">
              <a:solidFill>
                <a:srgbClr val="000000"/>
              </a:solidFill>
            </a:endParaRPr>
          </a:p>
          <a:p>
            <a:pPr rtl="0" fontAlgn="base">
              <a:spcAft>
                <a:spcPts val="1200"/>
              </a:spcAft>
            </a:pPr>
            <a:r>
              <a:rPr lang="en-GB" sz="2400" b="1" i="0" u="none" strike="noStrike" dirty="0">
                <a:solidFill>
                  <a:srgbClr val="000000"/>
                </a:solidFill>
                <a:effectLst/>
              </a:rPr>
              <a:t>F</a:t>
            </a:r>
            <a:r>
              <a:rPr lang="cs-CZ" sz="2400" b="1" i="0" u="none" strike="noStrike" dirty="0" err="1">
                <a:solidFill>
                  <a:srgbClr val="000000"/>
                </a:solidFill>
                <a:effectLst/>
              </a:rPr>
              <a:t>inanční</a:t>
            </a:r>
            <a:r>
              <a:rPr lang="cs-CZ" sz="2400" b="1" i="0" u="none" strike="noStrike" dirty="0">
                <a:solidFill>
                  <a:srgbClr val="000000"/>
                </a:solidFill>
                <a:effectLst/>
              </a:rPr>
              <a:t> dopad</a:t>
            </a:r>
            <a:r>
              <a:rPr lang="en-GB" sz="2400" b="1" i="0" u="none" strike="noStrike" dirty="0">
                <a:solidFill>
                  <a:srgbClr val="000000"/>
                </a:solidFill>
                <a:effectLst/>
              </a:rPr>
              <a:t>: </a:t>
            </a:r>
            <a:r>
              <a:rPr lang="en-GB" sz="2400" b="0" i="0" u="none" strike="noStrike" dirty="0">
                <a:solidFill>
                  <a:srgbClr val="000000"/>
                </a:solidFill>
                <a:effectLst/>
              </a:rPr>
              <a:t>1.5 </a:t>
            </a:r>
            <a:r>
              <a:rPr lang="en-GB" sz="2400" dirty="0">
                <a:solidFill>
                  <a:srgbClr val="000000"/>
                </a:solidFill>
              </a:rPr>
              <a:t>MEUR</a:t>
            </a:r>
            <a:r>
              <a:rPr lang="en-GB" sz="2400" b="0" i="0" dirty="0">
                <a:solidFill>
                  <a:srgbClr val="000000"/>
                </a:solidFill>
                <a:effectLst/>
              </a:rPr>
              <a:t>​</a:t>
            </a:r>
            <a:endParaRPr lang="en-US" sz="2400" dirty="0">
              <a:solidFill>
                <a:srgbClr val="000000"/>
              </a:solidFill>
            </a:endParaRPr>
          </a:p>
          <a:p>
            <a:pPr rtl="0" fontAlgn="base"/>
            <a:r>
              <a:rPr lang="cs-CZ" sz="2400" b="1" i="0" u="none" strike="noStrike" dirty="0" err="1">
                <a:solidFill>
                  <a:srgbClr val="000000"/>
                </a:solidFill>
                <a:effectLst/>
              </a:rPr>
              <a:t>Inspirovace</a:t>
            </a:r>
            <a:r>
              <a:rPr lang="en-GB" sz="2400" b="0" i="0" u="none" strike="noStrike" dirty="0">
                <a:solidFill>
                  <a:srgbClr val="000000"/>
                </a:solidFill>
                <a:effectLst/>
              </a:rPr>
              <a:t>: </a:t>
            </a:r>
          </a:p>
          <a:p>
            <a:pPr rtl="0" fontAlgn="base"/>
            <a:r>
              <a:rPr lang="en-GB" sz="2400" b="0" i="0" u="none" strike="noStrike" dirty="0">
                <a:solidFill>
                  <a:srgbClr val="000000"/>
                </a:solidFill>
                <a:effectLst/>
              </a:rPr>
              <a:t>Peer review </a:t>
            </a:r>
            <a:r>
              <a:rPr lang="cs-CZ" sz="2400" b="0" i="0" u="none" strike="noStrike" dirty="0">
                <a:solidFill>
                  <a:srgbClr val="000000"/>
                </a:solidFill>
                <a:effectLst/>
              </a:rPr>
              <a:t>návštěva v Německu s prezentací IKT strategie Saska-Anhaltska a IKT klastr centrálního Německa +dobrá praxe z Lotyška</a:t>
            </a:r>
            <a:r>
              <a:rPr lang="en-GB" sz="2400" b="0" i="0" u="none" strike="noStrike" dirty="0">
                <a:solidFill>
                  <a:srgbClr val="000000"/>
                </a:solidFill>
                <a:effectLst/>
              </a:rPr>
              <a:t> (</a:t>
            </a:r>
            <a:r>
              <a:rPr lang="en-GB" sz="2400" b="0" i="0" u="none" strike="noStrike" dirty="0" err="1">
                <a:solidFill>
                  <a:srgbClr val="000000"/>
                </a:solidFill>
                <a:effectLst/>
              </a:rPr>
              <a:t>Ventspils</a:t>
            </a:r>
            <a:r>
              <a:rPr lang="en-GB" sz="2400" b="0" i="0" u="none" strike="noStrike" dirty="0">
                <a:solidFill>
                  <a:srgbClr val="000000"/>
                </a:solidFill>
                <a:effectLst/>
              </a:rPr>
              <a:t> Digit</a:t>
            </a:r>
            <a:r>
              <a:rPr lang="cs-CZ" sz="2400" b="0" i="0" u="none" strike="noStrike" dirty="0" err="1">
                <a:solidFill>
                  <a:srgbClr val="000000"/>
                </a:solidFill>
                <a:effectLst/>
              </a:rPr>
              <a:t>ální</a:t>
            </a:r>
            <a:r>
              <a:rPr lang="en-GB" sz="2400" b="0" i="0" u="none" strike="noStrike" dirty="0">
                <a:solidFill>
                  <a:srgbClr val="000000"/>
                </a:solidFill>
                <a:effectLst/>
              </a:rPr>
              <a:t> </a:t>
            </a:r>
            <a:r>
              <a:rPr lang="en-GB" sz="2400" b="0" i="0" u="none" strike="noStrike" dirty="0" err="1">
                <a:solidFill>
                  <a:srgbClr val="000000"/>
                </a:solidFill>
                <a:effectLst/>
              </a:rPr>
              <a:t>Centr</a:t>
            </a:r>
            <a:r>
              <a:rPr lang="cs-CZ" sz="2400" b="0" i="0" u="none" strike="noStrike" dirty="0">
                <a:solidFill>
                  <a:srgbClr val="000000"/>
                </a:solidFill>
                <a:effectLst/>
              </a:rPr>
              <a:t>um</a:t>
            </a:r>
            <a:r>
              <a:rPr lang="en-GB" sz="2400" b="0" i="0" u="none" strike="noStrike" dirty="0">
                <a:solidFill>
                  <a:srgbClr val="000000"/>
                </a:solidFill>
                <a:effectLst/>
              </a:rPr>
              <a:t>)</a:t>
            </a:r>
            <a:r>
              <a:rPr lang="en-GB" sz="2400" b="0" i="0" dirty="0">
                <a:solidFill>
                  <a:srgbClr val="000000"/>
                </a:solidFill>
                <a:effectLst/>
              </a:rPr>
              <a:t>​.</a:t>
            </a:r>
            <a:endParaRPr lang="en-US" sz="2400" b="0" i="0" dirty="0">
              <a:solidFill>
                <a:srgbClr val="000000"/>
              </a:solidFill>
              <a:effectLst/>
            </a:endParaRPr>
          </a:p>
        </p:txBody>
      </p:sp>
      <p:sp>
        <p:nvSpPr>
          <p:cNvPr id="6" name="Freeform 6">
            <a:extLst>
              <a:ext uri="{FF2B5EF4-FFF2-40B4-BE49-F238E27FC236}">
                <a16:creationId xmlns:a16="http://schemas.microsoft.com/office/drawing/2014/main" id="{0943224F-6404-44B6-BF75-B32B53B8FC9B}"/>
              </a:ext>
            </a:extLst>
          </p:cNvPr>
          <p:cNvSpPr>
            <a:spLocks noChangeAspect="1"/>
          </p:cNvSpPr>
          <p:nvPr/>
        </p:nvSpPr>
        <p:spPr>
          <a:xfrm>
            <a:off x="545511" y="1988998"/>
            <a:ext cx="2073869" cy="1818718"/>
          </a:xfrm>
          <a:custGeom>
            <a:avLst/>
            <a:gdLst>
              <a:gd name="connsiteX0" fmla="*/ 256493 w 942905"/>
              <a:gd name="connsiteY0" fmla="*/ 826898 h 826898"/>
              <a:gd name="connsiteX1" fmla="*/ 220656 w 942905"/>
              <a:gd name="connsiteY1" fmla="*/ 806273 h 826898"/>
              <a:gd name="connsiteX2" fmla="*/ 5448 w 942905"/>
              <a:gd name="connsiteY2" fmla="*/ 434075 h 826898"/>
              <a:gd name="connsiteX3" fmla="*/ 5448 w 942905"/>
              <a:gd name="connsiteY3" fmla="*/ 392824 h 826898"/>
              <a:gd name="connsiteX4" fmla="*/ 220656 w 942905"/>
              <a:gd name="connsiteY4" fmla="*/ 20625 h 826898"/>
              <a:gd name="connsiteX5" fmla="*/ 256493 w 942905"/>
              <a:gd name="connsiteY5" fmla="*/ 0 h 826898"/>
              <a:gd name="connsiteX6" fmla="*/ 686816 w 942905"/>
              <a:gd name="connsiteY6" fmla="*/ 0 h 826898"/>
              <a:gd name="connsiteX7" fmla="*/ 722558 w 942905"/>
              <a:gd name="connsiteY7" fmla="*/ 20625 h 826898"/>
              <a:gd name="connsiteX8" fmla="*/ 937389 w 942905"/>
              <a:gd name="connsiteY8" fmla="*/ 392824 h 826898"/>
              <a:gd name="connsiteX9" fmla="*/ 937389 w 942905"/>
              <a:gd name="connsiteY9" fmla="*/ 434075 h 826898"/>
              <a:gd name="connsiteX10" fmla="*/ 722558 w 942905"/>
              <a:gd name="connsiteY10" fmla="*/ 806273 h 826898"/>
              <a:gd name="connsiteX11" fmla="*/ 686816 w 942905"/>
              <a:gd name="connsiteY11" fmla="*/ 826898 h 826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42905" h="826898">
                <a:moveTo>
                  <a:pt x="256493" y="826898"/>
                </a:moveTo>
                <a:cubicBezTo>
                  <a:pt x="241723" y="826882"/>
                  <a:pt x="228075" y="819028"/>
                  <a:pt x="220656" y="806273"/>
                </a:cubicBezTo>
                <a:lnTo>
                  <a:pt x="5448" y="434075"/>
                </a:lnTo>
                <a:cubicBezTo>
                  <a:pt x="-1816" y="421281"/>
                  <a:pt x="-1816" y="405617"/>
                  <a:pt x="5448" y="392824"/>
                </a:cubicBezTo>
                <a:lnTo>
                  <a:pt x="220656" y="20625"/>
                </a:lnTo>
                <a:cubicBezTo>
                  <a:pt x="228075" y="7871"/>
                  <a:pt x="241723" y="16"/>
                  <a:pt x="256493" y="0"/>
                </a:cubicBezTo>
                <a:lnTo>
                  <a:pt x="686816" y="0"/>
                </a:lnTo>
                <a:cubicBezTo>
                  <a:pt x="701557" y="30"/>
                  <a:pt x="715171" y="7886"/>
                  <a:pt x="722558" y="20625"/>
                </a:cubicBezTo>
                <a:lnTo>
                  <a:pt x="937389" y="392824"/>
                </a:lnTo>
                <a:cubicBezTo>
                  <a:pt x="944745" y="405592"/>
                  <a:pt x="944745" y="421307"/>
                  <a:pt x="937389" y="434075"/>
                </a:cubicBezTo>
                <a:lnTo>
                  <a:pt x="722558" y="806273"/>
                </a:lnTo>
                <a:cubicBezTo>
                  <a:pt x="715171" y="819013"/>
                  <a:pt x="701557" y="826868"/>
                  <a:pt x="686816" y="826898"/>
                </a:cubicBezTo>
                <a:close/>
              </a:path>
            </a:pathLst>
          </a:custGeom>
          <a:blipFill>
            <a:blip r:embed="rId2" cstate="print">
              <a:extLst>
                <a:ext uri="{28A0092B-C50C-407E-A947-70E740481C1C}">
                  <a14:useLocalDpi xmlns:a14="http://schemas.microsoft.com/office/drawing/2010/main"/>
                </a:ext>
              </a:extLst>
            </a:blip>
            <a:stretch>
              <a:fillRect/>
            </a:stretch>
          </a:blipFill>
          <a:ln w="28575" cap="flat">
            <a:solidFill>
              <a:schemeClr val="tx1"/>
            </a:solidFill>
            <a:prstDash val="solid"/>
            <a:miter/>
          </a:ln>
        </p:spPr>
        <p:txBody>
          <a:bodyPr rtlCol="0" anchor="ctr"/>
          <a:lstStyle/>
          <a:p>
            <a:endParaRPr lang="en-LU" dirty="0"/>
          </a:p>
        </p:txBody>
      </p:sp>
      <p:sp>
        <p:nvSpPr>
          <p:cNvPr id="7" name="Freeform 6">
            <a:extLst>
              <a:ext uri="{FF2B5EF4-FFF2-40B4-BE49-F238E27FC236}">
                <a16:creationId xmlns:a16="http://schemas.microsoft.com/office/drawing/2014/main" id="{F8313D55-D7BD-D54C-A471-8668DC9C58AB}"/>
              </a:ext>
            </a:extLst>
          </p:cNvPr>
          <p:cNvSpPr>
            <a:spLocks noChangeAspect="1"/>
          </p:cNvSpPr>
          <p:nvPr/>
        </p:nvSpPr>
        <p:spPr>
          <a:xfrm>
            <a:off x="86156" y="3651708"/>
            <a:ext cx="2992582" cy="2624400"/>
          </a:xfrm>
          <a:custGeom>
            <a:avLst/>
            <a:gdLst>
              <a:gd name="connsiteX0" fmla="*/ 256493 w 942905"/>
              <a:gd name="connsiteY0" fmla="*/ 826898 h 826898"/>
              <a:gd name="connsiteX1" fmla="*/ 220656 w 942905"/>
              <a:gd name="connsiteY1" fmla="*/ 806273 h 826898"/>
              <a:gd name="connsiteX2" fmla="*/ 5448 w 942905"/>
              <a:gd name="connsiteY2" fmla="*/ 434075 h 826898"/>
              <a:gd name="connsiteX3" fmla="*/ 5448 w 942905"/>
              <a:gd name="connsiteY3" fmla="*/ 392824 h 826898"/>
              <a:gd name="connsiteX4" fmla="*/ 220656 w 942905"/>
              <a:gd name="connsiteY4" fmla="*/ 20625 h 826898"/>
              <a:gd name="connsiteX5" fmla="*/ 256493 w 942905"/>
              <a:gd name="connsiteY5" fmla="*/ 0 h 826898"/>
              <a:gd name="connsiteX6" fmla="*/ 686816 w 942905"/>
              <a:gd name="connsiteY6" fmla="*/ 0 h 826898"/>
              <a:gd name="connsiteX7" fmla="*/ 722558 w 942905"/>
              <a:gd name="connsiteY7" fmla="*/ 20625 h 826898"/>
              <a:gd name="connsiteX8" fmla="*/ 937389 w 942905"/>
              <a:gd name="connsiteY8" fmla="*/ 392824 h 826898"/>
              <a:gd name="connsiteX9" fmla="*/ 937389 w 942905"/>
              <a:gd name="connsiteY9" fmla="*/ 434075 h 826898"/>
              <a:gd name="connsiteX10" fmla="*/ 722558 w 942905"/>
              <a:gd name="connsiteY10" fmla="*/ 806273 h 826898"/>
              <a:gd name="connsiteX11" fmla="*/ 686816 w 942905"/>
              <a:gd name="connsiteY11" fmla="*/ 826898 h 826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42905" h="826898">
                <a:moveTo>
                  <a:pt x="256493" y="826898"/>
                </a:moveTo>
                <a:cubicBezTo>
                  <a:pt x="241723" y="826882"/>
                  <a:pt x="228075" y="819028"/>
                  <a:pt x="220656" y="806273"/>
                </a:cubicBezTo>
                <a:lnTo>
                  <a:pt x="5448" y="434075"/>
                </a:lnTo>
                <a:cubicBezTo>
                  <a:pt x="-1816" y="421281"/>
                  <a:pt x="-1816" y="405617"/>
                  <a:pt x="5448" y="392824"/>
                </a:cubicBezTo>
                <a:lnTo>
                  <a:pt x="220656" y="20625"/>
                </a:lnTo>
                <a:cubicBezTo>
                  <a:pt x="228075" y="7871"/>
                  <a:pt x="241723" y="16"/>
                  <a:pt x="256493" y="0"/>
                </a:cubicBezTo>
                <a:lnTo>
                  <a:pt x="686816" y="0"/>
                </a:lnTo>
                <a:cubicBezTo>
                  <a:pt x="701557" y="30"/>
                  <a:pt x="715171" y="7886"/>
                  <a:pt x="722558" y="20625"/>
                </a:cubicBezTo>
                <a:lnTo>
                  <a:pt x="937389" y="392824"/>
                </a:lnTo>
                <a:cubicBezTo>
                  <a:pt x="944745" y="405592"/>
                  <a:pt x="944745" y="421307"/>
                  <a:pt x="937389" y="434075"/>
                </a:cubicBezTo>
                <a:lnTo>
                  <a:pt x="722558" y="806273"/>
                </a:lnTo>
                <a:cubicBezTo>
                  <a:pt x="715171" y="819013"/>
                  <a:pt x="701557" y="826868"/>
                  <a:pt x="686816" y="826898"/>
                </a:cubicBezTo>
                <a:close/>
              </a:path>
            </a:pathLst>
          </a:custGeom>
          <a:blipFill>
            <a:blip r:embed="rId3" cstate="print">
              <a:extLst>
                <a:ext uri="{28A0092B-C50C-407E-A947-70E740481C1C}">
                  <a14:useLocalDpi xmlns:a14="http://schemas.microsoft.com/office/drawing/2010/main"/>
                </a:ext>
              </a:extLst>
            </a:blip>
            <a:stretch>
              <a:fillRect/>
            </a:stretch>
          </a:blipFill>
          <a:ln w="28575" cap="flat">
            <a:solidFill>
              <a:schemeClr val="bg1"/>
            </a:solidFill>
            <a:prstDash val="solid"/>
            <a:miter/>
          </a:ln>
        </p:spPr>
        <p:txBody>
          <a:bodyPr rtlCol="0" anchor="ctr"/>
          <a:lstStyle/>
          <a:p>
            <a:endParaRPr lang="en-LU" dirty="0"/>
          </a:p>
        </p:txBody>
      </p:sp>
    </p:spTree>
    <p:extLst>
      <p:ext uri="{BB962C8B-B14F-4D97-AF65-F5344CB8AC3E}">
        <p14:creationId xmlns:p14="http://schemas.microsoft.com/office/powerpoint/2010/main" val="33925040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48CD1EFD-8F02-4399-B041-97F3C75D952E}"/>
              </a:ext>
            </a:extLst>
          </p:cNvPr>
          <p:cNvSpPr>
            <a:spLocks noGrp="1"/>
          </p:cNvSpPr>
          <p:nvPr>
            <p:ph idx="1"/>
          </p:nvPr>
        </p:nvSpPr>
        <p:spPr>
          <a:xfrm>
            <a:off x="838200" y="1825625"/>
            <a:ext cx="10515600" cy="4351338"/>
          </a:xfrm>
        </p:spPr>
        <p:txBody>
          <a:bodyPr>
            <a:normAutofit/>
          </a:bodyPr>
          <a:lstStyle/>
          <a:p>
            <a:pPr marL="0" indent="0">
              <a:buNone/>
            </a:pPr>
            <a:r>
              <a:rPr lang="cs-CZ" sz="2400" b="0" dirty="0"/>
              <a:t>1 více tematická priorita – budování kapacit</a:t>
            </a:r>
            <a:r>
              <a:rPr lang="en-US" sz="2400" b="0" dirty="0"/>
              <a:t>		</a:t>
            </a:r>
            <a:r>
              <a:rPr lang="en-US" sz="2400" b="0" dirty="0">
                <a:highlight>
                  <a:srgbClr val="000000"/>
                </a:highlight>
              </a:rPr>
              <a:t>   </a:t>
            </a:r>
            <a:r>
              <a:rPr lang="cs-CZ" sz="2400" b="0" dirty="0">
                <a:solidFill>
                  <a:schemeClr val="bg1"/>
                </a:solidFill>
                <a:highlight>
                  <a:srgbClr val="000000"/>
                </a:highlight>
              </a:rPr>
              <a:t>šest témat</a:t>
            </a:r>
            <a:r>
              <a:rPr lang="en-US" sz="2400" b="0" dirty="0">
                <a:highlight>
                  <a:srgbClr val="000000"/>
                </a:highlight>
              </a:rPr>
              <a:t>.</a:t>
            </a:r>
            <a:endParaRPr lang="en-US" sz="2400" b="0" dirty="0">
              <a:solidFill>
                <a:schemeClr val="bg1"/>
              </a:solidFill>
              <a:highlight>
                <a:srgbClr val="000000"/>
              </a:highlight>
            </a:endParaRPr>
          </a:p>
        </p:txBody>
      </p:sp>
      <p:sp>
        <p:nvSpPr>
          <p:cNvPr id="6" name="Title 5">
            <a:extLst>
              <a:ext uri="{FF2B5EF4-FFF2-40B4-BE49-F238E27FC236}">
                <a16:creationId xmlns:a16="http://schemas.microsoft.com/office/drawing/2014/main" id="{3EEDAAC9-9B57-4204-BAA0-D6B2958C64A4}"/>
              </a:ext>
            </a:extLst>
          </p:cNvPr>
          <p:cNvSpPr>
            <a:spLocks noGrp="1"/>
          </p:cNvSpPr>
          <p:nvPr>
            <p:ph type="title"/>
          </p:nvPr>
        </p:nvSpPr>
        <p:spPr>
          <a:xfrm>
            <a:off x="838200" y="365125"/>
            <a:ext cx="10515600" cy="1325563"/>
          </a:xfrm>
        </p:spPr>
        <p:txBody>
          <a:bodyPr>
            <a:normAutofit/>
          </a:bodyPr>
          <a:lstStyle/>
          <a:p>
            <a:r>
              <a:rPr lang="cs-CZ" dirty="0"/>
              <a:t>Tematické zaměření </a:t>
            </a:r>
            <a:r>
              <a:rPr lang="cs-CZ" b="0" dirty="0">
                <a:solidFill>
                  <a:srgbClr val="797769"/>
                </a:solidFill>
              </a:rPr>
              <a:t>programu</a:t>
            </a:r>
            <a:endParaRPr lang="en-US" dirty="0"/>
          </a:p>
        </p:txBody>
      </p:sp>
      <p:pic>
        <p:nvPicPr>
          <p:cNvPr id="5" name="Graphic 4">
            <a:extLst>
              <a:ext uri="{FF2B5EF4-FFF2-40B4-BE49-F238E27FC236}">
                <a16:creationId xmlns:a16="http://schemas.microsoft.com/office/drawing/2014/main" id="{83F1396B-7DB1-1049-9A6C-DCEEA69E699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17565" y="2942822"/>
            <a:ext cx="11156870" cy="1128774"/>
          </a:xfrm>
          <a:prstGeom prst="rect">
            <a:avLst/>
          </a:prstGeom>
        </p:spPr>
      </p:pic>
      <p:pic>
        <p:nvPicPr>
          <p:cNvPr id="10" name="Graphic 9">
            <a:extLst>
              <a:ext uri="{FF2B5EF4-FFF2-40B4-BE49-F238E27FC236}">
                <a16:creationId xmlns:a16="http://schemas.microsoft.com/office/drawing/2014/main" id="{849756A9-77F5-6C47-ACAF-CB51A8C2F4B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6200000">
            <a:off x="625509" y="4562635"/>
            <a:ext cx="948060" cy="408967"/>
          </a:xfrm>
          <a:prstGeom prst="rect">
            <a:avLst/>
          </a:prstGeom>
        </p:spPr>
      </p:pic>
      <p:sp>
        <p:nvSpPr>
          <p:cNvPr id="12" name="TextBox 11">
            <a:extLst>
              <a:ext uri="{FF2B5EF4-FFF2-40B4-BE49-F238E27FC236}">
                <a16:creationId xmlns:a16="http://schemas.microsoft.com/office/drawing/2014/main" id="{77230208-FC47-3E4F-8E21-B2438B35F9B5}"/>
              </a:ext>
            </a:extLst>
          </p:cNvPr>
          <p:cNvSpPr txBox="1"/>
          <p:nvPr/>
        </p:nvSpPr>
        <p:spPr>
          <a:xfrm>
            <a:off x="1956611" y="5684136"/>
            <a:ext cx="4746023"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s-CZ" sz="2400" dirty="0">
                <a:solidFill>
                  <a:srgbClr val="95948B"/>
                </a:solidFill>
              </a:rPr>
              <a:t>Princip</a:t>
            </a:r>
            <a:r>
              <a:rPr kumimoji="0" lang="cs-CZ" sz="2400" b="1"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 koncentrace </a:t>
            </a:r>
            <a:r>
              <a:rPr kumimoji="0" lang="en-GB" sz="2400" b="0" u="none" strike="noStrike" kern="1200" cap="none" spc="0" normalizeH="0" baseline="0" noProof="0" dirty="0">
                <a:ln>
                  <a:noFill/>
                </a:ln>
                <a:solidFill>
                  <a:srgbClr val="95948B"/>
                </a:solidFill>
                <a:effectLst/>
                <a:uLnTx/>
                <a:uFillTx/>
                <a:latin typeface="Open Sans" panose="020B0606030504020204" pitchFamily="34" charset="0"/>
                <a:ea typeface="Open Sans" panose="020B0606030504020204" pitchFamily="34" charset="0"/>
                <a:cs typeface="Open Sans" panose="020B0606030504020204" pitchFamily="34" charset="0"/>
              </a:rPr>
              <a:t>(80%)</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9" name="Graphic 8">
            <a:extLst>
              <a:ext uri="{FF2B5EF4-FFF2-40B4-BE49-F238E27FC236}">
                <a16:creationId xmlns:a16="http://schemas.microsoft.com/office/drawing/2014/main" id="{109D91C0-A463-451D-A849-456852D7712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6643731" y="4569831"/>
            <a:ext cx="914689" cy="394572"/>
          </a:xfrm>
          <a:prstGeom prst="rect">
            <a:avLst/>
          </a:prstGeom>
        </p:spPr>
      </p:pic>
      <p:pic>
        <p:nvPicPr>
          <p:cNvPr id="11" name="Graphic 10">
            <a:extLst>
              <a:ext uri="{FF2B5EF4-FFF2-40B4-BE49-F238E27FC236}">
                <a16:creationId xmlns:a16="http://schemas.microsoft.com/office/drawing/2014/main" id="{CBC13B0D-7300-4495-B7DA-180C315742A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6200000">
            <a:off x="2634802" y="4562637"/>
            <a:ext cx="948060" cy="408967"/>
          </a:xfrm>
          <a:prstGeom prst="rect">
            <a:avLst/>
          </a:prstGeom>
        </p:spPr>
      </p:pic>
      <p:pic>
        <p:nvPicPr>
          <p:cNvPr id="14" name="Graphic 13">
            <a:extLst>
              <a:ext uri="{FF2B5EF4-FFF2-40B4-BE49-F238E27FC236}">
                <a16:creationId xmlns:a16="http://schemas.microsoft.com/office/drawing/2014/main" id="{4626C7BD-E786-41DD-A9E9-E99301BC4FB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326927" y="1871638"/>
            <a:ext cx="682847" cy="294562"/>
          </a:xfrm>
          <a:prstGeom prst="rect">
            <a:avLst/>
          </a:prstGeom>
        </p:spPr>
      </p:pic>
    </p:spTree>
    <p:extLst>
      <p:ext uri="{BB962C8B-B14F-4D97-AF65-F5344CB8AC3E}">
        <p14:creationId xmlns:p14="http://schemas.microsoft.com/office/powerpoint/2010/main" val="14988833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605FE6C3-81D0-4ED4-9034-C9E838D7E226}"/>
              </a:ext>
            </a:extLst>
          </p:cNvPr>
          <p:cNvSpPr>
            <a:spLocks noGrp="1"/>
          </p:cNvSpPr>
          <p:nvPr>
            <p:ph type="title"/>
          </p:nvPr>
        </p:nvSpPr>
        <p:spPr>
          <a:xfrm>
            <a:off x="345072" y="-179614"/>
            <a:ext cx="10515600" cy="1077686"/>
          </a:xfrm>
        </p:spPr>
        <p:txBody>
          <a:bodyPr/>
          <a:lstStyle/>
          <a:p>
            <a:r>
              <a:rPr lang="cs-CZ" dirty="0"/>
              <a:t>Tematické zaměření </a:t>
            </a:r>
            <a:r>
              <a:rPr lang="cs-CZ" b="0" dirty="0">
                <a:solidFill>
                  <a:srgbClr val="797769"/>
                </a:solidFill>
              </a:rPr>
              <a:t>programu</a:t>
            </a:r>
            <a:endParaRPr lang="cs-CZ" dirty="0"/>
          </a:p>
        </p:txBody>
      </p:sp>
      <p:sp>
        <p:nvSpPr>
          <p:cNvPr id="4" name="Zástupný symbol pro text 2">
            <a:extLst>
              <a:ext uri="{FF2B5EF4-FFF2-40B4-BE49-F238E27FC236}">
                <a16:creationId xmlns:a16="http://schemas.microsoft.com/office/drawing/2014/main" id="{DAD00AB4-6214-4C10-BFB4-BC1381F57E27}"/>
              </a:ext>
            </a:extLst>
          </p:cNvPr>
          <p:cNvSpPr txBox="1">
            <a:spLocks/>
          </p:cNvSpPr>
          <p:nvPr/>
        </p:nvSpPr>
        <p:spPr>
          <a:xfrm>
            <a:off x="345072" y="1045030"/>
            <a:ext cx="9996129" cy="5760640"/>
          </a:xfrm>
          <a:prstGeom prst="rect">
            <a:avLst/>
          </a:prstGeom>
        </p:spPr>
        <p:txBody>
          <a:bodyPr>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Open Sans" panose="020B06060305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Open Sans" panose="020B06060305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Open Sans" panose="020B06060305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Open Sans" panose="020B06060305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Open Sans" panose="020B06060305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cs-CZ" b="1" dirty="0"/>
              <a:t>80% alokace programu na tyto tematické oblasti</a:t>
            </a:r>
          </a:p>
          <a:p>
            <a:pPr marL="0" indent="0">
              <a:buNone/>
            </a:pPr>
            <a:endParaRPr lang="cs-CZ" sz="2000" dirty="0"/>
          </a:p>
          <a:p>
            <a:r>
              <a:rPr lang="cs-CZ" sz="2600" b="1" dirty="0"/>
              <a:t>Cíl politiky 1: Inteligentnější Evropa</a:t>
            </a:r>
          </a:p>
          <a:p>
            <a:pPr marL="285750" indent="-285750">
              <a:buFontTx/>
              <a:buChar char="-"/>
            </a:pPr>
            <a:r>
              <a:rPr lang="cs-CZ" sz="2100" dirty="0"/>
              <a:t>Posilování výzkumných a inovačních kapacit a pokročilých technologií</a:t>
            </a:r>
          </a:p>
          <a:p>
            <a:pPr marL="285750" indent="-285750">
              <a:buFontTx/>
              <a:buChar char="-"/>
            </a:pPr>
            <a:r>
              <a:rPr lang="cs-CZ" sz="2100" dirty="0"/>
              <a:t>Digitalizace</a:t>
            </a:r>
          </a:p>
          <a:p>
            <a:pPr marL="342900" indent="-342900">
              <a:buFontTx/>
              <a:buChar char="-"/>
            </a:pPr>
            <a:r>
              <a:rPr lang="cs-CZ" sz="2100" dirty="0"/>
              <a:t>Konkurenceschopnost malých a středních podniků</a:t>
            </a:r>
          </a:p>
          <a:p>
            <a:pPr marL="342900" indent="-342900">
              <a:buFontTx/>
              <a:buChar char="-"/>
            </a:pPr>
            <a:r>
              <a:rPr lang="cs-CZ" sz="2100" dirty="0"/>
              <a:t>Rozvoj dovedností pro inteligentní specializaci</a:t>
            </a:r>
            <a:endParaRPr lang="cs-CZ" sz="2300" dirty="0"/>
          </a:p>
          <a:p>
            <a:r>
              <a:rPr lang="cs-CZ" sz="2600" b="1" dirty="0"/>
              <a:t>Cíl politiky 2: Zelenější Evropa</a:t>
            </a:r>
          </a:p>
          <a:p>
            <a:pPr marL="342900" indent="-342900">
              <a:buFontTx/>
              <a:buChar char="-"/>
            </a:pPr>
            <a:r>
              <a:rPr lang="cs-CZ" sz="2100" dirty="0"/>
              <a:t>Energetická účinnost a podpora energie z obnovitelných zdrojů</a:t>
            </a:r>
          </a:p>
          <a:p>
            <a:pPr marL="342900" indent="-342900">
              <a:buFontTx/>
              <a:buChar char="-"/>
            </a:pPr>
            <a:r>
              <a:rPr lang="cs-CZ" sz="2100" dirty="0"/>
              <a:t>Rozvoj inteligentních energetických systémů</a:t>
            </a:r>
          </a:p>
          <a:p>
            <a:pPr marL="342900" indent="-342900">
              <a:buFontTx/>
              <a:buChar char="-"/>
            </a:pPr>
            <a:r>
              <a:rPr lang="cs-CZ" sz="2100" dirty="0"/>
              <a:t>Prevence rizik a přizpůsobení se změně klimatu</a:t>
            </a:r>
          </a:p>
          <a:p>
            <a:pPr marL="342900" indent="-342900">
              <a:buFontTx/>
              <a:buChar char="-"/>
            </a:pPr>
            <a:r>
              <a:rPr lang="cs-CZ" sz="2100" dirty="0"/>
              <a:t>Udržitelné nakládání s vodou</a:t>
            </a:r>
          </a:p>
          <a:p>
            <a:pPr marL="342900" indent="-342900">
              <a:buFontTx/>
              <a:buChar char="-"/>
            </a:pPr>
            <a:r>
              <a:rPr lang="cs-CZ" sz="2100" dirty="0"/>
              <a:t>Oběhové hospodářství</a:t>
            </a:r>
          </a:p>
          <a:p>
            <a:pPr marL="342900" indent="-342900">
              <a:buFontTx/>
              <a:buChar char="-"/>
            </a:pPr>
            <a:r>
              <a:rPr lang="cs-CZ" sz="2100" dirty="0"/>
              <a:t>Ochrana biodiverzity</a:t>
            </a:r>
          </a:p>
          <a:p>
            <a:pPr marL="342900" indent="-342900">
              <a:buFontTx/>
              <a:buChar char="-"/>
            </a:pPr>
            <a:r>
              <a:rPr lang="cs-CZ" sz="2100" dirty="0"/>
              <a:t>Podpora udržitelné multimodální městské mobility</a:t>
            </a:r>
            <a:endParaRPr lang="cs-CZ" sz="2300" dirty="0"/>
          </a:p>
          <a:p>
            <a:r>
              <a:rPr lang="cs-CZ" sz="2600" b="1" dirty="0"/>
              <a:t>Cíl politiky 4: Sociálnější Evropa</a:t>
            </a:r>
          </a:p>
          <a:p>
            <a:pPr marL="285750" indent="-285750">
              <a:buFontTx/>
              <a:buChar char="-"/>
            </a:pPr>
            <a:r>
              <a:rPr lang="cs-CZ" sz="2100" dirty="0"/>
              <a:t>Rozvoj sociální ekonomiky a </a:t>
            </a:r>
            <a:r>
              <a:rPr lang="cs-CZ" sz="2100" dirty="0" err="1"/>
              <a:t>inkluzivita</a:t>
            </a:r>
            <a:r>
              <a:rPr lang="cs-CZ" sz="2100" dirty="0"/>
              <a:t> trhů práce</a:t>
            </a:r>
          </a:p>
          <a:p>
            <a:pPr marL="285750" indent="-285750">
              <a:buFontTx/>
              <a:buChar char="-"/>
            </a:pPr>
            <a:r>
              <a:rPr lang="cs-CZ" sz="2100" dirty="0"/>
              <a:t>Odolnost systémů zdravotní péče</a:t>
            </a:r>
          </a:p>
          <a:p>
            <a:pPr marL="285750" indent="-285750">
              <a:buFontTx/>
              <a:buChar char="-"/>
            </a:pPr>
            <a:r>
              <a:rPr lang="cs-CZ" sz="2100" dirty="0"/>
              <a:t>Udržitelný cestovní ruch a kultura</a:t>
            </a:r>
          </a:p>
          <a:p>
            <a:endParaRPr lang="cs-CZ" sz="2000" dirty="0"/>
          </a:p>
          <a:p>
            <a:pPr algn="just"/>
            <a:endParaRPr lang="cs-CZ" sz="2000" i="1" dirty="0"/>
          </a:p>
          <a:p>
            <a:pPr algn="just"/>
            <a:endParaRPr lang="cs-CZ" sz="2000" i="1" dirty="0"/>
          </a:p>
          <a:p>
            <a:pPr algn="just"/>
            <a:endParaRPr lang="cs-CZ" sz="2000" i="1" dirty="0"/>
          </a:p>
          <a:p>
            <a:pPr algn="just"/>
            <a:endParaRPr lang="cs-CZ" sz="2000" dirty="0"/>
          </a:p>
          <a:p>
            <a:endParaRPr lang="cs-CZ" dirty="0"/>
          </a:p>
        </p:txBody>
      </p:sp>
    </p:spTree>
    <p:extLst>
      <p:ext uri="{BB962C8B-B14F-4D97-AF65-F5344CB8AC3E}">
        <p14:creationId xmlns:p14="http://schemas.microsoft.com/office/powerpoint/2010/main" val="36809021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96AE103E-4EBF-4471-9842-47EE12EF0270}"/>
              </a:ext>
            </a:extLst>
          </p:cNvPr>
          <p:cNvSpPr>
            <a:spLocks noGrp="1"/>
          </p:cNvSpPr>
          <p:nvPr>
            <p:ph type="title"/>
          </p:nvPr>
        </p:nvSpPr>
        <p:spPr>
          <a:xfrm>
            <a:off x="511629" y="-212272"/>
            <a:ext cx="10515600" cy="1325563"/>
          </a:xfrm>
        </p:spPr>
        <p:txBody>
          <a:bodyPr/>
          <a:lstStyle/>
          <a:p>
            <a:r>
              <a:rPr lang="cs-CZ" dirty="0"/>
              <a:t>Tematické zaměření </a:t>
            </a:r>
            <a:r>
              <a:rPr lang="cs-CZ" b="0" dirty="0">
                <a:solidFill>
                  <a:srgbClr val="797769"/>
                </a:solidFill>
              </a:rPr>
              <a:t>programu</a:t>
            </a:r>
            <a:endParaRPr lang="cs-CZ" dirty="0"/>
          </a:p>
        </p:txBody>
      </p:sp>
      <p:sp>
        <p:nvSpPr>
          <p:cNvPr id="4" name="Zástupný symbol pro text 2">
            <a:extLst>
              <a:ext uri="{FF2B5EF4-FFF2-40B4-BE49-F238E27FC236}">
                <a16:creationId xmlns:a16="http://schemas.microsoft.com/office/drawing/2014/main" id="{BF0C0354-6F53-4CAC-8E19-2E8CFD93B3D9}"/>
              </a:ext>
            </a:extLst>
          </p:cNvPr>
          <p:cNvSpPr txBox="1">
            <a:spLocks/>
          </p:cNvSpPr>
          <p:nvPr/>
        </p:nvSpPr>
        <p:spPr>
          <a:xfrm>
            <a:off x="323527" y="908720"/>
            <a:ext cx="11188115" cy="576064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Open Sans" panose="020B06060305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Open Sans" panose="020B06060305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Open Sans" panose="020B06060305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Open Sans" panose="020B06060305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Open Sans" panose="020B06060305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cs-CZ" b="1" dirty="0"/>
              <a:t>20% alokace programu na tyto tematické oblasti</a:t>
            </a:r>
            <a:endParaRPr lang="cs-CZ" sz="2000" b="1" dirty="0"/>
          </a:p>
          <a:p>
            <a:endParaRPr lang="cs-CZ" sz="2000" dirty="0"/>
          </a:p>
          <a:p>
            <a:r>
              <a:rPr lang="cs-CZ" sz="2000" b="1" dirty="0"/>
              <a:t>Cíl politiky 3: Propojenější Evropa</a:t>
            </a:r>
          </a:p>
          <a:p>
            <a:pPr marL="285750" indent="-285750">
              <a:buFontTx/>
              <a:buChar char="-"/>
            </a:pPr>
            <a:r>
              <a:rPr lang="cs-CZ" sz="1800" dirty="0"/>
              <a:t>Rozvoj inteligentní a intermodální sítě TEN-T</a:t>
            </a:r>
          </a:p>
          <a:p>
            <a:pPr marL="285750" indent="-285750">
              <a:buFontTx/>
              <a:buChar char="-"/>
            </a:pPr>
            <a:r>
              <a:rPr lang="cs-CZ" sz="1800" dirty="0"/>
              <a:t>Rozvoj inteligentní a intermodální celostátní, regionální a místní mobility včetně napojení na sítě TEN-T</a:t>
            </a:r>
          </a:p>
          <a:p>
            <a:r>
              <a:rPr lang="cs-CZ" sz="2000" b="1" dirty="0"/>
              <a:t>Cíl politiky 4: Sociálnější Evropa</a:t>
            </a:r>
          </a:p>
          <a:p>
            <a:pPr marL="285750" indent="-285750">
              <a:buFontTx/>
              <a:buChar char="-"/>
            </a:pPr>
            <a:r>
              <a:rPr lang="cs-CZ" sz="1800" dirty="0"/>
              <a:t>inkluzivní, moderní a odolné vzdělávání</a:t>
            </a:r>
          </a:p>
          <a:p>
            <a:pPr marL="285750" indent="-285750">
              <a:buFontTx/>
              <a:buChar char="-"/>
            </a:pPr>
            <a:r>
              <a:rPr lang="cs-CZ" sz="1800" dirty="0"/>
              <a:t>Podpora začlenění znevýhodněných skupin obyvatelstva včetně migrantů</a:t>
            </a:r>
          </a:p>
          <a:p>
            <a:r>
              <a:rPr lang="cs-CZ" sz="2000" b="1" dirty="0"/>
              <a:t>Cíl politiky 5: Evropa blíže občanům</a:t>
            </a:r>
          </a:p>
          <a:p>
            <a:pPr marL="285750" indent="-285750">
              <a:buFontTx/>
              <a:buChar char="-"/>
            </a:pPr>
            <a:r>
              <a:rPr lang="cs-CZ" sz="1800" dirty="0"/>
              <a:t>podpora integrovaného a inkluzivního sociálního, hospodářského a environmentálního rozvoje, kultury, přírodního dědictví, udržitelného cestovního ruchu a bezpečnosti v městských oblastech</a:t>
            </a:r>
          </a:p>
          <a:p>
            <a:pPr marL="285750" indent="-285750">
              <a:buFontTx/>
              <a:buChar char="-"/>
            </a:pPr>
            <a:r>
              <a:rPr lang="cs-CZ" sz="1800" dirty="0"/>
              <a:t>podpory integrovaného a inkluzivního sociálního, hospodářského a environmentálního místního rozvoje, kultury, přírodního dědictví, udržitelného cestovního ruchu a bezpečnosti v jiných než městských oblastech</a:t>
            </a:r>
            <a:endParaRPr lang="cs-CZ" sz="2000" dirty="0"/>
          </a:p>
          <a:p>
            <a:endParaRPr lang="cs-CZ" sz="2000" dirty="0"/>
          </a:p>
          <a:p>
            <a:pPr algn="just"/>
            <a:endParaRPr lang="cs-CZ" sz="2000" i="1" dirty="0"/>
          </a:p>
          <a:p>
            <a:pPr algn="just"/>
            <a:endParaRPr lang="cs-CZ" sz="2000" i="1" dirty="0"/>
          </a:p>
          <a:p>
            <a:pPr algn="just"/>
            <a:endParaRPr lang="cs-CZ" sz="2000" i="1" dirty="0"/>
          </a:p>
          <a:p>
            <a:pPr algn="just"/>
            <a:endParaRPr lang="cs-CZ" sz="2000" dirty="0"/>
          </a:p>
          <a:p>
            <a:endParaRPr lang="cs-CZ" dirty="0"/>
          </a:p>
        </p:txBody>
      </p:sp>
    </p:spTree>
    <p:extLst>
      <p:ext uri="{BB962C8B-B14F-4D97-AF65-F5344CB8AC3E}">
        <p14:creationId xmlns:p14="http://schemas.microsoft.com/office/powerpoint/2010/main" val="12174615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085851E6-5769-4C3C-A8B9-BBF415F712DB}"/>
              </a:ext>
            </a:extLst>
          </p:cNvPr>
          <p:cNvSpPr>
            <a:spLocks noGrp="1"/>
          </p:cNvSpPr>
          <p:nvPr>
            <p:ph idx="1"/>
          </p:nvPr>
        </p:nvSpPr>
        <p:spPr>
          <a:xfrm>
            <a:off x="2073729" y="952497"/>
            <a:ext cx="9780814" cy="5578932"/>
          </a:xfrm>
        </p:spPr>
        <p:txBody>
          <a:bodyPr vert="horz" lIns="91440" tIns="45720" rIns="91440" bIns="45720" rtlCol="0" anchor="t">
            <a:normAutofit fontScale="92500"/>
          </a:bodyPr>
          <a:lstStyle/>
          <a:p>
            <a:pPr marL="0" indent="0">
              <a:lnSpc>
                <a:spcPct val="150000"/>
              </a:lnSpc>
              <a:buNone/>
            </a:pPr>
            <a:r>
              <a:rPr lang="cs-CZ" noProof="0" dirty="0"/>
              <a:t>Projekty</a:t>
            </a:r>
          </a:p>
          <a:p>
            <a:pPr marL="0" indent="0">
              <a:lnSpc>
                <a:spcPct val="150000"/>
              </a:lnSpc>
              <a:buNone/>
            </a:pPr>
            <a:r>
              <a:rPr lang="cs-CZ" sz="2400" b="0" dirty="0"/>
              <a:t>Partneři z různých států spolupracují na řešení společných výzev/problémů regionální politiky prostřednictvím výměny zkušeností, dobrých praxí, řešení a případně testováním inovativních řešení a jejich integraci do jednotlivých politik regionálního rozvoje/politického nástroje</a:t>
            </a:r>
            <a:endParaRPr lang="en-GB" sz="2400" b="0" dirty="0"/>
          </a:p>
          <a:p>
            <a:pPr marL="457200" lvl="1" indent="0">
              <a:buNone/>
            </a:pPr>
            <a:endParaRPr lang="en-GB" noProof="0" dirty="0"/>
          </a:p>
          <a:p>
            <a:pPr marL="0" indent="0">
              <a:lnSpc>
                <a:spcPct val="150000"/>
              </a:lnSpc>
              <a:buNone/>
            </a:pPr>
            <a:r>
              <a:rPr lang="en-GB" noProof="0" dirty="0"/>
              <a:t>Policy Learning Platform</a:t>
            </a:r>
            <a:r>
              <a:rPr lang="cs-CZ" noProof="0" dirty="0"/>
              <a:t> / Platforma</a:t>
            </a:r>
            <a:endParaRPr lang="en-GB" noProof="0" dirty="0"/>
          </a:p>
          <a:p>
            <a:pPr marL="0" indent="0" defTabSz="685783">
              <a:lnSpc>
                <a:spcPct val="150000"/>
              </a:lnSpc>
              <a:buNone/>
              <a:defRPr/>
            </a:pPr>
            <a:r>
              <a:rPr lang="cs-CZ" sz="2400" b="0" dirty="0"/>
              <a:t>Umožnit širšímu spektru organizací získat inspiraci a zkušenosti z projektů realizovaných programem. </a:t>
            </a:r>
            <a:r>
              <a:rPr lang="cs-CZ" sz="2400" b="0" dirty="0">
                <a:solidFill>
                  <a:prstClr val="black"/>
                </a:solidFill>
                <a:latin typeface="Arial" panose="020B0604020202020204" pitchFamily="34" charset="0"/>
                <a:cs typeface="Arial" panose="020B0604020202020204" pitchFamily="34" charset="0"/>
              </a:rPr>
              <a:t>Přispět k posilování kapacit, znalostí a vzájemnému učení na celoevropské úrovni</a:t>
            </a:r>
          </a:p>
          <a:p>
            <a:pPr marL="0" indent="0" defTabSz="685783">
              <a:lnSpc>
                <a:spcPct val="150000"/>
              </a:lnSpc>
              <a:buNone/>
              <a:defRPr/>
            </a:pPr>
            <a:endParaRPr lang="cs-CZ" sz="2400" b="0" dirty="0"/>
          </a:p>
        </p:txBody>
      </p:sp>
      <p:sp>
        <p:nvSpPr>
          <p:cNvPr id="8" name="Title 7">
            <a:extLst>
              <a:ext uri="{FF2B5EF4-FFF2-40B4-BE49-F238E27FC236}">
                <a16:creationId xmlns:a16="http://schemas.microsoft.com/office/drawing/2014/main" id="{D22A2B55-238A-4A83-B339-1B0C7E119710}"/>
              </a:ext>
            </a:extLst>
          </p:cNvPr>
          <p:cNvSpPr>
            <a:spLocks noGrp="1"/>
          </p:cNvSpPr>
          <p:nvPr>
            <p:ph type="title"/>
          </p:nvPr>
        </p:nvSpPr>
        <p:spPr>
          <a:xfrm>
            <a:off x="723900" y="-263656"/>
            <a:ext cx="10515600" cy="1325563"/>
          </a:xfrm>
        </p:spPr>
        <p:txBody>
          <a:bodyPr/>
          <a:lstStyle/>
          <a:p>
            <a:r>
              <a:rPr lang="cs-CZ" b="0" dirty="0">
                <a:solidFill>
                  <a:srgbClr val="95948B"/>
                </a:solidFill>
              </a:rPr>
              <a:t>Dva typy</a:t>
            </a:r>
            <a:r>
              <a:rPr lang="en-US" b="0" dirty="0">
                <a:solidFill>
                  <a:srgbClr val="95948B"/>
                </a:solidFill>
              </a:rPr>
              <a:t> </a:t>
            </a:r>
            <a:r>
              <a:rPr lang="cs-CZ" dirty="0"/>
              <a:t>opatření</a:t>
            </a:r>
            <a:endParaRPr lang="en-US" dirty="0"/>
          </a:p>
        </p:txBody>
      </p:sp>
      <p:pic>
        <p:nvPicPr>
          <p:cNvPr id="10" name="Graphic 9">
            <a:extLst>
              <a:ext uri="{FF2B5EF4-FFF2-40B4-BE49-F238E27FC236}">
                <a16:creationId xmlns:a16="http://schemas.microsoft.com/office/drawing/2014/main" id="{A661F955-A837-45C3-8421-6C1459A9045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20697" y="1061907"/>
            <a:ext cx="1190625" cy="971550"/>
          </a:xfrm>
          <a:prstGeom prst="rect">
            <a:avLst/>
          </a:prstGeom>
        </p:spPr>
      </p:pic>
      <p:pic>
        <p:nvPicPr>
          <p:cNvPr id="12" name="Graphic 11">
            <a:extLst>
              <a:ext uri="{FF2B5EF4-FFF2-40B4-BE49-F238E27FC236}">
                <a16:creationId xmlns:a16="http://schemas.microsoft.com/office/drawing/2014/main" id="{DEC4B4A7-6655-4212-887A-66BDDE406F5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60465" y="4234183"/>
            <a:ext cx="911087" cy="911087"/>
          </a:xfrm>
          <a:prstGeom prst="rect">
            <a:avLst/>
          </a:prstGeom>
        </p:spPr>
      </p:pic>
    </p:spTree>
    <p:extLst>
      <p:ext uri="{BB962C8B-B14F-4D97-AF65-F5344CB8AC3E}">
        <p14:creationId xmlns:p14="http://schemas.microsoft.com/office/powerpoint/2010/main" val="6793436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11F9F7C-EB6C-B84C-9531-356B037FEA56}"/>
              </a:ext>
            </a:extLst>
          </p:cNvPr>
          <p:cNvSpPr>
            <a:spLocks noGrp="1"/>
          </p:cNvSpPr>
          <p:nvPr>
            <p:ph idx="1"/>
          </p:nvPr>
        </p:nvSpPr>
        <p:spPr/>
        <p:txBody>
          <a:bodyPr>
            <a:noAutofit/>
          </a:bodyPr>
          <a:lstStyle/>
          <a:p>
            <a:pPr marL="0" indent="0" algn="ctr">
              <a:lnSpc>
                <a:spcPct val="100000"/>
              </a:lnSpc>
              <a:buNone/>
            </a:pPr>
            <a:r>
              <a:rPr lang="cs-CZ" b="0" dirty="0">
                <a:latin typeface="Open Sans" panose="020B0606030504020204" pitchFamily="34" charset="0"/>
                <a:ea typeface="Open Sans" panose="020B0606030504020204" pitchFamily="34" charset="0"/>
                <a:cs typeface="Open Sans" panose="020B0606030504020204" pitchFamily="34" charset="0"/>
              </a:rPr>
              <a:t>Poskytuje možnosti pro</a:t>
            </a:r>
            <a:r>
              <a:rPr lang="en-US" b="0" dirty="0">
                <a:latin typeface="Open Sans" panose="020B0606030504020204" pitchFamily="34" charset="0"/>
                <a:ea typeface="Open Sans" panose="020B0606030504020204" pitchFamily="34" charset="0"/>
                <a:cs typeface="Open Sans" panose="020B0606030504020204" pitchFamily="34" charset="0"/>
              </a:rPr>
              <a:t> </a:t>
            </a:r>
            <a:r>
              <a:rPr lang="cs-CZ" dirty="0">
                <a:ea typeface="Open Sans" panose="020B0606030504020204" pitchFamily="34" charset="0"/>
                <a:cs typeface="Open Sans" panose="020B0606030504020204" pitchFamily="34" charset="0"/>
              </a:rPr>
              <a:t>pokračující učení/inspiraci</a:t>
            </a:r>
            <a:endParaRPr lang="cs-CZ" dirty="0">
              <a:latin typeface="Open Sans" panose="020B0606030504020204" pitchFamily="34" charset="0"/>
              <a:ea typeface="Open Sans" panose="020B0606030504020204" pitchFamily="34" charset="0"/>
              <a:cs typeface="Open Sans" panose="020B0606030504020204" pitchFamily="34" charset="0"/>
            </a:endParaRPr>
          </a:p>
          <a:p>
            <a:pPr marL="0" indent="0" algn="ctr">
              <a:lnSpc>
                <a:spcPct val="100000"/>
              </a:lnSpc>
              <a:buNone/>
            </a:pPr>
            <a:r>
              <a:rPr lang="cs-CZ" b="0" dirty="0">
                <a:latin typeface="Open Sans" panose="020B0606030504020204" pitchFamily="34" charset="0"/>
                <a:ea typeface="Open Sans" panose="020B0606030504020204" pitchFamily="34" charset="0"/>
                <a:cs typeface="Open Sans" panose="020B0606030504020204" pitchFamily="34" charset="0"/>
              </a:rPr>
              <a:t>prostřednictvím</a:t>
            </a:r>
            <a:r>
              <a:rPr lang="en-US" b="0" dirty="0">
                <a:latin typeface="Open Sans" panose="020B0606030504020204" pitchFamily="34" charset="0"/>
                <a:ea typeface="Open Sans" panose="020B0606030504020204" pitchFamily="34" charset="0"/>
                <a:cs typeface="Open Sans" panose="020B0606030504020204" pitchFamily="34" charset="0"/>
              </a:rPr>
              <a:t>:</a:t>
            </a:r>
            <a:endParaRPr lang="en-US" b="0" dirty="0">
              <a:latin typeface="Open Sans"/>
              <a:ea typeface="Open Sans"/>
              <a:cs typeface="Open Sans"/>
            </a:endParaRPr>
          </a:p>
        </p:txBody>
      </p:sp>
      <p:sp>
        <p:nvSpPr>
          <p:cNvPr id="2" name="Title 1">
            <a:extLst>
              <a:ext uri="{FF2B5EF4-FFF2-40B4-BE49-F238E27FC236}">
                <a16:creationId xmlns:a16="http://schemas.microsoft.com/office/drawing/2014/main" id="{432B8CDD-778B-48CD-97DB-D89E9FCAAA2A}"/>
              </a:ext>
            </a:extLst>
          </p:cNvPr>
          <p:cNvSpPr>
            <a:spLocks noGrp="1"/>
          </p:cNvSpPr>
          <p:nvPr>
            <p:ph type="title"/>
          </p:nvPr>
        </p:nvSpPr>
        <p:spPr/>
        <p:txBody>
          <a:bodyPr/>
          <a:lstStyle/>
          <a:p>
            <a:r>
              <a:rPr lang="en-GB" sz="3600" b="1" dirty="0">
                <a:latin typeface="Open Sans" panose="020B0606030504020204" pitchFamily="34" charset="0"/>
                <a:ea typeface="Open Sans" panose="020B0606030504020204" pitchFamily="34" charset="0"/>
                <a:cs typeface="Open Sans" panose="020B0606030504020204" pitchFamily="34" charset="0"/>
              </a:rPr>
              <a:t>Platform </a:t>
            </a:r>
            <a:r>
              <a:rPr lang="cs-CZ" sz="3600" b="0" dirty="0">
                <a:solidFill>
                  <a:srgbClr val="797769"/>
                </a:solidFill>
                <a:latin typeface="Open Sans" panose="020B0606030504020204" pitchFamily="34" charset="0"/>
                <a:ea typeface="Open Sans" panose="020B0606030504020204" pitchFamily="34" charset="0"/>
                <a:cs typeface="Open Sans" panose="020B0606030504020204" pitchFamily="34" charset="0"/>
              </a:rPr>
              <a:t>v kostce</a:t>
            </a:r>
            <a:endParaRPr lang="en-US" b="0" dirty="0">
              <a:solidFill>
                <a:srgbClr val="797769"/>
              </a:solidFill>
            </a:endParaRPr>
          </a:p>
        </p:txBody>
      </p:sp>
      <p:pic>
        <p:nvPicPr>
          <p:cNvPr id="34" name="Graphic 33">
            <a:extLst>
              <a:ext uri="{FF2B5EF4-FFF2-40B4-BE49-F238E27FC236}">
                <a16:creationId xmlns:a16="http://schemas.microsoft.com/office/drawing/2014/main" id="{A659B3BC-14F0-5F40-BE77-2CAD6E65314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337608" y="645802"/>
            <a:ext cx="838200" cy="838200"/>
          </a:xfrm>
          <a:prstGeom prst="rect">
            <a:avLst/>
          </a:prstGeom>
        </p:spPr>
      </p:pic>
      <p:sp>
        <p:nvSpPr>
          <p:cNvPr id="72" name="Subtitle 2">
            <a:extLst>
              <a:ext uri="{FF2B5EF4-FFF2-40B4-BE49-F238E27FC236}">
                <a16:creationId xmlns:a16="http://schemas.microsoft.com/office/drawing/2014/main" id="{838D31D5-C87B-8445-A244-E9750B48F750}"/>
              </a:ext>
            </a:extLst>
          </p:cNvPr>
          <p:cNvSpPr txBox="1">
            <a:spLocks/>
          </p:cNvSpPr>
          <p:nvPr/>
        </p:nvSpPr>
        <p:spPr>
          <a:xfrm>
            <a:off x="838200" y="5750532"/>
            <a:ext cx="2189584" cy="42643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baseline="0">
                <a:solidFill>
                  <a:schemeClr val="tx1"/>
                </a:solidFill>
                <a:latin typeface="Open Sans" panose="020B0606030504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baseline="0">
                <a:solidFill>
                  <a:schemeClr val="tx1"/>
                </a:solidFill>
                <a:latin typeface="Open Sans" panose="020B0606030504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baseline="0">
                <a:solidFill>
                  <a:schemeClr val="tx1"/>
                </a:solidFill>
                <a:latin typeface="Open Sans" panose="020B0606030504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baseline="0">
                <a:solidFill>
                  <a:schemeClr val="tx1"/>
                </a:solidFill>
                <a:latin typeface="Open Sans" panose="020B0606030504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baseline="0">
                <a:solidFill>
                  <a:schemeClr val="tx1"/>
                </a:solidFill>
                <a:latin typeface="Open Sans" panose="020B0606030504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2000" b="1" dirty="0">
                <a:solidFill>
                  <a:srgbClr val="95948B"/>
                </a:solidFill>
                <a:ea typeface="Open Sans" panose="020B0606030504020204" pitchFamily="34" charset="0"/>
                <a:cs typeface="Open Sans" panose="020B0606030504020204" pitchFamily="34" charset="0"/>
              </a:rPr>
              <a:t>#policylearning</a:t>
            </a:r>
            <a:endParaRPr lang="en-US" sz="2000" b="1" dirty="0">
              <a:solidFill>
                <a:srgbClr val="95948B"/>
              </a:solidFill>
              <a:ea typeface="Open Sans" panose="020B0606030504020204" pitchFamily="34" charset="0"/>
              <a:cs typeface="Open Sans" panose="020B0606030504020204" pitchFamily="34" charset="0"/>
            </a:endParaRPr>
          </a:p>
        </p:txBody>
      </p:sp>
      <p:grpSp>
        <p:nvGrpSpPr>
          <p:cNvPr id="5" name="Group 4">
            <a:extLst>
              <a:ext uri="{FF2B5EF4-FFF2-40B4-BE49-F238E27FC236}">
                <a16:creationId xmlns:a16="http://schemas.microsoft.com/office/drawing/2014/main" id="{132271B3-3CB9-4C80-A2F5-94306C6EA42F}"/>
              </a:ext>
            </a:extLst>
          </p:cNvPr>
          <p:cNvGrpSpPr/>
          <p:nvPr/>
        </p:nvGrpSpPr>
        <p:grpSpPr>
          <a:xfrm>
            <a:off x="2147648" y="3429000"/>
            <a:ext cx="8188337" cy="1734429"/>
            <a:chOff x="2093313" y="3674480"/>
            <a:chExt cx="7896702" cy="1734429"/>
          </a:xfrm>
        </p:grpSpPr>
        <p:cxnSp>
          <p:nvCxnSpPr>
            <p:cNvPr id="78" name="Straight Connector 77">
              <a:extLst>
                <a:ext uri="{FF2B5EF4-FFF2-40B4-BE49-F238E27FC236}">
                  <a16:creationId xmlns:a16="http://schemas.microsoft.com/office/drawing/2014/main" id="{9E32BE86-E216-3044-B153-60FB7BEBB439}"/>
                </a:ext>
              </a:extLst>
            </p:cNvPr>
            <p:cNvCxnSpPr>
              <a:cxnSpLocks/>
            </p:cNvCxnSpPr>
            <p:nvPr/>
          </p:nvCxnSpPr>
          <p:spPr>
            <a:xfrm flipH="1">
              <a:off x="3833225" y="4903774"/>
              <a:ext cx="1733252" cy="1"/>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29" name="Graphic 28">
              <a:extLst>
                <a:ext uri="{FF2B5EF4-FFF2-40B4-BE49-F238E27FC236}">
                  <a16:creationId xmlns:a16="http://schemas.microsoft.com/office/drawing/2014/main" id="{AE240BF6-017B-A441-A438-323A9161805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906607" y="4398640"/>
              <a:ext cx="986650" cy="986650"/>
            </a:xfrm>
            <a:prstGeom prst="rect">
              <a:avLst/>
            </a:prstGeom>
          </p:spPr>
        </p:pic>
        <p:sp>
          <p:nvSpPr>
            <p:cNvPr id="44" name="Rectangle 43">
              <a:extLst>
                <a:ext uri="{FF2B5EF4-FFF2-40B4-BE49-F238E27FC236}">
                  <a16:creationId xmlns:a16="http://schemas.microsoft.com/office/drawing/2014/main" id="{D5ED979C-40D5-874F-A61D-1E3AC614B5F5}"/>
                </a:ext>
              </a:extLst>
            </p:cNvPr>
            <p:cNvSpPr/>
            <p:nvPr/>
          </p:nvSpPr>
          <p:spPr>
            <a:xfrm>
              <a:off x="2093313" y="3674480"/>
              <a:ext cx="2613238" cy="461665"/>
            </a:xfrm>
            <a:prstGeom prst="rect">
              <a:avLst/>
            </a:prstGeom>
          </p:spPr>
          <p:txBody>
            <a:bodyPr wrap="square">
              <a:spAutoFit/>
            </a:bodyPr>
            <a:lstStyle/>
            <a:p>
              <a:pPr algn="ctr"/>
              <a:r>
                <a:rPr lang="cs-CZ" sz="2400" b="1" dirty="0">
                  <a:latin typeface="Open Sans" panose="020B0606030504020204" pitchFamily="34" charset="0"/>
                  <a:ea typeface="Open Sans" panose="020B0606030504020204" pitchFamily="34" charset="0"/>
                  <a:cs typeface="Open Sans" panose="020B0606030504020204" pitchFamily="34" charset="0"/>
                </a:rPr>
                <a:t>Znalostí</a:t>
              </a:r>
              <a:endParaRPr lang="en-GB" sz="24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46" name="Rectangle 45">
              <a:extLst>
                <a:ext uri="{FF2B5EF4-FFF2-40B4-BE49-F238E27FC236}">
                  <a16:creationId xmlns:a16="http://schemas.microsoft.com/office/drawing/2014/main" id="{502FD593-589B-0B40-A01E-BD2A014B7147}"/>
                </a:ext>
              </a:extLst>
            </p:cNvPr>
            <p:cNvSpPr/>
            <p:nvPr/>
          </p:nvSpPr>
          <p:spPr>
            <a:xfrm>
              <a:off x="5462259" y="3674482"/>
              <a:ext cx="1218704" cy="461665"/>
            </a:xfrm>
            <a:prstGeom prst="rect">
              <a:avLst/>
            </a:prstGeom>
          </p:spPr>
          <p:txBody>
            <a:bodyPr wrap="square">
              <a:spAutoFit/>
            </a:bodyPr>
            <a:lstStyle/>
            <a:p>
              <a:pPr algn="ctr"/>
              <a:r>
                <a:rPr lang="cs-CZ" sz="2400" b="1" dirty="0">
                  <a:latin typeface="Open Sans" panose="020B0606030504020204" pitchFamily="34" charset="0"/>
                  <a:ea typeface="Open Sans" panose="020B0606030504020204" pitchFamily="34" charset="0"/>
                  <a:cs typeface="Open Sans" panose="020B0606030504020204" pitchFamily="34" charset="0"/>
                </a:rPr>
                <a:t>Lidí</a:t>
              </a:r>
              <a:endParaRPr lang="en-GB" sz="24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33" name="Rectangle 32">
              <a:extLst>
                <a:ext uri="{FF2B5EF4-FFF2-40B4-BE49-F238E27FC236}">
                  <a16:creationId xmlns:a16="http://schemas.microsoft.com/office/drawing/2014/main" id="{70A338C1-9E48-4682-8FC8-BC1501C54AE5}"/>
                </a:ext>
              </a:extLst>
            </p:cNvPr>
            <p:cNvSpPr/>
            <p:nvPr/>
          </p:nvSpPr>
          <p:spPr>
            <a:xfrm>
              <a:off x="7121472" y="3674481"/>
              <a:ext cx="2868543" cy="461665"/>
            </a:xfrm>
            <a:prstGeom prst="rect">
              <a:avLst/>
            </a:prstGeom>
          </p:spPr>
          <p:txBody>
            <a:bodyPr wrap="square">
              <a:spAutoFit/>
            </a:bodyPr>
            <a:lstStyle/>
            <a:p>
              <a:pPr algn="ctr"/>
              <a:r>
                <a:rPr lang="en-GB" sz="2400" b="1" dirty="0">
                  <a:latin typeface="Open Sans" panose="020B0606030504020204" pitchFamily="34" charset="0"/>
                  <a:ea typeface="Open Sans" panose="020B0606030504020204" pitchFamily="34" charset="0"/>
                  <a:cs typeface="Open Sans" panose="020B0606030504020204" pitchFamily="34" charset="0"/>
                </a:rPr>
                <a:t>Expert</a:t>
              </a:r>
              <a:r>
                <a:rPr lang="cs-CZ" sz="2400" b="1" dirty="0">
                  <a:latin typeface="Open Sans" panose="020B0606030504020204" pitchFamily="34" charset="0"/>
                  <a:ea typeface="Open Sans" panose="020B0606030504020204" pitchFamily="34" charset="0"/>
                  <a:cs typeface="Open Sans" panose="020B0606030504020204" pitchFamily="34" charset="0"/>
                </a:rPr>
                <a:t>ní podpory </a:t>
              </a:r>
              <a:endParaRPr lang="en-GB" sz="2400" b="1" dirty="0">
                <a:latin typeface="Open Sans" panose="020B0606030504020204" pitchFamily="34" charset="0"/>
                <a:ea typeface="Open Sans" panose="020B0606030504020204" pitchFamily="34" charset="0"/>
                <a:cs typeface="Open Sans" panose="020B0606030504020204" pitchFamily="34" charset="0"/>
              </a:endParaRPr>
            </a:p>
          </p:txBody>
        </p:sp>
        <p:pic>
          <p:nvPicPr>
            <p:cNvPr id="35" name="Graphic 34">
              <a:extLst>
                <a:ext uri="{FF2B5EF4-FFF2-40B4-BE49-F238E27FC236}">
                  <a16:creationId xmlns:a16="http://schemas.microsoft.com/office/drawing/2014/main" id="{D71DF0E3-B526-4BAB-A7D1-521444C753F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249967" y="4398640"/>
              <a:ext cx="986650" cy="986650"/>
            </a:xfrm>
            <a:prstGeom prst="rect">
              <a:avLst/>
            </a:prstGeom>
          </p:spPr>
        </p:pic>
        <p:cxnSp>
          <p:nvCxnSpPr>
            <p:cNvPr id="37" name="Straight Connector 36">
              <a:extLst>
                <a:ext uri="{FF2B5EF4-FFF2-40B4-BE49-F238E27FC236}">
                  <a16:creationId xmlns:a16="http://schemas.microsoft.com/office/drawing/2014/main" id="{B32EBF7F-A587-4E56-A77A-9C088F92608F}"/>
                </a:ext>
              </a:extLst>
            </p:cNvPr>
            <p:cNvCxnSpPr>
              <a:cxnSpLocks/>
              <a:stCxn id="35" idx="1"/>
            </p:cNvCxnSpPr>
            <p:nvPr/>
          </p:nvCxnSpPr>
          <p:spPr>
            <a:xfrm flipH="1" flipV="1">
              <a:off x="6576747" y="4891463"/>
              <a:ext cx="1673220" cy="502"/>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14" name="Graphic 13">
              <a:extLst>
                <a:ext uri="{FF2B5EF4-FFF2-40B4-BE49-F238E27FC236}">
                  <a16:creationId xmlns:a16="http://schemas.microsoft.com/office/drawing/2014/main" id="{28C5C676-E3FE-42E3-8B6E-88F02CDF057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566477" y="4398640"/>
              <a:ext cx="1010269" cy="1010269"/>
            </a:xfrm>
            <a:prstGeom prst="rect">
              <a:avLst/>
            </a:prstGeom>
          </p:spPr>
        </p:pic>
      </p:grpSp>
    </p:spTree>
    <p:extLst>
      <p:ext uri="{BB962C8B-B14F-4D97-AF65-F5344CB8AC3E}">
        <p14:creationId xmlns:p14="http://schemas.microsoft.com/office/powerpoint/2010/main" val="7567574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0DFD593-7251-4327-8A85-F3BFA54FBC7E}"/>
              </a:ext>
            </a:extLst>
          </p:cNvPr>
          <p:cNvSpPr>
            <a:spLocks noGrp="1"/>
          </p:cNvSpPr>
          <p:nvPr>
            <p:ph idx="1"/>
          </p:nvPr>
        </p:nvSpPr>
        <p:spPr/>
        <p:txBody>
          <a:bodyPr/>
          <a:lstStyle/>
          <a:p>
            <a:r>
              <a:rPr lang="cs-CZ" sz="2800" dirty="0">
                <a:latin typeface="Open Sans" panose="020B0606030504020204" pitchFamily="34" charset="0"/>
                <a:ea typeface="Open Sans" panose="020B0606030504020204" pitchFamily="34" charset="0"/>
                <a:cs typeface="Open Sans" panose="020B0606030504020204" pitchFamily="34" charset="0"/>
              </a:rPr>
              <a:t>Množství dostupných řešení </a:t>
            </a:r>
            <a:r>
              <a:rPr lang="cs-CZ" sz="2800" b="0" dirty="0">
                <a:latin typeface="Open Sans" panose="020B0606030504020204" pitchFamily="34" charset="0"/>
                <a:ea typeface="Open Sans" panose="020B0606030504020204" pitchFamily="34" charset="0"/>
                <a:cs typeface="Open Sans" panose="020B0606030504020204" pitchFamily="34" charset="0"/>
              </a:rPr>
              <a:t>ihned k dispozici</a:t>
            </a:r>
            <a:endParaRPr lang="en-US" sz="2800" b="0"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3" name="Title 2">
            <a:extLst>
              <a:ext uri="{FF2B5EF4-FFF2-40B4-BE49-F238E27FC236}">
                <a16:creationId xmlns:a16="http://schemas.microsoft.com/office/drawing/2014/main" id="{505AB151-8BFE-4BC3-A697-6FCF814F7DF5}"/>
              </a:ext>
            </a:extLst>
          </p:cNvPr>
          <p:cNvSpPr>
            <a:spLocks noGrp="1"/>
          </p:cNvSpPr>
          <p:nvPr>
            <p:ph type="title"/>
          </p:nvPr>
        </p:nvSpPr>
        <p:spPr>
          <a:xfrm>
            <a:off x="838200" y="365125"/>
            <a:ext cx="10515600" cy="1325563"/>
          </a:xfrm>
        </p:spPr>
        <p:txBody>
          <a:bodyPr/>
          <a:lstStyle/>
          <a:p>
            <a:r>
              <a:rPr lang="cs-CZ" dirty="0"/>
              <a:t>Znalosti</a:t>
            </a:r>
            <a:endParaRPr lang="en-US" dirty="0"/>
          </a:p>
        </p:txBody>
      </p:sp>
      <p:pic>
        <p:nvPicPr>
          <p:cNvPr id="6" name="Graphic 5">
            <a:extLst>
              <a:ext uri="{FF2B5EF4-FFF2-40B4-BE49-F238E27FC236}">
                <a16:creationId xmlns:a16="http://schemas.microsoft.com/office/drawing/2014/main" id="{1C2B5EB1-9635-41BE-BC74-5A93D0AA39E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040004" y="583379"/>
            <a:ext cx="825500" cy="825500"/>
          </a:xfrm>
          <a:prstGeom prst="rect">
            <a:avLst/>
          </a:prstGeom>
        </p:spPr>
      </p:pic>
      <p:sp>
        <p:nvSpPr>
          <p:cNvPr id="9" name="TextBox 8">
            <a:extLst>
              <a:ext uri="{FF2B5EF4-FFF2-40B4-BE49-F238E27FC236}">
                <a16:creationId xmlns:a16="http://schemas.microsoft.com/office/drawing/2014/main" id="{DC4BADA9-077B-4A6E-BC1D-408CA764B38E}"/>
              </a:ext>
            </a:extLst>
          </p:cNvPr>
          <p:cNvSpPr txBox="1"/>
          <p:nvPr/>
        </p:nvSpPr>
        <p:spPr>
          <a:xfrm>
            <a:off x="6676512" y="5304808"/>
            <a:ext cx="4018701" cy="830997"/>
          </a:xfrm>
          <a:prstGeom prst="rect">
            <a:avLst/>
          </a:prstGeom>
          <a:noFill/>
        </p:spPr>
        <p:txBody>
          <a:bodyPr wrap="square">
            <a:spAutoFit/>
          </a:bodyPr>
          <a:lstStyle/>
          <a:p>
            <a:pPr algn="ctr">
              <a:defRPr/>
            </a:pPr>
            <a:r>
              <a:rPr lang="en-US" sz="2400" dirty="0" err="1">
                <a:latin typeface="Open Sans" panose="020B0606030504020204" pitchFamily="34" charset="0"/>
                <a:ea typeface="Open Sans" panose="020B0606030504020204" pitchFamily="34" charset="0"/>
                <a:cs typeface="Open Sans" panose="020B0606030504020204" pitchFamily="34" charset="0"/>
              </a:rPr>
              <a:t>Analyti</a:t>
            </a:r>
            <a:r>
              <a:rPr lang="cs-CZ" sz="2400" dirty="0" err="1">
                <a:latin typeface="Open Sans" panose="020B0606030504020204" pitchFamily="34" charset="0"/>
                <a:ea typeface="Open Sans" panose="020B0606030504020204" pitchFamily="34" charset="0"/>
                <a:cs typeface="Open Sans" panose="020B0606030504020204" pitchFamily="34" charset="0"/>
              </a:rPr>
              <a:t>cké</a:t>
            </a:r>
            <a:r>
              <a:rPr lang="en-US" sz="2400" b="1" dirty="0">
                <a:latin typeface="Open Sans" panose="020B0606030504020204" pitchFamily="34" charset="0"/>
                <a:ea typeface="Open Sans" panose="020B0606030504020204" pitchFamily="34" charset="0"/>
                <a:cs typeface="Open Sans" panose="020B0606030504020204" pitchFamily="34" charset="0"/>
              </a:rPr>
              <a:t> </a:t>
            </a:r>
            <a:r>
              <a:rPr lang="cs-CZ" sz="2400" b="1" dirty="0">
                <a:latin typeface="Open Sans" panose="020B0606030504020204" pitchFamily="34" charset="0"/>
                <a:ea typeface="Open Sans" panose="020B0606030504020204" pitchFamily="34" charset="0"/>
                <a:cs typeface="Open Sans" panose="020B0606030504020204" pitchFamily="34" charset="0"/>
              </a:rPr>
              <a:t>tematické zprávy</a:t>
            </a:r>
            <a:r>
              <a:rPr lang="en-US" sz="2400" b="1" dirty="0">
                <a:latin typeface="Open Sans" panose="020B0606030504020204" pitchFamily="34" charset="0"/>
                <a:ea typeface="Open Sans" panose="020B0606030504020204" pitchFamily="34" charset="0"/>
                <a:cs typeface="Open Sans" panose="020B0606030504020204" pitchFamily="34" charset="0"/>
              </a:rPr>
              <a:t>, </a:t>
            </a:r>
            <a:r>
              <a:rPr lang="en-US" sz="2400" dirty="0">
                <a:latin typeface="Open Sans" panose="020B0606030504020204" pitchFamily="34" charset="0"/>
                <a:ea typeface="Open Sans" panose="020B0606030504020204" pitchFamily="34" charset="0"/>
                <a:cs typeface="Open Sans" panose="020B0606030504020204" pitchFamily="34" charset="0"/>
              </a:rPr>
              <a:t>n</a:t>
            </a:r>
            <a:r>
              <a:rPr lang="cs-CZ" sz="2400" dirty="0">
                <a:latin typeface="Open Sans" panose="020B0606030504020204" pitchFamily="34" charset="0"/>
                <a:ea typeface="Open Sans" panose="020B0606030504020204" pitchFamily="34" charset="0"/>
                <a:cs typeface="Open Sans" panose="020B0606030504020204" pitchFamily="34" charset="0"/>
              </a:rPr>
              <a:t>ovinky</a:t>
            </a:r>
            <a:r>
              <a:rPr lang="en-US" sz="2400" dirty="0">
                <a:latin typeface="Open Sans" panose="020B0606030504020204" pitchFamily="34" charset="0"/>
                <a:ea typeface="Open Sans" panose="020B0606030504020204" pitchFamily="34" charset="0"/>
                <a:cs typeface="Open Sans" panose="020B0606030504020204" pitchFamily="34" charset="0"/>
              </a:rPr>
              <a:t> a </a:t>
            </a:r>
            <a:r>
              <a:rPr lang="en-US" sz="2400" dirty="0" err="1">
                <a:latin typeface="Open Sans" panose="020B0606030504020204" pitchFamily="34" charset="0"/>
                <a:ea typeface="Open Sans" panose="020B0606030504020204" pitchFamily="34" charset="0"/>
                <a:cs typeface="Open Sans" panose="020B0606030504020204" pitchFamily="34" charset="0"/>
              </a:rPr>
              <a:t>publi</a:t>
            </a:r>
            <a:r>
              <a:rPr lang="cs-CZ" sz="2400" dirty="0" err="1">
                <a:latin typeface="Open Sans" panose="020B0606030504020204" pitchFamily="34" charset="0"/>
                <a:ea typeface="Open Sans" panose="020B0606030504020204" pitchFamily="34" charset="0"/>
                <a:cs typeface="Open Sans" panose="020B0606030504020204" pitchFamily="34" charset="0"/>
              </a:rPr>
              <a:t>kace</a:t>
            </a:r>
            <a:endParaRPr lang="en-US" sz="2400"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2" name="TextBox 11">
            <a:extLst>
              <a:ext uri="{FF2B5EF4-FFF2-40B4-BE49-F238E27FC236}">
                <a16:creationId xmlns:a16="http://schemas.microsoft.com/office/drawing/2014/main" id="{529E50A3-6E3B-4599-AA8A-32C73CFFA091}"/>
              </a:ext>
            </a:extLst>
          </p:cNvPr>
          <p:cNvSpPr txBox="1"/>
          <p:nvPr/>
        </p:nvSpPr>
        <p:spPr>
          <a:xfrm>
            <a:off x="2041786" y="5304808"/>
            <a:ext cx="3305651" cy="830997"/>
          </a:xfrm>
          <a:prstGeom prst="rect">
            <a:avLst/>
          </a:prstGeom>
          <a:noFill/>
        </p:spPr>
        <p:txBody>
          <a:bodyPr wrap="square">
            <a:spAutoFit/>
          </a:bodyPr>
          <a:lstStyle/>
          <a:p>
            <a:pPr>
              <a:defRPr/>
            </a:pPr>
            <a:r>
              <a:rPr lang="en-US" sz="2400" dirty="0" err="1">
                <a:latin typeface="Open Sans" panose="020B0606030504020204" pitchFamily="34" charset="0"/>
                <a:ea typeface="Open Sans" panose="020B0606030504020204" pitchFamily="34" charset="0"/>
                <a:cs typeface="Open Sans" panose="020B0606030504020204" pitchFamily="34" charset="0"/>
              </a:rPr>
              <a:t>Datab</a:t>
            </a:r>
            <a:r>
              <a:rPr lang="cs-CZ" sz="2400" dirty="0" err="1">
                <a:latin typeface="Open Sans" panose="020B0606030504020204" pitchFamily="34" charset="0"/>
                <a:ea typeface="Open Sans" panose="020B0606030504020204" pitchFamily="34" charset="0"/>
                <a:cs typeface="Open Sans" panose="020B0606030504020204" pitchFamily="34" charset="0"/>
              </a:rPr>
              <a:t>áze</a:t>
            </a:r>
            <a:r>
              <a:rPr lang="en-US" sz="2400" dirty="0">
                <a:latin typeface="Open Sans" panose="020B0606030504020204" pitchFamily="34" charset="0"/>
                <a:ea typeface="Open Sans" panose="020B0606030504020204" pitchFamily="34" charset="0"/>
                <a:cs typeface="Open Sans" panose="020B0606030504020204" pitchFamily="34" charset="0"/>
              </a:rPr>
              <a:t> </a:t>
            </a:r>
            <a:r>
              <a:rPr lang="cs-CZ" sz="2400" b="1" dirty="0">
                <a:latin typeface="Open Sans" panose="020B0606030504020204" pitchFamily="34" charset="0"/>
                <a:ea typeface="Open Sans" panose="020B0606030504020204" pitchFamily="34" charset="0"/>
                <a:cs typeface="Open Sans" panose="020B0606030504020204" pitchFamily="34" charset="0"/>
              </a:rPr>
              <a:t>dobrých praxí</a:t>
            </a:r>
            <a:r>
              <a:rPr lang="en-US" sz="2400" b="1" dirty="0">
                <a:latin typeface="Open Sans" panose="020B0606030504020204" pitchFamily="34" charset="0"/>
                <a:ea typeface="Open Sans" panose="020B0606030504020204" pitchFamily="34" charset="0"/>
                <a:cs typeface="Open Sans" panose="020B0606030504020204" pitchFamily="34" charset="0"/>
              </a:rPr>
              <a:t> </a:t>
            </a:r>
            <a:r>
              <a:rPr lang="cs-CZ" sz="2400" dirty="0">
                <a:latin typeface="Open Sans" panose="020B0606030504020204" pitchFamily="34" charset="0"/>
                <a:ea typeface="Open Sans" panose="020B0606030504020204" pitchFamily="34" charset="0"/>
                <a:cs typeface="Open Sans" panose="020B0606030504020204" pitchFamily="34" charset="0"/>
              </a:rPr>
              <a:t>z celé EU</a:t>
            </a:r>
            <a:endParaRPr lang="en-US" sz="2400"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3" name="Freeform 7">
            <a:extLst>
              <a:ext uri="{FF2B5EF4-FFF2-40B4-BE49-F238E27FC236}">
                <a16:creationId xmlns:a16="http://schemas.microsoft.com/office/drawing/2014/main" id="{92DCBB4C-F402-4DA6-9F6D-FB326570CC51}"/>
              </a:ext>
            </a:extLst>
          </p:cNvPr>
          <p:cNvSpPr>
            <a:spLocks noChangeAspect="1"/>
          </p:cNvSpPr>
          <p:nvPr/>
        </p:nvSpPr>
        <p:spPr>
          <a:xfrm>
            <a:off x="7120823" y="2564802"/>
            <a:ext cx="2754225" cy="2415371"/>
          </a:xfrm>
          <a:custGeom>
            <a:avLst/>
            <a:gdLst>
              <a:gd name="connsiteX0" fmla="*/ 256493 w 942905"/>
              <a:gd name="connsiteY0" fmla="*/ 826898 h 826898"/>
              <a:gd name="connsiteX1" fmla="*/ 220656 w 942905"/>
              <a:gd name="connsiteY1" fmla="*/ 806273 h 826898"/>
              <a:gd name="connsiteX2" fmla="*/ 5448 w 942905"/>
              <a:gd name="connsiteY2" fmla="*/ 434075 h 826898"/>
              <a:gd name="connsiteX3" fmla="*/ 5448 w 942905"/>
              <a:gd name="connsiteY3" fmla="*/ 392824 h 826898"/>
              <a:gd name="connsiteX4" fmla="*/ 220656 w 942905"/>
              <a:gd name="connsiteY4" fmla="*/ 20625 h 826898"/>
              <a:gd name="connsiteX5" fmla="*/ 256493 w 942905"/>
              <a:gd name="connsiteY5" fmla="*/ 0 h 826898"/>
              <a:gd name="connsiteX6" fmla="*/ 686816 w 942905"/>
              <a:gd name="connsiteY6" fmla="*/ 0 h 826898"/>
              <a:gd name="connsiteX7" fmla="*/ 722558 w 942905"/>
              <a:gd name="connsiteY7" fmla="*/ 20625 h 826898"/>
              <a:gd name="connsiteX8" fmla="*/ 937389 w 942905"/>
              <a:gd name="connsiteY8" fmla="*/ 392824 h 826898"/>
              <a:gd name="connsiteX9" fmla="*/ 937389 w 942905"/>
              <a:gd name="connsiteY9" fmla="*/ 434075 h 826898"/>
              <a:gd name="connsiteX10" fmla="*/ 722558 w 942905"/>
              <a:gd name="connsiteY10" fmla="*/ 806273 h 826898"/>
              <a:gd name="connsiteX11" fmla="*/ 686816 w 942905"/>
              <a:gd name="connsiteY11" fmla="*/ 826898 h 826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42905" h="826898">
                <a:moveTo>
                  <a:pt x="256493" y="826898"/>
                </a:moveTo>
                <a:cubicBezTo>
                  <a:pt x="241723" y="826882"/>
                  <a:pt x="228075" y="819028"/>
                  <a:pt x="220656" y="806273"/>
                </a:cubicBezTo>
                <a:lnTo>
                  <a:pt x="5448" y="434075"/>
                </a:lnTo>
                <a:cubicBezTo>
                  <a:pt x="-1816" y="421281"/>
                  <a:pt x="-1816" y="405617"/>
                  <a:pt x="5448" y="392824"/>
                </a:cubicBezTo>
                <a:lnTo>
                  <a:pt x="220656" y="20625"/>
                </a:lnTo>
                <a:cubicBezTo>
                  <a:pt x="228075" y="7871"/>
                  <a:pt x="241723" y="16"/>
                  <a:pt x="256493" y="0"/>
                </a:cubicBezTo>
                <a:lnTo>
                  <a:pt x="686816" y="0"/>
                </a:lnTo>
                <a:cubicBezTo>
                  <a:pt x="701557" y="30"/>
                  <a:pt x="715171" y="7886"/>
                  <a:pt x="722558" y="20625"/>
                </a:cubicBezTo>
                <a:lnTo>
                  <a:pt x="937389" y="392824"/>
                </a:lnTo>
                <a:cubicBezTo>
                  <a:pt x="944745" y="405592"/>
                  <a:pt x="944745" y="421307"/>
                  <a:pt x="937389" y="434075"/>
                </a:cubicBezTo>
                <a:lnTo>
                  <a:pt x="722558" y="806273"/>
                </a:lnTo>
                <a:cubicBezTo>
                  <a:pt x="715171" y="819013"/>
                  <a:pt x="701557" y="826868"/>
                  <a:pt x="686816" y="826898"/>
                </a:cubicBezTo>
                <a:close/>
              </a:path>
            </a:pathLst>
          </a:custGeom>
          <a:blipFill>
            <a:blip r:embed="rId4"/>
            <a:stretch>
              <a:fillRect/>
            </a:stretch>
          </a:blipFill>
          <a:ln w="38100" cap="flat">
            <a:solidFill>
              <a:schemeClr val="bg1"/>
            </a:solidFill>
            <a:prstDash val="solid"/>
            <a:miter/>
          </a:ln>
        </p:spPr>
        <p:txBody>
          <a:bodyPr rtlCol="0" anchor="ctr"/>
          <a:lstStyle/>
          <a:p>
            <a:endParaRPr lang="en-LU"/>
          </a:p>
        </p:txBody>
      </p:sp>
      <p:sp>
        <p:nvSpPr>
          <p:cNvPr id="14" name="Freeform 6">
            <a:extLst>
              <a:ext uri="{FF2B5EF4-FFF2-40B4-BE49-F238E27FC236}">
                <a16:creationId xmlns:a16="http://schemas.microsoft.com/office/drawing/2014/main" id="{E0F80E2E-3995-43D5-97AA-109F0F8BC93F}"/>
              </a:ext>
            </a:extLst>
          </p:cNvPr>
          <p:cNvSpPr>
            <a:spLocks noChangeAspect="1"/>
          </p:cNvSpPr>
          <p:nvPr/>
        </p:nvSpPr>
        <p:spPr>
          <a:xfrm>
            <a:off x="2316952" y="2564802"/>
            <a:ext cx="2755320" cy="2416328"/>
          </a:xfrm>
          <a:custGeom>
            <a:avLst/>
            <a:gdLst>
              <a:gd name="connsiteX0" fmla="*/ 256493 w 942905"/>
              <a:gd name="connsiteY0" fmla="*/ 826898 h 826898"/>
              <a:gd name="connsiteX1" fmla="*/ 220656 w 942905"/>
              <a:gd name="connsiteY1" fmla="*/ 806273 h 826898"/>
              <a:gd name="connsiteX2" fmla="*/ 5448 w 942905"/>
              <a:gd name="connsiteY2" fmla="*/ 434075 h 826898"/>
              <a:gd name="connsiteX3" fmla="*/ 5448 w 942905"/>
              <a:gd name="connsiteY3" fmla="*/ 392824 h 826898"/>
              <a:gd name="connsiteX4" fmla="*/ 220656 w 942905"/>
              <a:gd name="connsiteY4" fmla="*/ 20625 h 826898"/>
              <a:gd name="connsiteX5" fmla="*/ 256493 w 942905"/>
              <a:gd name="connsiteY5" fmla="*/ 0 h 826898"/>
              <a:gd name="connsiteX6" fmla="*/ 686816 w 942905"/>
              <a:gd name="connsiteY6" fmla="*/ 0 h 826898"/>
              <a:gd name="connsiteX7" fmla="*/ 722558 w 942905"/>
              <a:gd name="connsiteY7" fmla="*/ 20625 h 826898"/>
              <a:gd name="connsiteX8" fmla="*/ 937389 w 942905"/>
              <a:gd name="connsiteY8" fmla="*/ 392824 h 826898"/>
              <a:gd name="connsiteX9" fmla="*/ 937389 w 942905"/>
              <a:gd name="connsiteY9" fmla="*/ 434075 h 826898"/>
              <a:gd name="connsiteX10" fmla="*/ 722558 w 942905"/>
              <a:gd name="connsiteY10" fmla="*/ 806273 h 826898"/>
              <a:gd name="connsiteX11" fmla="*/ 686816 w 942905"/>
              <a:gd name="connsiteY11" fmla="*/ 826898 h 826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42905" h="826898">
                <a:moveTo>
                  <a:pt x="256493" y="826898"/>
                </a:moveTo>
                <a:cubicBezTo>
                  <a:pt x="241723" y="826882"/>
                  <a:pt x="228075" y="819028"/>
                  <a:pt x="220656" y="806273"/>
                </a:cubicBezTo>
                <a:lnTo>
                  <a:pt x="5448" y="434075"/>
                </a:lnTo>
                <a:cubicBezTo>
                  <a:pt x="-1816" y="421281"/>
                  <a:pt x="-1816" y="405617"/>
                  <a:pt x="5448" y="392824"/>
                </a:cubicBezTo>
                <a:lnTo>
                  <a:pt x="220656" y="20625"/>
                </a:lnTo>
                <a:cubicBezTo>
                  <a:pt x="228075" y="7871"/>
                  <a:pt x="241723" y="16"/>
                  <a:pt x="256493" y="0"/>
                </a:cubicBezTo>
                <a:lnTo>
                  <a:pt x="686816" y="0"/>
                </a:lnTo>
                <a:cubicBezTo>
                  <a:pt x="701557" y="30"/>
                  <a:pt x="715171" y="7886"/>
                  <a:pt x="722558" y="20625"/>
                </a:cubicBezTo>
                <a:lnTo>
                  <a:pt x="937389" y="392824"/>
                </a:lnTo>
                <a:cubicBezTo>
                  <a:pt x="944745" y="405592"/>
                  <a:pt x="944745" y="421307"/>
                  <a:pt x="937389" y="434075"/>
                </a:cubicBezTo>
                <a:lnTo>
                  <a:pt x="722558" y="806273"/>
                </a:lnTo>
                <a:cubicBezTo>
                  <a:pt x="715171" y="819013"/>
                  <a:pt x="701557" y="826868"/>
                  <a:pt x="686816" y="826898"/>
                </a:cubicBezTo>
                <a:close/>
              </a:path>
            </a:pathLst>
          </a:custGeom>
          <a:blipFill>
            <a:blip r:embed="rId5" cstate="print">
              <a:extLst>
                <a:ext uri="{28A0092B-C50C-407E-A947-70E740481C1C}">
                  <a14:useLocalDpi xmlns:a14="http://schemas.microsoft.com/office/drawing/2010/main"/>
                </a:ext>
              </a:extLst>
            </a:blip>
            <a:stretch>
              <a:fillRect/>
            </a:stretch>
          </a:blipFill>
          <a:ln w="28575" cap="flat">
            <a:solidFill>
              <a:schemeClr val="bg1"/>
            </a:solidFill>
            <a:prstDash val="solid"/>
            <a:miter/>
          </a:ln>
        </p:spPr>
        <p:txBody>
          <a:bodyPr rtlCol="0" anchor="ctr"/>
          <a:lstStyle/>
          <a:p>
            <a:endParaRPr lang="en-LU"/>
          </a:p>
        </p:txBody>
      </p:sp>
    </p:spTree>
    <p:extLst>
      <p:ext uri="{BB962C8B-B14F-4D97-AF65-F5344CB8AC3E}">
        <p14:creationId xmlns:p14="http://schemas.microsoft.com/office/powerpoint/2010/main" val="25837172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C3566CB-178B-4CBB-8B8F-20FB386A04BD}"/>
              </a:ext>
            </a:extLst>
          </p:cNvPr>
          <p:cNvSpPr>
            <a:spLocks noGrp="1"/>
          </p:cNvSpPr>
          <p:nvPr>
            <p:ph idx="1"/>
          </p:nvPr>
        </p:nvSpPr>
        <p:spPr/>
        <p:txBody>
          <a:bodyPr vert="horz" lIns="91440" tIns="45720" rIns="91440" bIns="45720" rtlCol="0" anchor="t">
            <a:normAutofit/>
          </a:bodyPr>
          <a:lstStyle/>
          <a:p>
            <a:r>
              <a:rPr lang="cs-CZ" sz="2800" b="0" dirty="0">
                <a:latin typeface="Open Sans"/>
                <a:ea typeface="Open Sans"/>
                <a:cs typeface="Open Sans"/>
              </a:rPr>
              <a:t>Inspirace od</a:t>
            </a:r>
            <a:r>
              <a:rPr lang="en-US" sz="2800" b="0" dirty="0">
                <a:latin typeface="Open Sans"/>
                <a:ea typeface="Open Sans"/>
                <a:cs typeface="Open Sans"/>
              </a:rPr>
              <a:t> </a:t>
            </a:r>
            <a:r>
              <a:rPr lang="cs-CZ" sz="2800" b="0" dirty="0">
                <a:latin typeface="Open Sans"/>
                <a:ea typeface="Open Sans"/>
                <a:cs typeface="Open Sans"/>
              </a:rPr>
              <a:t>zkušených</a:t>
            </a:r>
            <a:r>
              <a:rPr lang="cs-CZ" b="0" dirty="0">
                <a:latin typeface="Open Sans"/>
                <a:ea typeface="Open Sans"/>
                <a:cs typeface="Open Sans"/>
              </a:rPr>
              <a:t> praktiků</a:t>
            </a:r>
            <a:r>
              <a:rPr lang="en-US" sz="2800" b="0" dirty="0">
                <a:latin typeface="Open Sans"/>
                <a:ea typeface="Open Sans"/>
                <a:cs typeface="Open Sans"/>
              </a:rPr>
              <a:t> </a:t>
            </a:r>
            <a:r>
              <a:rPr lang="cs-CZ" sz="2800" b="0" dirty="0">
                <a:latin typeface="Open Sans"/>
                <a:ea typeface="Open Sans"/>
                <a:cs typeface="Open Sans"/>
              </a:rPr>
              <a:t>praktikům</a:t>
            </a:r>
            <a:endParaRPr lang="en-US" sz="2800" b="0" dirty="0">
              <a:latin typeface="Open Sans"/>
              <a:ea typeface="Open Sans"/>
              <a:cs typeface="Open Sans"/>
            </a:endParaRPr>
          </a:p>
        </p:txBody>
      </p:sp>
      <p:sp>
        <p:nvSpPr>
          <p:cNvPr id="3" name="Title 2">
            <a:extLst>
              <a:ext uri="{FF2B5EF4-FFF2-40B4-BE49-F238E27FC236}">
                <a16:creationId xmlns:a16="http://schemas.microsoft.com/office/drawing/2014/main" id="{505AB151-8BFE-4BC3-A697-6FCF814F7DF5}"/>
              </a:ext>
            </a:extLst>
          </p:cNvPr>
          <p:cNvSpPr>
            <a:spLocks noGrp="1"/>
          </p:cNvSpPr>
          <p:nvPr>
            <p:ph type="title"/>
          </p:nvPr>
        </p:nvSpPr>
        <p:spPr>
          <a:xfrm>
            <a:off x="838200" y="365125"/>
            <a:ext cx="10515600" cy="1325563"/>
          </a:xfrm>
        </p:spPr>
        <p:txBody>
          <a:bodyPr/>
          <a:lstStyle/>
          <a:p>
            <a:r>
              <a:rPr lang="cs-CZ" dirty="0"/>
              <a:t>Lidé</a:t>
            </a:r>
            <a:endParaRPr lang="en-US" dirty="0"/>
          </a:p>
        </p:txBody>
      </p:sp>
      <p:sp>
        <p:nvSpPr>
          <p:cNvPr id="8" name="Freeform 6">
            <a:extLst>
              <a:ext uri="{FF2B5EF4-FFF2-40B4-BE49-F238E27FC236}">
                <a16:creationId xmlns:a16="http://schemas.microsoft.com/office/drawing/2014/main" id="{ED954796-8F88-452C-87D8-F89DD96D1098}"/>
              </a:ext>
            </a:extLst>
          </p:cNvPr>
          <p:cNvSpPr>
            <a:spLocks noChangeAspect="1"/>
          </p:cNvSpPr>
          <p:nvPr/>
        </p:nvSpPr>
        <p:spPr>
          <a:xfrm>
            <a:off x="7070940" y="2662528"/>
            <a:ext cx="2709314" cy="2375982"/>
          </a:xfrm>
          <a:custGeom>
            <a:avLst/>
            <a:gdLst>
              <a:gd name="connsiteX0" fmla="*/ 256493 w 942905"/>
              <a:gd name="connsiteY0" fmla="*/ 826898 h 826898"/>
              <a:gd name="connsiteX1" fmla="*/ 220656 w 942905"/>
              <a:gd name="connsiteY1" fmla="*/ 806273 h 826898"/>
              <a:gd name="connsiteX2" fmla="*/ 5448 w 942905"/>
              <a:gd name="connsiteY2" fmla="*/ 434075 h 826898"/>
              <a:gd name="connsiteX3" fmla="*/ 5448 w 942905"/>
              <a:gd name="connsiteY3" fmla="*/ 392824 h 826898"/>
              <a:gd name="connsiteX4" fmla="*/ 220656 w 942905"/>
              <a:gd name="connsiteY4" fmla="*/ 20625 h 826898"/>
              <a:gd name="connsiteX5" fmla="*/ 256493 w 942905"/>
              <a:gd name="connsiteY5" fmla="*/ 0 h 826898"/>
              <a:gd name="connsiteX6" fmla="*/ 686816 w 942905"/>
              <a:gd name="connsiteY6" fmla="*/ 0 h 826898"/>
              <a:gd name="connsiteX7" fmla="*/ 722558 w 942905"/>
              <a:gd name="connsiteY7" fmla="*/ 20625 h 826898"/>
              <a:gd name="connsiteX8" fmla="*/ 937389 w 942905"/>
              <a:gd name="connsiteY8" fmla="*/ 392824 h 826898"/>
              <a:gd name="connsiteX9" fmla="*/ 937389 w 942905"/>
              <a:gd name="connsiteY9" fmla="*/ 434075 h 826898"/>
              <a:gd name="connsiteX10" fmla="*/ 722558 w 942905"/>
              <a:gd name="connsiteY10" fmla="*/ 806273 h 826898"/>
              <a:gd name="connsiteX11" fmla="*/ 686816 w 942905"/>
              <a:gd name="connsiteY11" fmla="*/ 826898 h 826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42905" h="826898">
                <a:moveTo>
                  <a:pt x="256493" y="826898"/>
                </a:moveTo>
                <a:cubicBezTo>
                  <a:pt x="241723" y="826882"/>
                  <a:pt x="228075" y="819028"/>
                  <a:pt x="220656" y="806273"/>
                </a:cubicBezTo>
                <a:lnTo>
                  <a:pt x="5448" y="434075"/>
                </a:lnTo>
                <a:cubicBezTo>
                  <a:pt x="-1816" y="421281"/>
                  <a:pt x="-1816" y="405617"/>
                  <a:pt x="5448" y="392824"/>
                </a:cubicBezTo>
                <a:lnTo>
                  <a:pt x="220656" y="20625"/>
                </a:lnTo>
                <a:cubicBezTo>
                  <a:pt x="228075" y="7871"/>
                  <a:pt x="241723" y="16"/>
                  <a:pt x="256493" y="0"/>
                </a:cubicBezTo>
                <a:lnTo>
                  <a:pt x="686816" y="0"/>
                </a:lnTo>
                <a:cubicBezTo>
                  <a:pt x="701557" y="30"/>
                  <a:pt x="715171" y="7886"/>
                  <a:pt x="722558" y="20625"/>
                </a:cubicBezTo>
                <a:lnTo>
                  <a:pt x="937389" y="392824"/>
                </a:lnTo>
                <a:cubicBezTo>
                  <a:pt x="944745" y="405592"/>
                  <a:pt x="944745" y="421307"/>
                  <a:pt x="937389" y="434075"/>
                </a:cubicBezTo>
                <a:lnTo>
                  <a:pt x="722558" y="806273"/>
                </a:lnTo>
                <a:cubicBezTo>
                  <a:pt x="715171" y="819013"/>
                  <a:pt x="701557" y="826868"/>
                  <a:pt x="686816" y="826898"/>
                </a:cubicBezTo>
                <a:close/>
              </a:path>
            </a:pathLst>
          </a:custGeom>
          <a:blipFill>
            <a:blip r:embed="rId2" cstate="print">
              <a:extLst>
                <a:ext uri="{28A0092B-C50C-407E-A947-70E740481C1C}">
                  <a14:useLocalDpi xmlns:a14="http://schemas.microsoft.com/office/drawing/2010/main"/>
                </a:ext>
              </a:extLst>
            </a:blip>
            <a:stretch>
              <a:fillRect/>
            </a:stretch>
          </a:blipFill>
          <a:ln w="28575" cap="flat">
            <a:solidFill>
              <a:schemeClr val="bg1"/>
            </a:solidFill>
            <a:prstDash val="solid"/>
            <a:miter/>
          </a:ln>
        </p:spPr>
        <p:txBody>
          <a:bodyPr rtlCol="0" anchor="ctr"/>
          <a:lstStyle/>
          <a:p>
            <a:endParaRPr lang="en-LU"/>
          </a:p>
        </p:txBody>
      </p:sp>
      <p:sp>
        <p:nvSpPr>
          <p:cNvPr id="7" name="Freeform 7">
            <a:extLst>
              <a:ext uri="{FF2B5EF4-FFF2-40B4-BE49-F238E27FC236}">
                <a16:creationId xmlns:a16="http://schemas.microsoft.com/office/drawing/2014/main" id="{1D52CD9E-34BB-47FA-BC31-374472A0E8F3}"/>
              </a:ext>
            </a:extLst>
          </p:cNvPr>
          <p:cNvSpPr>
            <a:spLocks noChangeAspect="1"/>
          </p:cNvSpPr>
          <p:nvPr/>
        </p:nvSpPr>
        <p:spPr>
          <a:xfrm>
            <a:off x="2411751" y="2657281"/>
            <a:ext cx="2709311" cy="2375982"/>
          </a:xfrm>
          <a:custGeom>
            <a:avLst/>
            <a:gdLst>
              <a:gd name="connsiteX0" fmla="*/ 256493 w 942905"/>
              <a:gd name="connsiteY0" fmla="*/ 826898 h 826898"/>
              <a:gd name="connsiteX1" fmla="*/ 220656 w 942905"/>
              <a:gd name="connsiteY1" fmla="*/ 806273 h 826898"/>
              <a:gd name="connsiteX2" fmla="*/ 5448 w 942905"/>
              <a:gd name="connsiteY2" fmla="*/ 434075 h 826898"/>
              <a:gd name="connsiteX3" fmla="*/ 5448 w 942905"/>
              <a:gd name="connsiteY3" fmla="*/ 392824 h 826898"/>
              <a:gd name="connsiteX4" fmla="*/ 220656 w 942905"/>
              <a:gd name="connsiteY4" fmla="*/ 20625 h 826898"/>
              <a:gd name="connsiteX5" fmla="*/ 256493 w 942905"/>
              <a:gd name="connsiteY5" fmla="*/ 0 h 826898"/>
              <a:gd name="connsiteX6" fmla="*/ 686816 w 942905"/>
              <a:gd name="connsiteY6" fmla="*/ 0 h 826898"/>
              <a:gd name="connsiteX7" fmla="*/ 722558 w 942905"/>
              <a:gd name="connsiteY7" fmla="*/ 20625 h 826898"/>
              <a:gd name="connsiteX8" fmla="*/ 937389 w 942905"/>
              <a:gd name="connsiteY8" fmla="*/ 392824 h 826898"/>
              <a:gd name="connsiteX9" fmla="*/ 937389 w 942905"/>
              <a:gd name="connsiteY9" fmla="*/ 434075 h 826898"/>
              <a:gd name="connsiteX10" fmla="*/ 722558 w 942905"/>
              <a:gd name="connsiteY10" fmla="*/ 806273 h 826898"/>
              <a:gd name="connsiteX11" fmla="*/ 686816 w 942905"/>
              <a:gd name="connsiteY11" fmla="*/ 826898 h 826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42905" h="826898">
                <a:moveTo>
                  <a:pt x="256493" y="826898"/>
                </a:moveTo>
                <a:cubicBezTo>
                  <a:pt x="241723" y="826882"/>
                  <a:pt x="228075" y="819028"/>
                  <a:pt x="220656" y="806273"/>
                </a:cubicBezTo>
                <a:lnTo>
                  <a:pt x="5448" y="434075"/>
                </a:lnTo>
                <a:cubicBezTo>
                  <a:pt x="-1816" y="421281"/>
                  <a:pt x="-1816" y="405617"/>
                  <a:pt x="5448" y="392824"/>
                </a:cubicBezTo>
                <a:lnTo>
                  <a:pt x="220656" y="20625"/>
                </a:lnTo>
                <a:cubicBezTo>
                  <a:pt x="228075" y="7871"/>
                  <a:pt x="241723" y="16"/>
                  <a:pt x="256493" y="0"/>
                </a:cubicBezTo>
                <a:lnTo>
                  <a:pt x="686816" y="0"/>
                </a:lnTo>
                <a:cubicBezTo>
                  <a:pt x="701557" y="30"/>
                  <a:pt x="715171" y="7886"/>
                  <a:pt x="722558" y="20625"/>
                </a:cubicBezTo>
                <a:lnTo>
                  <a:pt x="937389" y="392824"/>
                </a:lnTo>
                <a:cubicBezTo>
                  <a:pt x="944745" y="405592"/>
                  <a:pt x="944745" y="421307"/>
                  <a:pt x="937389" y="434075"/>
                </a:cubicBezTo>
                <a:lnTo>
                  <a:pt x="722558" y="806273"/>
                </a:lnTo>
                <a:cubicBezTo>
                  <a:pt x="715171" y="819013"/>
                  <a:pt x="701557" y="826868"/>
                  <a:pt x="686816" y="826898"/>
                </a:cubicBezTo>
                <a:close/>
              </a:path>
            </a:pathLst>
          </a:custGeom>
          <a:blipFill>
            <a:blip r:embed="rId3"/>
            <a:stretch>
              <a:fillRect/>
            </a:stretch>
          </a:blipFill>
          <a:ln w="38100" cap="flat">
            <a:solidFill>
              <a:schemeClr val="bg1"/>
            </a:solidFill>
            <a:prstDash val="solid"/>
            <a:miter/>
          </a:ln>
        </p:spPr>
        <p:txBody>
          <a:bodyPr rtlCol="0" anchor="ctr"/>
          <a:lstStyle/>
          <a:p>
            <a:endParaRPr lang="en-LU"/>
          </a:p>
        </p:txBody>
      </p:sp>
      <p:sp>
        <p:nvSpPr>
          <p:cNvPr id="9" name="TextBox 8">
            <a:extLst>
              <a:ext uri="{FF2B5EF4-FFF2-40B4-BE49-F238E27FC236}">
                <a16:creationId xmlns:a16="http://schemas.microsoft.com/office/drawing/2014/main" id="{67FB00D6-B26F-4AAC-9BFC-8D0F8CE3C86E}"/>
              </a:ext>
            </a:extLst>
          </p:cNvPr>
          <p:cNvSpPr txBox="1"/>
          <p:nvPr/>
        </p:nvSpPr>
        <p:spPr>
          <a:xfrm>
            <a:off x="2028317" y="5345966"/>
            <a:ext cx="3476178" cy="830997"/>
          </a:xfrm>
          <a:prstGeom prst="rect">
            <a:avLst/>
          </a:prstGeom>
          <a:noFill/>
        </p:spPr>
        <p:txBody>
          <a:bodyPr wrap="square">
            <a:spAutoFit/>
          </a:bodyPr>
          <a:lstStyle/>
          <a:p>
            <a:pPr>
              <a:defRPr/>
            </a:pPr>
            <a:r>
              <a:rPr lang="cs-CZ" sz="2400" dirty="0">
                <a:latin typeface="Open Sans" panose="020B0606030504020204" pitchFamily="34" charset="0"/>
                <a:ea typeface="Open Sans" panose="020B0606030504020204" pitchFamily="34" charset="0"/>
                <a:cs typeface="Open Sans" panose="020B0606030504020204" pitchFamily="34" charset="0"/>
              </a:rPr>
              <a:t>Komunita</a:t>
            </a:r>
            <a:r>
              <a:rPr lang="en-US" sz="2400" dirty="0">
                <a:latin typeface="Open Sans" panose="020B0606030504020204" pitchFamily="34" charset="0"/>
                <a:ea typeface="Open Sans" panose="020B0606030504020204" pitchFamily="34" charset="0"/>
                <a:cs typeface="Open Sans" panose="020B0606030504020204" pitchFamily="34" charset="0"/>
              </a:rPr>
              <a:t> </a:t>
            </a:r>
            <a:r>
              <a:rPr lang="cs-CZ" sz="2400" dirty="0">
                <a:latin typeface="Open Sans" panose="020B0606030504020204" pitchFamily="34" charset="0"/>
                <a:ea typeface="Open Sans" panose="020B0606030504020204" pitchFamily="34" charset="0"/>
                <a:cs typeface="Open Sans" panose="020B0606030504020204" pitchFamily="34" charset="0"/>
              </a:rPr>
              <a:t>více jak</a:t>
            </a:r>
            <a:r>
              <a:rPr lang="en-US" sz="2400" dirty="0">
                <a:latin typeface="Open Sans" panose="020B0606030504020204" pitchFamily="34" charset="0"/>
                <a:ea typeface="Open Sans" panose="020B0606030504020204" pitchFamily="34" charset="0"/>
                <a:cs typeface="Open Sans" panose="020B0606030504020204" pitchFamily="34" charset="0"/>
              </a:rPr>
              <a:t> 25000 </a:t>
            </a:r>
            <a:r>
              <a:rPr lang="en-US" sz="2400" b="1" dirty="0" err="1">
                <a:latin typeface="Open Sans" panose="020B0606030504020204" pitchFamily="34" charset="0"/>
                <a:ea typeface="Open Sans" panose="020B0606030504020204" pitchFamily="34" charset="0"/>
                <a:cs typeface="Open Sans" panose="020B0606030504020204" pitchFamily="34" charset="0"/>
              </a:rPr>
              <a:t>pra</a:t>
            </a:r>
            <a:r>
              <a:rPr lang="cs-CZ" sz="2400" b="1" dirty="0" err="1">
                <a:latin typeface="Open Sans" panose="020B0606030504020204" pitchFamily="34" charset="0"/>
                <a:ea typeface="Open Sans" panose="020B0606030504020204" pitchFamily="34" charset="0"/>
                <a:cs typeface="Open Sans" panose="020B0606030504020204" pitchFamily="34" charset="0"/>
              </a:rPr>
              <a:t>ktiků</a:t>
            </a:r>
            <a:endParaRPr lang="en-US" sz="2400" b="1"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1" name="TextBox 10">
            <a:extLst>
              <a:ext uri="{FF2B5EF4-FFF2-40B4-BE49-F238E27FC236}">
                <a16:creationId xmlns:a16="http://schemas.microsoft.com/office/drawing/2014/main" id="{F9C5AAE6-BA19-4172-BA81-679D5137B458}"/>
              </a:ext>
            </a:extLst>
          </p:cNvPr>
          <p:cNvSpPr txBox="1"/>
          <p:nvPr/>
        </p:nvSpPr>
        <p:spPr>
          <a:xfrm>
            <a:off x="6687504" y="5345966"/>
            <a:ext cx="3476179" cy="830997"/>
          </a:xfrm>
          <a:prstGeom prst="rect">
            <a:avLst/>
          </a:prstGeom>
          <a:noFill/>
        </p:spPr>
        <p:txBody>
          <a:bodyPr wrap="square">
            <a:spAutoFit/>
          </a:bodyPr>
          <a:lstStyle/>
          <a:p>
            <a:pPr>
              <a:defRPr/>
            </a:pPr>
            <a:r>
              <a:rPr lang="cs-CZ" sz="2400" dirty="0">
                <a:latin typeface="Open Sans" panose="020B0606030504020204" pitchFamily="34" charset="0"/>
                <a:ea typeface="Open Sans" panose="020B0606030504020204" pitchFamily="34" charset="0"/>
                <a:cs typeface="Open Sans" panose="020B0606030504020204" pitchFamily="34" charset="0"/>
              </a:rPr>
              <a:t>Síťování</a:t>
            </a:r>
            <a:r>
              <a:rPr lang="en-US" sz="2400" dirty="0">
                <a:latin typeface="Open Sans" panose="020B0606030504020204" pitchFamily="34" charset="0"/>
                <a:ea typeface="Open Sans" panose="020B0606030504020204" pitchFamily="34" charset="0"/>
                <a:cs typeface="Open Sans" panose="020B0606030504020204" pitchFamily="34" charset="0"/>
              </a:rPr>
              <a:t> a </a:t>
            </a:r>
            <a:r>
              <a:rPr lang="cs-CZ" sz="2400" b="1" dirty="0">
                <a:latin typeface="Open Sans" panose="020B0606030504020204" pitchFamily="34" charset="0"/>
                <a:ea typeface="Open Sans" panose="020B0606030504020204" pitchFamily="34" charset="0"/>
                <a:cs typeface="Open Sans" panose="020B0606030504020204" pitchFamily="34" charset="0"/>
              </a:rPr>
              <a:t>akce pro vzájemné učení</a:t>
            </a:r>
            <a:r>
              <a:rPr lang="en-US" sz="2400" dirty="0">
                <a:latin typeface="Open Sans" panose="020B0606030504020204" pitchFamily="34" charset="0"/>
                <a:ea typeface="Open Sans" panose="020B0606030504020204" pitchFamily="34" charset="0"/>
                <a:cs typeface="Open Sans" panose="020B0606030504020204" pitchFamily="34" charset="0"/>
              </a:rPr>
              <a:t> </a:t>
            </a:r>
            <a:endParaRPr lang="en-US" sz="2400" b="1"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10" name="Graphic 9">
            <a:extLst>
              <a:ext uri="{FF2B5EF4-FFF2-40B4-BE49-F238E27FC236}">
                <a16:creationId xmlns:a16="http://schemas.microsoft.com/office/drawing/2014/main" id="{4F23ACE2-5F65-4790-AF05-50CA917BDFD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178054" y="614700"/>
            <a:ext cx="826412" cy="826412"/>
          </a:xfrm>
          <a:prstGeom prst="rect">
            <a:avLst/>
          </a:prstGeom>
        </p:spPr>
      </p:pic>
    </p:spTree>
    <p:extLst>
      <p:ext uri="{BB962C8B-B14F-4D97-AF65-F5344CB8AC3E}">
        <p14:creationId xmlns:p14="http://schemas.microsoft.com/office/powerpoint/2010/main" val="21203365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Map&#10;&#10;Description automatically generated">
            <a:extLst>
              <a:ext uri="{FF2B5EF4-FFF2-40B4-BE49-F238E27FC236}">
                <a16:creationId xmlns:a16="http://schemas.microsoft.com/office/drawing/2014/main" id="{A9F5CD59-3F97-4F82-81E9-6618ADE7E663}"/>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6638306" y="365125"/>
            <a:ext cx="5553694" cy="6219743"/>
          </a:xfrm>
          <a:prstGeom prst="rect">
            <a:avLst/>
          </a:prstGeom>
        </p:spPr>
      </p:pic>
      <p:sp>
        <p:nvSpPr>
          <p:cNvPr id="3" name="Subtitle 2">
            <a:extLst>
              <a:ext uri="{FF2B5EF4-FFF2-40B4-BE49-F238E27FC236}">
                <a16:creationId xmlns:a16="http://schemas.microsoft.com/office/drawing/2014/main" id="{E11F9F7C-EB6C-B84C-9531-356B037FEA56}"/>
              </a:ext>
            </a:extLst>
          </p:cNvPr>
          <p:cNvSpPr>
            <a:spLocks noGrp="1"/>
          </p:cNvSpPr>
          <p:nvPr>
            <p:ph idx="1"/>
          </p:nvPr>
        </p:nvSpPr>
        <p:spPr/>
        <p:txBody>
          <a:bodyPr>
            <a:noAutofit/>
          </a:bodyPr>
          <a:lstStyle/>
          <a:p>
            <a:pPr>
              <a:lnSpc>
                <a:spcPct val="100000"/>
              </a:lnSpc>
            </a:pPr>
            <a:r>
              <a:rPr lang="cs-CZ" b="0" dirty="0">
                <a:latin typeface="Open Sans" panose="020B0606030504020204" pitchFamily="34" charset="0"/>
                <a:ea typeface="Open Sans" panose="020B0606030504020204" pitchFamily="34" charset="0"/>
                <a:cs typeface="Open Sans" panose="020B0606030504020204" pitchFamily="34" charset="0"/>
              </a:rPr>
              <a:t>Služby expertů jsou </a:t>
            </a:r>
            <a:r>
              <a:rPr lang="cs-CZ" dirty="0">
                <a:latin typeface="Open Sans" panose="020B0606030504020204" pitchFamily="34" charset="0"/>
                <a:ea typeface="Open Sans" panose="020B0606030504020204" pitchFamily="34" charset="0"/>
                <a:cs typeface="Open Sans" panose="020B0606030504020204" pitchFamily="34" charset="0"/>
              </a:rPr>
              <a:t>zdarma</a:t>
            </a:r>
            <a:endParaRPr lang="en-US" dirty="0">
              <a:latin typeface="Open Sans" panose="020B0606030504020204" pitchFamily="34" charset="0"/>
              <a:ea typeface="Open Sans" panose="020B0606030504020204" pitchFamily="34" charset="0"/>
              <a:cs typeface="Open Sans" panose="020B0606030504020204" pitchFamily="34" charset="0"/>
            </a:endParaRPr>
          </a:p>
          <a:p>
            <a:pPr marL="457200" lvl="1" indent="0">
              <a:lnSpc>
                <a:spcPct val="150000"/>
              </a:lnSpc>
              <a:buNone/>
            </a:pPr>
            <a:r>
              <a:rPr lang="en-US" dirty="0">
                <a:latin typeface="Open Sans" panose="020B0606030504020204" pitchFamily="34" charset="0"/>
                <a:ea typeface="Open Sans" panose="020B0606030504020204" pitchFamily="34" charset="0"/>
                <a:cs typeface="Open Sans" panose="020B0606030504020204" pitchFamily="34" charset="0"/>
              </a:rPr>
              <a:t>Peer reviews</a:t>
            </a:r>
            <a:endParaRPr lang="en-US" sz="900" i="1" dirty="0">
              <a:latin typeface="Open Sans" panose="020B0606030504020204" pitchFamily="34" charset="0"/>
              <a:ea typeface="Open Sans" panose="020B0606030504020204" pitchFamily="34" charset="0"/>
              <a:cs typeface="Open Sans" panose="020B0606030504020204" pitchFamily="34" charset="0"/>
            </a:endParaRPr>
          </a:p>
          <a:p>
            <a:pPr marL="457200" lvl="1" indent="0">
              <a:lnSpc>
                <a:spcPct val="150000"/>
              </a:lnSpc>
              <a:buNone/>
            </a:pPr>
            <a:r>
              <a:rPr lang="en-US" dirty="0">
                <a:latin typeface="Open Sans" panose="020B0606030504020204" pitchFamily="34" charset="0"/>
                <a:ea typeface="Open Sans" panose="020B0606030504020204" pitchFamily="34" charset="0"/>
                <a:cs typeface="Open Sans" panose="020B0606030504020204" pitchFamily="34" charset="0"/>
              </a:rPr>
              <a:t>Matchmaking sessions</a:t>
            </a:r>
          </a:p>
          <a:p>
            <a:pPr marL="457200" lvl="1" indent="0">
              <a:lnSpc>
                <a:spcPct val="150000"/>
              </a:lnSpc>
              <a:buNone/>
            </a:pPr>
            <a:endParaRPr lang="en-US" dirty="0">
              <a:ea typeface="Open Sans" panose="020B0606030504020204" pitchFamily="34" charset="0"/>
              <a:cs typeface="Open Sans" panose="020B0606030504020204" pitchFamily="34" charset="0"/>
            </a:endParaRPr>
          </a:p>
          <a:p>
            <a:pPr marL="457200" lvl="1" indent="0">
              <a:lnSpc>
                <a:spcPct val="150000"/>
              </a:lnSpc>
              <a:buNone/>
            </a:pPr>
            <a:r>
              <a:rPr lang="en-US" sz="2400" dirty="0">
                <a:latin typeface="Open Sans" panose="020B0606030504020204" pitchFamily="34" charset="0"/>
                <a:ea typeface="Open Sans" panose="020B0606030504020204" pitchFamily="34" charset="0"/>
                <a:cs typeface="Open Sans" panose="020B0606030504020204" pitchFamily="34" charset="0"/>
              </a:rPr>
              <a:t>Policy help desk</a:t>
            </a:r>
            <a:endParaRPr lang="en-US" dirty="0">
              <a:ea typeface="Open Sans" panose="020B0606030504020204" pitchFamily="34" charset="0"/>
              <a:cs typeface="Open Sans" panose="020B0606030504020204" pitchFamily="34" charset="0"/>
            </a:endParaRPr>
          </a:p>
          <a:p>
            <a:pPr marL="0" indent="0">
              <a:lnSpc>
                <a:spcPct val="150000"/>
              </a:lnSpc>
              <a:buNone/>
            </a:pPr>
            <a:endParaRPr lang="en-US"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50000"/>
              </a:lnSpc>
              <a:buNone/>
            </a:pPr>
            <a:r>
              <a:rPr lang="cs-CZ" sz="2000" b="1" dirty="0">
                <a:latin typeface="Open Sans" panose="020B0606030504020204" pitchFamily="34" charset="0"/>
                <a:ea typeface="Open Sans" panose="020B0606030504020204" pitchFamily="34" charset="0"/>
                <a:cs typeface="Open Sans" panose="020B0606030504020204" pitchFamily="34" charset="0"/>
              </a:rPr>
              <a:t>Zažádat </a:t>
            </a:r>
            <a:r>
              <a:rPr lang="cs-CZ" sz="2000" b="0" dirty="0">
                <a:ea typeface="Open Sans" panose="020B0606030504020204" pitchFamily="34" charset="0"/>
                <a:cs typeface="Open Sans" panose="020B0606030504020204" pitchFamily="34" charset="0"/>
              </a:rPr>
              <a:t>o expertní podporu</a:t>
            </a:r>
            <a:r>
              <a:rPr lang="en-GB" sz="2000" b="0" dirty="0">
                <a:latin typeface="Open Sans" panose="020B0606030504020204" pitchFamily="34" charset="0"/>
                <a:ea typeface="Open Sans" panose="020B0606030504020204" pitchFamily="34" charset="0"/>
                <a:cs typeface="Open Sans" panose="020B0606030504020204" pitchFamily="34" charset="0"/>
              </a:rPr>
              <a:t> </a:t>
            </a:r>
            <a:r>
              <a:rPr lang="cs-CZ" sz="2000" b="0" dirty="0">
                <a:ea typeface="Open Sans" panose="020B0606030504020204" pitchFamily="34" charset="0"/>
                <a:cs typeface="Open Sans" panose="020B0606030504020204" pitchFamily="34" charset="0"/>
              </a:rPr>
              <a:t>můžete </a:t>
            </a:r>
            <a:r>
              <a:rPr lang="cs-CZ" sz="2000" dirty="0">
                <a:ea typeface="Open Sans" panose="020B0606030504020204" pitchFamily="34" charset="0"/>
                <a:cs typeface="Open Sans" panose="020B0606030504020204" pitchFamily="34" charset="0"/>
              </a:rPr>
              <a:t>kdykoliv</a:t>
            </a:r>
            <a:endParaRPr lang="en-US" sz="2000" dirty="0">
              <a:ea typeface="Open Sans" panose="020B0606030504020204" pitchFamily="34" charset="0"/>
              <a:cs typeface="Open Sans" panose="020B0606030504020204" pitchFamily="34" charset="0"/>
            </a:endParaRPr>
          </a:p>
        </p:txBody>
      </p:sp>
      <p:sp>
        <p:nvSpPr>
          <p:cNvPr id="4" name="Title 3">
            <a:extLst>
              <a:ext uri="{FF2B5EF4-FFF2-40B4-BE49-F238E27FC236}">
                <a16:creationId xmlns:a16="http://schemas.microsoft.com/office/drawing/2014/main" id="{8C443517-443A-4589-A249-67F8A69D4DFB}"/>
              </a:ext>
            </a:extLst>
          </p:cNvPr>
          <p:cNvSpPr>
            <a:spLocks noGrp="1"/>
          </p:cNvSpPr>
          <p:nvPr>
            <p:ph type="title"/>
          </p:nvPr>
        </p:nvSpPr>
        <p:spPr/>
        <p:txBody>
          <a:bodyPr/>
          <a:lstStyle/>
          <a:p>
            <a:r>
              <a:rPr lang="cs-CZ" sz="3600" b="1" dirty="0">
                <a:latin typeface="Open Sans" panose="020B0606030504020204" pitchFamily="34" charset="0"/>
                <a:ea typeface="Open Sans" panose="020B0606030504020204" pitchFamily="34" charset="0"/>
                <a:cs typeface="Open Sans" panose="020B0606030504020204" pitchFamily="34" charset="0"/>
              </a:rPr>
              <a:t>Expertní podpora</a:t>
            </a:r>
            <a:endParaRPr lang="en-US" dirty="0"/>
          </a:p>
        </p:txBody>
      </p:sp>
      <p:pic>
        <p:nvPicPr>
          <p:cNvPr id="27" name="Graphic 26">
            <a:extLst>
              <a:ext uri="{FF2B5EF4-FFF2-40B4-BE49-F238E27FC236}">
                <a16:creationId xmlns:a16="http://schemas.microsoft.com/office/drawing/2014/main" id="{11072F38-C204-8446-AC97-4E95F13C27B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9049" y="2436471"/>
            <a:ext cx="232641" cy="351799"/>
          </a:xfrm>
          <a:prstGeom prst="rect">
            <a:avLst/>
          </a:prstGeom>
        </p:spPr>
      </p:pic>
      <p:pic>
        <p:nvPicPr>
          <p:cNvPr id="36" name="Graphic 35">
            <a:extLst>
              <a:ext uri="{FF2B5EF4-FFF2-40B4-BE49-F238E27FC236}">
                <a16:creationId xmlns:a16="http://schemas.microsoft.com/office/drawing/2014/main" id="{D12D46DF-9148-9346-85B8-272E6F4A33B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681189" y="3404770"/>
            <a:ext cx="232641" cy="351799"/>
          </a:xfrm>
          <a:prstGeom prst="rect">
            <a:avLst/>
          </a:prstGeom>
        </p:spPr>
      </p:pic>
      <p:pic>
        <p:nvPicPr>
          <p:cNvPr id="37" name="Graphic 36">
            <a:extLst>
              <a:ext uri="{FF2B5EF4-FFF2-40B4-BE49-F238E27FC236}">
                <a16:creationId xmlns:a16="http://schemas.microsoft.com/office/drawing/2014/main" id="{530B59BA-B14B-E64A-8A50-137EF6A38B8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828072" y="1514237"/>
            <a:ext cx="232641" cy="351799"/>
          </a:xfrm>
          <a:prstGeom prst="rect">
            <a:avLst/>
          </a:prstGeom>
        </p:spPr>
      </p:pic>
      <p:pic>
        <p:nvPicPr>
          <p:cNvPr id="38" name="Graphic 37">
            <a:extLst>
              <a:ext uri="{FF2B5EF4-FFF2-40B4-BE49-F238E27FC236}">
                <a16:creationId xmlns:a16="http://schemas.microsoft.com/office/drawing/2014/main" id="{DF5A9608-7519-9A4B-B105-419CD676A92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998955" y="4552826"/>
            <a:ext cx="232641" cy="351799"/>
          </a:xfrm>
          <a:prstGeom prst="rect">
            <a:avLst/>
          </a:prstGeom>
        </p:spPr>
      </p:pic>
      <p:pic>
        <p:nvPicPr>
          <p:cNvPr id="39" name="Graphic 38">
            <a:extLst>
              <a:ext uri="{FF2B5EF4-FFF2-40B4-BE49-F238E27FC236}">
                <a16:creationId xmlns:a16="http://schemas.microsoft.com/office/drawing/2014/main" id="{E32CF1F2-3C01-9C4A-9C96-5473D19EB6C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15717" y="5153071"/>
            <a:ext cx="232641" cy="351799"/>
          </a:xfrm>
          <a:prstGeom prst="rect">
            <a:avLst/>
          </a:prstGeom>
        </p:spPr>
      </p:pic>
      <p:pic>
        <p:nvPicPr>
          <p:cNvPr id="40" name="Graphic 39">
            <a:extLst>
              <a:ext uri="{FF2B5EF4-FFF2-40B4-BE49-F238E27FC236}">
                <a16:creationId xmlns:a16="http://schemas.microsoft.com/office/drawing/2014/main" id="{E27BF4BA-9A7A-CD44-B80A-5D190E1F3FF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718013" y="2265086"/>
            <a:ext cx="232641" cy="351799"/>
          </a:xfrm>
          <a:prstGeom prst="rect">
            <a:avLst/>
          </a:prstGeom>
        </p:spPr>
      </p:pic>
      <p:pic>
        <p:nvPicPr>
          <p:cNvPr id="41" name="Graphic 40">
            <a:extLst>
              <a:ext uri="{FF2B5EF4-FFF2-40B4-BE49-F238E27FC236}">
                <a16:creationId xmlns:a16="http://schemas.microsoft.com/office/drawing/2014/main" id="{785E6FDE-6524-B648-8AC5-E6B9A1E417E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412874" y="4728726"/>
            <a:ext cx="232641" cy="351799"/>
          </a:xfrm>
          <a:prstGeom prst="rect">
            <a:avLst/>
          </a:prstGeom>
        </p:spPr>
      </p:pic>
      <p:pic>
        <p:nvPicPr>
          <p:cNvPr id="42" name="Graphic 41">
            <a:extLst>
              <a:ext uri="{FF2B5EF4-FFF2-40B4-BE49-F238E27FC236}">
                <a16:creationId xmlns:a16="http://schemas.microsoft.com/office/drawing/2014/main" id="{432322AF-519D-5D4A-9A18-46FDB275640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08211" y="3481066"/>
            <a:ext cx="232641" cy="351799"/>
          </a:xfrm>
          <a:prstGeom prst="rect">
            <a:avLst/>
          </a:prstGeom>
        </p:spPr>
      </p:pic>
      <p:pic>
        <p:nvPicPr>
          <p:cNvPr id="43" name="Graphic 42">
            <a:extLst>
              <a:ext uri="{FF2B5EF4-FFF2-40B4-BE49-F238E27FC236}">
                <a16:creationId xmlns:a16="http://schemas.microsoft.com/office/drawing/2014/main" id="{7AFC416F-688A-7441-8EB0-81F7104E344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981265" y="3256030"/>
            <a:ext cx="232641" cy="351799"/>
          </a:xfrm>
          <a:prstGeom prst="rect">
            <a:avLst/>
          </a:prstGeom>
        </p:spPr>
      </p:pic>
      <p:pic>
        <p:nvPicPr>
          <p:cNvPr id="44" name="Graphic 43">
            <a:extLst>
              <a:ext uri="{FF2B5EF4-FFF2-40B4-BE49-F238E27FC236}">
                <a16:creationId xmlns:a16="http://schemas.microsoft.com/office/drawing/2014/main" id="{D2A05F44-A1BD-B648-9721-C29DB04E100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63435" y="4882300"/>
            <a:ext cx="232641" cy="351799"/>
          </a:xfrm>
          <a:prstGeom prst="rect">
            <a:avLst/>
          </a:prstGeom>
        </p:spPr>
      </p:pic>
      <p:pic>
        <p:nvPicPr>
          <p:cNvPr id="46" name="Graphic 45">
            <a:extLst>
              <a:ext uri="{FF2B5EF4-FFF2-40B4-BE49-F238E27FC236}">
                <a16:creationId xmlns:a16="http://schemas.microsoft.com/office/drawing/2014/main" id="{52EC38FC-21AF-274D-BDCE-D81CEE54194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10428" y="3967900"/>
            <a:ext cx="232641" cy="351799"/>
          </a:xfrm>
          <a:prstGeom prst="rect">
            <a:avLst/>
          </a:prstGeom>
        </p:spPr>
      </p:pic>
      <p:pic>
        <p:nvPicPr>
          <p:cNvPr id="5" name="Graphic 4">
            <a:extLst>
              <a:ext uri="{FF2B5EF4-FFF2-40B4-BE49-F238E27FC236}">
                <a16:creationId xmlns:a16="http://schemas.microsoft.com/office/drawing/2014/main" id="{F0AEDDA3-7273-3446-92C4-9B8BF3DAB12B}"/>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59049" y="3095188"/>
            <a:ext cx="224429" cy="339381"/>
          </a:xfrm>
          <a:prstGeom prst="rect">
            <a:avLst/>
          </a:prstGeom>
        </p:spPr>
      </p:pic>
      <p:grpSp>
        <p:nvGrpSpPr>
          <p:cNvPr id="6" name="Group 5">
            <a:extLst>
              <a:ext uri="{FF2B5EF4-FFF2-40B4-BE49-F238E27FC236}">
                <a16:creationId xmlns:a16="http://schemas.microsoft.com/office/drawing/2014/main" id="{FD955AA6-9C9C-F04F-AD99-FEE242180CC2}"/>
              </a:ext>
            </a:extLst>
          </p:cNvPr>
          <p:cNvGrpSpPr/>
          <p:nvPr/>
        </p:nvGrpSpPr>
        <p:grpSpPr>
          <a:xfrm>
            <a:off x="7327354" y="4319699"/>
            <a:ext cx="224429" cy="339381"/>
            <a:chOff x="5164348" y="5214832"/>
            <a:chExt cx="224429" cy="339381"/>
          </a:xfrm>
        </p:grpSpPr>
        <p:pic>
          <p:nvPicPr>
            <p:cNvPr id="48" name="Graphic 47">
              <a:extLst>
                <a:ext uri="{FF2B5EF4-FFF2-40B4-BE49-F238E27FC236}">
                  <a16:creationId xmlns:a16="http://schemas.microsoft.com/office/drawing/2014/main" id="{C18300F7-447B-7C42-8855-A354A161CE53}"/>
                </a:ext>
              </a:extLst>
            </p:cNvPr>
            <p:cNvPicPr>
              <a:picLocks noChangeAspect="1"/>
            </p:cNvPicPr>
            <p:nvPr/>
          </p:nvPicPr>
          <p:blipFill>
            <a:blip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5164348" y="5214832"/>
              <a:ext cx="224429" cy="339381"/>
            </a:xfrm>
            <a:prstGeom prst="rect">
              <a:avLst/>
            </a:prstGeom>
          </p:spPr>
        </p:pic>
        <p:pic>
          <p:nvPicPr>
            <p:cNvPr id="49" name="Graphic 48">
              <a:extLst>
                <a:ext uri="{FF2B5EF4-FFF2-40B4-BE49-F238E27FC236}">
                  <a16:creationId xmlns:a16="http://schemas.microsoft.com/office/drawing/2014/main" id="{FC77D798-E938-1646-979F-52BA6E19FC8C}"/>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164348" y="5214832"/>
              <a:ext cx="224429" cy="339381"/>
            </a:xfrm>
            <a:prstGeom prst="rect">
              <a:avLst/>
            </a:prstGeom>
          </p:spPr>
        </p:pic>
      </p:grpSp>
      <p:grpSp>
        <p:nvGrpSpPr>
          <p:cNvPr id="50" name="Group 49">
            <a:extLst>
              <a:ext uri="{FF2B5EF4-FFF2-40B4-BE49-F238E27FC236}">
                <a16:creationId xmlns:a16="http://schemas.microsoft.com/office/drawing/2014/main" id="{375C8D87-B048-114D-8B24-156AC565FE0E}"/>
              </a:ext>
            </a:extLst>
          </p:cNvPr>
          <p:cNvGrpSpPr/>
          <p:nvPr/>
        </p:nvGrpSpPr>
        <p:grpSpPr>
          <a:xfrm>
            <a:off x="9183577" y="4333119"/>
            <a:ext cx="224429" cy="339381"/>
            <a:chOff x="5164348" y="5214832"/>
            <a:chExt cx="224429" cy="339381"/>
          </a:xfrm>
        </p:grpSpPr>
        <p:pic>
          <p:nvPicPr>
            <p:cNvPr id="51" name="Graphic 50">
              <a:extLst>
                <a:ext uri="{FF2B5EF4-FFF2-40B4-BE49-F238E27FC236}">
                  <a16:creationId xmlns:a16="http://schemas.microsoft.com/office/drawing/2014/main" id="{2DB379DE-2477-0543-B0F4-A9A31662D694}"/>
                </a:ext>
              </a:extLst>
            </p:cNvPr>
            <p:cNvPicPr>
              <a:picLocks noChangeAspect="1"/>
            </p:cNvPicPr>
            <p:nvPr/>
          </p:nvPicPr>
          <p:blipFill>
            <a:blip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5164348" y="5214832"/>
              <a:ext cx="224429" cy="339381"/>
            </a:xfrm>
            <a:prstGeom prst="rect">
              <a:avLst/>
            </a:prstGeom>
          </p:spPr>
        </p:pic>
        <p:pic>
          <p:nvPicPr>
            <p:cNvPr id="52" name="Graphic 51">
              <a:extLst>
                <a:ext uri="{FF2B5EF4-FFF2-40B4-BE49-F238E27FC236}">
                  <a16:creationId xmlns:a16="http://schemas.microsoft.com/office/drawing/2014/main" id="{9EFAB35A-C4D5-6240-8A23-3AA08081BD51}"/>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164348" y="5214832"/>
              <a:ext cx="224429" cy="339381"/>
            </a:xfrm>
            <a:prstGeom prst="rect">
              <a:avLst/>
            </a:prstGeom>
          </p:spPr>
        </p:pic>
      </p:grpSp>
      <p:grpSp>
        <p:nvGrpSpPr>
          <p:cNvPr id="53" name="Group 52">
            <a:extLst>
              <a:ext uri="{FF2B5EF4-FFF2-40B4-BE49-F238E27FC236}">
                <a16:creationId xmlns:a16="http://schemas.microsoft.com/office/drawing/2014/main" id="{8928A266-AE8D-D249-8311-0129C2A0BECA}"/>
              </a:ext>
            </a:extLst>
          </p:cNvPr>
          <p:cNvGrpSpPr/>
          <p:nvPr/>
        </p:nvGrpSpPr>
        <p:grpSpPr>
          <a:xfrm>
            <a:off x="9678447" y="3586878"/>
            <a:ext cx="224429" cy="339381"/>
            <a:chOff x="5164348" y="5214832"/>
            <a:chExt cx="224429" cy="339381"/>
          </a:xfrm>
        </p:grpSpPr>
        <p:pic>
          <p:nvPicPr>
            <p:cNvPr id="54" name="Graphic 53">
              <a:extLst>
                <a:ext uri="{FF2B5EF4-FFF2-40B4-BE49-F238E27FC236}">
                  <a16:creationId xmlns:a16="http://schemas.microsoft.com/office/drawing/2014/main" id="{D5C6A39A-903F-D54B-918D-65675D36F865}"/>
                </a:ext>
              </a:extLst>
            </p:cNvPr>
            <p:cNvPicPr>
              <a:picLocks noChangeAspect="1"/>
            </p:cNvPicPr>
            <p:nvPr/>
          </p:nvPicPr>
          <p:blipFill>
            <a:blip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5164348" y="5214832"/>
              <a:ext cx="224429" cy="339381"/>
            </a:xfrm>
            <a:prstGeom prst="rect">
              <a:avLst/>
            </a:prstGeom>
          </p:spPr>
        </p:pic>
        <p:pic>
          <p:nvPicPr>
            <p:cNvPr id="55" name="Graphic 54">
              <a:extLst>
                <a:ext uri="{FF2B5EF4-FFF2-40B4-BE49-F238E27FC236}">
                  <a16:creationId xmlns:a16="http://schemas.microsoft.com/office/drawing/2014/main" id="{6A4156A5-0FB3-9849-9FAC-355F1760674B}"/>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164348" y="5214832"/>
              <a:ext cx="224429" cy="339381"/>
            </a:xfrm>
            <a:prstGeom prst="rect">
              <a:avLst/>
            </a:prstGeom>
          </p:spPr>
        </p:pic>
      </p:grpSp>
      <p:grpSp>
        <p:nvGrpSpPr>
          <p:cNvPr id="56" name="Group 55">
            <a:extLst>
              <a:ext uri="{FF2B5EF4-FFF2-40B4-BE49-F238E27FC236}">
                <a16:creationId xmlns:a16="http://schemas.microsoft.com/office/drawing/2014/main" id="{4C08958A-08FF-4F41-94A3-3DD25F065280}"/>
              </a:ext>
            </a:extLst>
          </p:cNvPr>
          <p:cNvGrpSpPr/>
          <p:nvPr/>
        </p:nvGrpSpPr>
        <p:grpSpPr>
          <a:xfrm>
            <a:off x="7470383" y="4988829"/>
            <a:ext cx="224429" cy="339381"/>
            <a:chOff x="5164348" y="5214832"/>
            <a:chExt cx="224429" cy="339381"/>
          </a:xfrm>
        </p:grpSpPr>
        <p:pic>
          <p:nvPicPr>
            <p:cNvPr id="57" name="Graphic 56">
              <a:extLst>
                <a:ext uri="{FF2B5EF4-FFF2-40B4-BE49-F238E27FC236}">
                  <a16:creationId xmlns:a16="http://schemas.microsoft.com/office/drawing/2014/main" id="{684FD51B-0B57-F141-8754-3C9B088836F2}"/>
                </a:ext>
              </a:extLst>
            </p:cNvPr>
            <p:cNvPicPr>
              <a:picLocks noChangeAspect="1"/>
            </p:cNvPicPr>
            <p:nvPr/>
          </p:nvPicPr>
          <p:blipFill>
            <a:blip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5164348" y="5214832"/>
              <a:ext cx="224429" cy="339381"/>
            </a:xfrm>
            <a:prstGeom prst="rect">
              <a:avLst/>
            </a:prstGeom>
          </p:spPr>
        </p:pic>
        <p:pic>
          <p:nvPicPr>
            <p:cNvPr id="58" name="Graphic 57">
              <a:extLst>
                <a:ext uri="{FF2B5EF4-FFF2-40B4-BE49-F238E27FC236}">
                  <a16:creationId xmlns:a16="http://schemas.microsoft.com/office/drawing/2014/main" id="{F048DE43-CD94-5047-A581-7B9AF7C91F07}"/>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164348" y="5214832"/>
              <a:ext cx="224429" cy="339381"/>
            </a:xfrm>
            <a:prstGeom prst="rect">
              <a:avLst/>
            </a:prstGeom>
          </p:spPr>
        </p:pic>
      </p:grpSp>
      <p:grpSp>
        <p:nvGrpSpPr>
          <p:cNvPr id="59" name="Group 58">
            <a:extLst>
              <a:ext uri="{FF2B5EF4-FFF2-40B4-BE49-F238E27FC236}">
                <a16:creationId xmlns:a16="http://schemas.microsoft.com/office/drawing/2014/main" id="{30F57951-4C3E-734A-BDD1-652C81A52744}"/>
              </a:ext>
            </a:extLst>
          </p:cNvPr>
          <p:cNvGrpSpPr/>
          <p:nvPr/>
        </p:nvGrpSpPr>
        <p:grpSpPr>
          <a:xfrm>
            <a:off x="8434339" y="4173244"/>
            <a:ext cx="224429" cy="339381"/>
            <a:chOff x="5164348" y="5214832"/>
            <a:chExt cx="224429" cy="339381"/>
          </a:xfrm>
        </p:grpSpPr>
        <p:pic>
          <p:nvPicPr>
            <p:cNvPr id="60" name="Graphic 59">
              <a:extLst>
                <a:ext uri="{FF2B5EF4-FFF2-40B4-BE49-F238E27FC236}">
                  <a16:creationId xmlns:a16="http://schemas.microsoft.com/office/drawing/2014/main" id="{8A0DEB33-7C9F-B44E-8E97-90864A548BA4}"/>
                </a:ext>
              </a:extLst>
            </p:cNvPr>
            <p:cNvPicPr>
              <a:picLocks noChangeAspect="1"/>
            </p:cNvPicPr>
            <p:nvPr/>
          </p:nvPicPr>
          <p:blipFill>
            <a:blip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5164348" y="5214832"/>
              <a:ext cx="224429" cy="339381"/>
            </a:xfrm>
            <a:prstGeom prst="rect">
              <a:avLst/>
            </a:prstGeom>
          </p:spPr>
        </p:pic>
        <p:pic>
          <p:nvPicPr>
            <p:cNvPr id="61" name="Graphic 60">
              <a:extLst>
                <a:ext uri="{FF2B5EF4-FFF2-40B4-BE49-F238E27FC236}">
                  <a16:creationId xmlns:a16="http://schemas.microsoft.com/office/drawing/2014/main" id="{FEC4C3B3-3B07-EA47-915D-9F61946653F8}"/>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164348" y="5214832"/>
              <a:ext cx="224429" cy="339381"/>
            </a:xfrm>
            <a:prstGeom prst="rect">
              <a:avLst/>
            </a:prstGeom>
          </p:spPr>
        </p:pic>
      </p:grpSp>
      <p:grpSp>
        <p:nvGrpSpPr>
          <p:cNvPr id="62" name="Group 61">
            <a:extLst>
              <a:ext uri="{FF2B5EF4-FFF2-40B4-BE49-F238E27FC236}">
                <a16:creationId xmlns:a16="http://schemas.microsoft.com/office/drawing/2014/main" id="{AAA526F7-1F37-8E43-96DB-0A6F7A637B37}"/>
              </a:ext>
            </a:extLst>
          </p:cNvPr>
          <p:cNvGrpSpPr/>
          <p:nvPr/>
        </p:nvGrpSpPr>
        <p:grpSpPr>
          <a:xfrm>
            <a:off x="6863470" y="4472099"/>
            <a:ext cx="224429" cy="339381"/>
            <a:chOff x="5164348" y="5214832"/>
            <a:chExt cx="224429" cy="339381"/>
          </a:xfrm>
        </p:grpSpPr>
        <p:pic>
          <p:nvPicPr>
            <p:cNvPr id="63" name="Graphic 62">
              <a:extLst>
                <a:ext uri="{FF2B5EF4-FFF2-40B4-BE49-F238E27FC236}">
                  <a16:creationId xmlns:a16="http://schemas.microsoft.com/office/drawing/2014/main" id="{05A77093-EAA4-7848-BF8D-56544E8F1C2A}"/>
                </a:ext>
              </a:extLst>
            </p:cNvPr>
            <p:cNvPicPr>
              <a:picLocks noChangeAspect="1"/>
            </p:cNvPicPr>
            <p:nvPr/>
          </p:nvPicPr>
          <p:blipFill>
            <a:blip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5164348" y="5214832"/>
              <a:ext cx="224429" cy="339381"/>
            </a:xfrm>
            <a:prstGeom prst="rect">
              <a:avLst/>
            </a:prstGeom>
          </p:spPr>
        </p:pic>
        <p:pic>
          <p:nvPicPr>
            <p:cNvPr id="64" name="Graphic 63">
              <a:extLst>
                <a:ext uri="{FF2B5EF4-FFF2-40B4-BE49-F238E27FC236}">
                  <a16:creationId xmlns:a16="http://schemas.microsoft.com/office/drawing/2014/main" id="{EEEC03FE-4808-3A4B-B69D-E5AC4D8870F4}"/>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164348" y="5214832"/>
              <a:ext cx="224429" cy="339381"/>
            </a:xfrm>
            <a:prstGeom prst="rect">
              <a:avLst/>
            </a:prstGeom>
          </p:spPr>
        </p:pic>
      </p:grpSp>
      <p:grpSp>
        <p:nvGrpSpPr>
          <p:cNvPr id="65" name="Group 64">
            <a:extLst>
              <a:ext uri="{FF2B5EF4-FFF2-40B4-BE49-F238E27FC236}">
                <a16:creationId xmlns:a16="http://schemas.microsoft.com/office/drawing/2014/main" id="{E5083627-2648-604D-8F64-40340FD7F716}"/>
              </a:ext>
            </a:extLst>
          </p:cNvPr>
          <p:cNvGrpSpPr/>
          <p:nvPr/>
        </p:nvGrpSpPr>
        <p:grpSpPr>
          <a:xfrm>
            <a:off x="9412874" y="3105763"/>
            <a:ext cx="224429" cy="339381"/>
            <a:chOff x="5164348" y="5214832"/>
            <a:chExt cx="224429" cy="339381"/>
          </a:xfrm>
        </p:grpSpPr>
        <p:pic>
          <p:nvPicPr>
            <p:cNvPr id="66" name="Graphic 65">
              <a:extLst>
                <a:ext uri="{FF2B5EF4-FFF2-40B4-BE49-F238E27FC236}">
                  <a16:creationId xmlns:a16="http://schemas.microsoft.com/office/drawing/2014/main" id="{65D1A1D3-1229-7B43-92E7-DBB36CD02426}"/>
                </a:ext>
              </a:extLst>
            </p:cNvPr>
            <p:cNvPicPr>
              <a:picLocks noChangeAspect="1"/>
            </p:cNvPicPr>
            <p:nvPr/>
          </p:nvPicPr>
          <p:blipFill>
            <a:blip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5164348" y="5214832"/>
              <a:ext cx="224429" cy="339381"/>
            </a:xfrm>
            <a:prstGeom prst="rect">
              <a:avLst/>
            </a:prstGeom>
          </p:spPr>
        </p:pic>
        <p:pic>
          <p:nvPicPr>
            <p:cNvPr id="67" name="Graphic 66">
              <a:extLst>
                <a:ext uri="{FF2B5EF4-FFF2-40B4-BE49-F238E27FC236}">
                  <a16:creationId xmlns:a16="http://schemas.microsoft.com/office/drawing/2014/main" id="{E7948791-5DF7-FE4E-BFBD-53B67B1D8896}"/>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164348" y="5214832"/>
              <a:ext cx="224429" cy="339381"/>
            </a:xfrm>
            <a:prstGeom prst="rect">
              <a:avLst/>
            </a:prstGeom>
          </p:spPr>
        </p:pic>
      </p:grpSp>
      <p:grpSp>
        <p:nvGrpSpPr>
          <p:cNvPr id="68" name="Group 67">
            <a:extLst>
              <a:ext uri="{FF2B5EF4-FFF2-40B4-BE49-F238E27FC236}">
                <a16:creationId xmlns:a16="http://schemas.microsoft.com/office/drawing/2014/main" id="{3EB0AFF5-5EE5-2443-8DAE-9DCE3DBCC46C}"/>
              </a:ext>
            </a:extLst>
          </p:cNvPr>
          <p:cNvGrpSpPr/>
          <p:nvPr/>
        </p:nvGrpSpPr>
        <p:grpSpPr>
          <a:xfrm>
            <a:off x="9308876" y="3748603"/>
            <a:ext cx="224429" cy="339381"/>
            <a:chOff x="5164348" y="5214832"/>
            <a:chExt cx="224429" cy="339381"/>
          </a:xfrm>
        </p:grpSpPr>
        <p:pic>
          <p:nvPicPr>
            <p:cNvPr id="69" name="Graphic 68">
              <a:extLst>
                <a:ext uri="{FF2B5EF4-FFF2-40B4-BE49-F238E27FC236}">
                  <a16:creationId xmlns:a16="http://schemas.microsoft.com/office/drawing/2014/main" id="{37B9811F-9436-5A46-8C6D-AAFC3CF764EF}"/>
                </a:ext>
              </a:extLst>
            </p:cNvPr>
            <p:cNvPicPr>
              <a:picLocks noChangeAspect="1"/>
            </p:cNvPicPr>
            <p:nvPr/>
          </p:nvPicPr>
          <p:blipFill>
            <a:blip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5164348" y="5214832"/>
              <a:ext cx="224429" cy="339381"/>
            </a:xfrm>
            <a:prstGeom prst="rect">
              <a:avLst/>
            </a:prstGeom>
          </p:spPr>
        </p:pic>
        <p:pic>
          <p:nvPicPr>
            <p:cNvPr id="70" name="Graphic 69">
              <a:extLst>
                <a:ext uri="{FF2B5EF4-FFF2-40B4-BE49-F238E27FC236}">
                  <a16:creationId xmlns:a16="http://schemas.microsoft.com/office/drawing/2014/main" id="{A9873489-4B27-E545-B589-B7B52D8C9A77}"/>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164348" y="5214832"/>
              <a:ext cx="224429" cy="339381"/>
            </a:xfrm>
            <a:prstGeom prst="rect">
              <a:avLst/>
            </a:prstGeom>
          </p:spPr>
        </p:pic>
      </p:grpSp>
      <p:grpSp>
        <p:nvGrpSpPr>
          <p:cNvPr id="71" name="Group 70">
            <a:extLst>
              <a:ext uri="{FF2B5EF4-FFF2-40B4-BE49-F238E27FC236}">
                <a16:creationId xmlns:a16="http://schemas.microsoft.com/office/drawing/2014/main" id="{CA627E20-F261-0647-9CE2-812F8A6D9A4F}"/>
              </a:ext>
            </a:extLst>
          </p:cNvPr>
          <p:cNvGrpSpPr/>
          <p:nvPr/>
        </p:nvGrpSpPr>
        <p:grpSpPr>
          <a:xfrm>
            <a:off x="8365627" y="3701698"/>
            <a:ext cx="224429" cy="339381"/>
            <a:chOff x="5164348" y="5214832"/>
            <a:chExt cx="224429" cy="339381"/>
          </a:xfrm>
        </p:grpSpPr>
        <p:pic>
          <p:nvPicPr>
            <p:cNvPr id="72" name="Graphic 71">
              <a:extLst>
                <a:ext uri="{FF2B5EF4-FFF2-40B4-BE49-F238E27FC236}">
                  <a16:creationId xmlns:a16="http://schemas.microsoft.com/office/drawing/2014/main" id="{5C0A7C38-61BE-F640-955F-B7FE3AEEC653}"/>
                </a:ext>
              </a:extLst>
            </p:cNvPr>
            <p:cNvPicPr>
              <a:picLocks noChangeAspect="1"/>
            </p:cNvPicPr>
            <p:nvPr/>
          </p:nvPicPr>
          <p:blipFill>
            <a:blip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5164348" y="5214832"/>
              <a:ext cx="224429" cy="339381"/>
            </a:xfrm>
            <a:prstGeom prst="rect">
              <a:avLst/>
            </a:prstGeom>
          </p:spPr>
        </p:pic>
        <p:pic>
          <p:nvPicPr>
            <p:cNvPr id="73" name="Graphic 72">
              <a:extLst>
                <a:ext uri="{FF2B5EF4-FFF2-40B4-BE49-F238E27FC236}">
                  <a16:creationId xmlns:a16="http://schemas.microsoft.com/office/drawing/2014/main" id="{98ECE6BB-B4BE-6441-B81F-FB8CB2C61766}"/>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164348" y="5214832"/>
              <a:ext cx="224429" cy="339381"/>
            </a:xfrm>
            <a:prstGeom prst="rect">
              <a:avLst/>
            </a:prstGeom>
          </p:spPr>
        </p:pic>
      </p:grpSp>
      <p:grpSp>
        <p:nvGrpSpPr>
          <p:cNvPr id="74" name="Group 73">
            <a:extLst>
              <a:ext uri="{FF2B5EF4-FFF2-40B4-BE49-F238E27FC236}">
                <a16:creationId xmlns:a16="http://schemas.microsoft.com/office/drawing/2014/main" id="{7A035F7F-5945-1F4A-AC57-107379076241}"/>
              </a:ext>
            </a:extLst>
          </p:cNvPr>
          <p:cNvGrpSpPr/>
          <p:nvPr/>
        </p:nvGrpSpPr>
        <p:grpSpPr>
          <a:xfrm>
            <a:off x="10234419" y="3190954"/>
            <a:ext cx="224429" cy="339381"/>
            <a:chOff x="5164348" y="5214832"/>
            <a:chExt cx="224429" cy="339381"/>
          </a:xfrm>
        </p:grpSpPr>
        <p:pic>
          <p:nvPicPr>
            <p:cNvPr id="75" name="Graphic 74">
              <a:extLst>
                <a:ext uri="{FF2B5EF4-FFF2-40B4-BE49-F238E27FC236}">
                  <a16:creationId xmlns:a16="http://schemas.microsoft.com/office/drawing/2014/main" id="{A43ACEF0-4EC0-F54E-B3AC-9EB48D5BC159}"/>
                </a:ext>
              </a:extLst>
            </p:cNvPr>
            <p:cNvPicPr>
              <a:picLocks noChangeAspect="1"/>
            </p:cNvPicPr>
            <p:nvPr/>
          </p:nvPicPr>
          <p:blipFill>
            <a:blip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5164348" y="5214832"/>
              <a:ext cx="224429" cy="339381"/>
            </a:xfrm>
            <a:prstGeom prst="rect">
              <a:avLst/>
            </a:prstGeom>
          </p:spPr>
        </p:pic>
        <p:pic>
          <p:nvPicPr>
            <p:cNvPr id="76" name="Graphic 75">
              <a:extLst>
                <a:ext uri="{FF2B5EF4-FFF2-40B4-BE49-F238E27FC236}">
                  <a16:creationId xmlns:a16="http://schemas.microsoft.com/office/drawing/2014/main" id="{EAB1D41B-B29F-864B-B6FF-B4B574A44CC7}"/>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164348" y="5214832"/>
              <a:ext cx="224429" cy="339381"/>
            </a:xfrm>
            <a:prstGeom prst="rect">
              <a:avLst/>
            </a:prstGeom>
          </p:spPr>
        </p:pic>
      </p:grpSp>
      <p:grpSp>
        <p:nvGrpSpPr>
          <p:cNvPr id="77" name="Group 76">
            <a:extLst>
              <a:ext uri="{FF2B5EF4-FFF2-40B4-BE49-F238E27FC236}">
                <a16:creationId xmlns:a16="http://schemas.microsoft.com/office/drawing/2014/main" id="{C0DB030A-3E9E-7041-B70C-E3800A404D92}"/>
              </a:ext>
            </a:extLst>
          </p:cNvPr>
          <p:cNvGrpSpPr/>
          <p:nvPr/>
        </p:nvGrpSpPr>
        <p:grpSpPr>
          <a:xfrm>
            <a:off x="10694778" y="4173244"/>
            <a:ext cx="224429" cy="339381"/>
            <a:chOff x="5164348" y="5214832"/>
            <a:chExt cx="224429" cy="339381"/>
          </a:xfrm>
        </p:grpSpPr>
        <p:pic>
          <p:nvPicPr>
            <p:cNvPr id="78" name="Graphic 77">
              <a:extLst>
                <a:ext uri="{FF2B5EF4-FFF2-40B4-BE49-F238E27FC236}">
                  <a16:creationId xmlns:a16="http://schemas.microsoft.com/office/drawing/2014/main" id="{776E871F-1F11-BB48-9F3B-F61B96190A4F}"/>
                </a:ext>
              </a:extLst>
            </p:cNvPr>
            <p:cNvPicPr>
              <a:picLocks noChangeAspect="1"/>
            </p:cNvPicPr>
            <p:nvPr/>
          </p:nvPicPr>
          <p:blipFill>
            <a:blip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5164348" y="5214832"/>
              <a:ext cx="224429" cy="339381"/>
            </a:xfrm>
            <a:prstGeom prst="rect">
              <a:avLst/>
            </a:prstGeom>
          </p:spPr>
        </p:pic>
        <p:pic>
          <p:nvPicPr>
            <p:cNvPr id="79" name="Graphic 78">
              <a:extLst>
                <a:ext uri="{FF2B5EF4-FFF2-40B4-BE49-F238E27FC236}">
                  <a16:creationId xmlns:a16="http://schemas.microsoft.com/office/drawing/2014/main" id="{00287E77-C3C9-0047-B644-FC1FBE793CC6}"/>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164348" y="5214832"/>
              <a:ext cx="224429" cy="339381"/>
            </a:xfrm>
            <a:prstGeom prst="rect">
              <a:avLst/>
            </a:prstGeom>
          </p:spPr>
        </p:pic>
      </p:grpSp>
      <p:grpSp>
        <p:nvGrpSpPr>
          <p:cNvPr id="80" name="Group 79">
            <a:extLst>
              <a:ext uri="{FF2B5EF4-FFF2-40B4-BE49-F238E27FC236}">
                <a16:creationId xmlns:a16="http://schemas.microsoft.com/office/drawing/2014/main" id="{26B57CB5-FFF4-964B-AA90-490FFB2759EB}"/>
              </a:ext>
            </a:extLst>
          </p:cNvPr>
          <p:cNvGrpSpPr/>
          <p:nvPr/>
        </p:nvGrpSpPr>
        <p:grpSpPr>
          <a:xfrm>
            <a:off x="10643502" y="1565591"/>
            <a:ext cx="224429" cy="339381"/>
            <a:chOff x="5164348" y="5214832"/>
            <a:chExt cx="224429" cy="339381"/>
          </a:xfrm>
        </p:grpSpPr>
        <p:pic>
          <p:nvPicPr>
            <p:cNvPr id="81" name="Graphic 80">
              <a:extLst>
                <a:ext uri="{FF2B5EF4-FFF2-40B4-BE49-F238E27FC236}">
                  <a16:creationId xmlns:a16="http://schemas.microsoft.com/office/drawing/2014/main" id="{D6ECFCE5-E11F-0B46-93C8-75C71A512ECA}"/>
                </a:ext>
              </a:extLst>
            </p:cNvPr>
            <p:cNvPicPr>
              <a:picLocks noChangeAspect="1"/>
            </p:cNvPicPr>
            <p:nvPr/>
          </p:nvPicPr>
          <p:blipFill>
            <a:blip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5164348" y="5214832"/>
              <a:ext cx="224429" cy="339381"/>
            </a:xfrm>
            <a:prstGeom prst="rect">
              <a:avLst/>
            </a:prstGeom>
          </p:spPr>
        </p:pic>
        <p:pic>
          <p:nvPicPr>
            <p:cNvPr id="82" name="Graphic 81">
              <a:extLst>
                <a:ext uri="{FF2B5EF4-FFF2-40B4-BE49-F238E27FC236}">
                  <a16:creationId xmlns:a16="http://schemas.microsoft.com/office/drawing/2014/main" id="{2AB38616-7D6B-F142-83C8-33AEA382A592}"/>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164348" y="5214832"/>
              <a:ext cx="224429" cy="339381"/>
            </a:xfrm>
            <a:prstGeom prst="rect">
              <a:avLst/>
            </a:prstGeom>
          </p:spPr>
        </p:pic>
      </p:grpSp>
      <p:pic>
        <p:nvPicPr>
          <p:cNvPr id="85" name="Graphic 84">
            <a:extLst>
              <a:ext uri="{FF2B5EF4-FFF2-40B4-BE49-F238E27FC236}">
                <a16:creationId xmlns:a16="http://schemas.microsoft.com/office/drawing/2014/main" id="{A20B7509-0F94-4859-85EF-EEDAEDE94D6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819972" y="581602"/>
            <a:ext cx="838200" cy="838200"/>
          </a:xfrm>
          <a:prstGeom prst="rect">
            <a:avLst/>
          </a:prstGeom>
        </p:spPr>
      </p:pic>
      <p:pic>
        <p:nvPicPr>
          <p:cNvPr id="88" name="Graphic 87">
            <a:extLst>
              <a:ext uri="{FF2B5EF4-FFF2-40B4-BE49-F238E27FC236}">
                <a16:creationId xmlns:a16="http://schemas.microsoft.com/office/drawing/2014/main" id="{99E97CBA-E600-44C2-96EA-493A3FD32818}"/>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45278" y="4093525"/>
            <a:ext cx="838200" cy="838200"/>
          </a:xfrm>
          <a:prstGeom prst="rect">
            <a:avLst/>
          </a:prstGeom>
        </p:spPr>
      </p:pic>
    </p:spTree>
    <p:extLst>
      <p:ext uri="{BB962C8B-B14F-4D97-AF65-F5344CB8AC3E}">
        <p14:creationId xmlns:p14="http://schemas.microsoft.com/office/powerpoint/2010/main" val="38164740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4DFF1E60-09E3-AD4F-8F1A-B8C5F1BDC68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266489" y="5990555"/>
            <a:ext cx="3263900" cy="203200"/>
          </a:xfrm>
          <a:prstGeom prst="rect">
            <a:avLst/>
          </a:prstGeom>
        </p:spPr>
      </p:pic>
      <p:sp>
        <p:nvSpPr>
          <p:cNvPr id="10" name="TextBox 9">
            <a:extLst>
              <a:ext uri="{FF2B5EF4-FFF2-40B4-BE49-F238E27FC236}">
                <a16:creationId xmlns:a16="http://schemas.microsoft.com/office/drawing/2014/main" id="{2CC5FAA6-907C-0445-85C3-8E4CDB3D2AB1}"/>
              </a:ext>
            </a:extLst>
          </p:cNvPr>
          <p:cNvSpPr txBox="1"/>
          <p:nvPr/>
        </p:nvSpPr>
        <p:spPr>
          <a:xfrm>
            <a:off x="3782283" y="2346131"/>
            <a:ext cx="4627434" cy="1569660"/>
          </a:xfrm>
          <a:prstGeom prst="rect">
            <a:avLst/>
          </a:prstGeom>
          <a:noFill/>
        </p:spPr>
        <p:txBody>
          <a:bodyPr wrap="square" rtlCol="0">
            <a:spAutoFit/>
          </a:bodyPr>
          <a:lstStyle/>
          <a:p>
            <a:r>
              <a:rPr lang="cs-CZ" sz="4800" b="1" dirty="0">
                <a:latin typeface="Open Sans" panose="020B0606030504020204" pitchFamily="34" charset="0"/>
                <a:ea typeface="Open Sans" panose="020B0606030504020204" pitchFamily="34" charset="0"/>
                <a:cs typeface="Open Sans" panose="020B0606030504020204" pitchFamily="34" charset="0"/>
              </a:rPr>
              <a:t>Čas na Vaše dotazy</a:t>
            </a:r>
            <a:endParaRPr lang="en-GB" sz="48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11" name="TextBox 10">
            <a:extLst>
              <a:ext uri="{FF2B5EF4-FFF2-40B4-BE49-F238E27FC236}">
                <a16:creationId xmlns:a16="http://schemas.microsoft.com/office/drawing/2014/main" id="{3311B920-B94F-5744-8313-EEC35A83ADD4}"/>
              </a:ext>
            </a:extLst>
          </p:cNvPr>
          <p:cNvSpPr txBox="1"/>
          <p:nvPr/>
        </p:nvSpPr>
        <p:spPr>
          <a:xfrm>
            <a:off x="6421874" y="776471"/>
            <a:ext cx="2648010" cy="4708981"/>
          </a:xfrm>
          <a:prstGeom prst="rect">
            <a:avLst/>
          </a:prstGeom>
          <a:noFill/>
        </p:spPr>
        <p:txBody>
          <a:bodyPr wrap="square" rtlCol="0">
            <a:spAutoFit/>
          </a:bodyPr>
          <a:lstStyle/>
          <a:p>
            <a:pPr algn="r"/>
            <a:r>
              <a:rPr lang="fr-CH" sz="30000" b="1" spc="-300" dirty="0">
                <a:solidFill>
                  <a:srgbClr val="95948B"/>
                </a:solidFill>
                <a:latin typeface="Open Sans" panose="020B0606030504020204" pitchFamily="34" charset="0"/>
                <a:ea typeface="Open Sans" panose="020B0606030504020204" pitchFamily="34" charset="0"/>
                <a:cs typeface="Open Sans" panose="020B0606030504020204" pitchFamily="34" charset="0"/>
              </a:rPr>
              <a:t>?</a:t>
            </a:r>
            <a:endParaRPr lang="en-GB" sz="30000" b="1" spc="-300" dirty="0">
              <a:solidFill>
                <a:srgbClr val="95948B"/>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6" name="Graphic 5">
            <a:extLst>
              <a:ext uri="{FF2B5EF4-FFF2-40B4-BE49-F238E27FC236}">
                <a16:creationId xmlns:a16="http://schemas.microsoft.com/office/drawing/2014/main" id="{793902A0-3BAF-2F44-A2DC-6A51C119F35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85125" y="4957645"/>
            <a:ext cx="4204319" cy="918185"/>
          </a:xfrm>
          <a:prstGeom prst="rect">
            <a:avLst/>
          </a:prstGeom>
        </p:spPr>
      </p:pic>
    </p:spTree>
    <p:extLst>
      <p:ext uri="{BB962C8B-B14F-4D97-AF65-F5344CB8AC3E}">
        <p14:creationId xmlns:p14="http://schemas.microsoft.com/office/powerpoint/2010/main" val="41539975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39F5122D-7F81-4BF8-AE1B-34307F5E675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265903" y="2698050"/>
            <a:ext cx="3857749" cy="3857749"/>
          </a:xfrm>
          <a:prstGeom prst="rect">
            <a:avLst/>
          </a:prstGeom>
        </p:spPr>
      </p:pic>
      <p:sp>
        <p:nvSpPr>
          <p:cNvPr id="4" name="TextBox 3">
            <a:extLst>
              <a:ext uri="{FF2B5EF4-FFF2-40B4-BE49-F238E27FC236}">
                <a16:creationId xmlns:a16="http://schemas.microsoft.com/office/drawing/2014/main" id="{0F3CA429-67AD-4B19-A119-C073296C4DE4}"/>
              </a:ext>
            </a:extLst>
          </p:cNvPr>
          <p:cNvSpPr txBox="1"/>
          <p:nvPr/>
        </p:nvSpPr>
        <p:spPr>
          <a:xfrm>
            <a:off x="1997222" y="1488245"/>
            <a:ext cx="8082444" cy="3127266"/>
          </a:xfrm>
          <a:prstGeom prst="rect">
            <a:avLst/>
          </a:prstGeom>
          <a:noFill/>
        </p:spPr>
        <p:txBody>
          <a:bodyPr wrap="square" rtlCol="0">
            <a:spAutoFit/>
          </a:bodyPr>
          <a:lstStyle/>
          <a:p>
            <a:pPr algn="ctr">
              <a:lnSpc>
                <a:spcPct val="120000"/>
              </a:lnSpc>
              <a:spcBef>
                <a:spcPts val="1000"/>
              </a:spcBef>
            </a:pPr>
            <a:r>
              <a:rPr lang="cs-CZ" sz="4800" b="1" dirty="0">
                <a:latin typeface="Open Sans" panose="020B0606030504020204" pitchFamily="34" charset="0"/>
                <a:ea typeface="Open Sans" panose="020B0606030504020204" pitchFamily="34" charset="0"/>
                <a:cs typeface="Open Sans" panose="020B0606030504020204" pitchFamily="34" charset="0"/>
              </a:rPr>
              <a:t>Upozornění</a:t>
            </a:r>
            <a:endParaRPr lang="en-GB" sz="4800" b="1" dirty="0">
              <a:latin typeface="Open Sans" panose="020B0606030504020204" pitchFamily="34" charset="0"/>
              <a:ea typeface="Open Sans" panose="020B0606030504020204" pitchFamily="34" charset="0"/>
              <a:cs typeface="Open Sans" panose="020B0606030504020204" pitchFamily="34" charset="0"/>
            </a:endParaRPr>
          </a:p>
          <a:p>
            <a:pPr algn="just">
              <a:lnSpc>
                <a:spcPct val="120000"/>
              </a:lnSpc>
              <a:spcBef>
                <a:spcPts val="1000"/>
              </a:spcBef>
            </a:pPr>
            <a:r>
              <a:rPr lang="cs-CZ" sz="2800" dirty="0">
                <a:latin typeface="Open Sans" panose="020B0606030504020204" pitchFamily="34" charset="0"/>
                <a:ea typeface="Open Sans" panose="020B0606030504020204" pitchFamily="34" charset="0"/>
                <a:cs typeface="Open Sans" panose="020B0606030504020204" pitchFamily="34" charset="0"/>
              </a:rPr>
              <a:t>Informace v této prezentaci jsou podmíněny schválením programu ze strany Evropské komise a monitorovacího výboru budoucího programu </a:t>
            </a:r>
            <a:r>
              <a:rPr lang="cs-CZ" sz="2800" dirty="0" err="1">
                <a:latin typeface="Open Sans" panose="020B0606030504020204" pitchFamily="34" charset="0"/>
                <a:ea typeface="Open Sans" panose="020B0606030504020204" pitchFamily="34" charset="0"/>
                <a:cs typeface="Open Sans" panose="020B0606030504020204" pitchFamily="34" charset="0"/>
              </a:rPr>
              <a:t>Interreg</a:t>
            </a:r>
            <a:r>
              <a:rPr lang="cs-CZ" sz="2800" dirty="0">
                <a:latin typeface="Open Sans" panose="020B0606030504020204" pitchFamily="34" charset="0"/>
                <a:ea typeface="Open Sans" panose="020B0606030504020204" pitchFamily="34" charset="0"/>
                <a:cs typeface="Open Sans" panose="020B0606030504020204" pitchFamily="34" charset="0"/>
              </a:rPr>
              <a:t> </a:t>
            </a:r>
            <a:r>
              <a:rPr lang="cs-CZ" sz="2800" dirty="0" err="1">
                <a:latin typeface="Open Sans" panose="020B0606030504020204" pitchFamily="34" charset="0"/>
                <a:ea typeface="Open Sans" panose="020B0606030504020204" pitchFamily="34" charset="0"/>
                <a:cs typeface="Open Sans" panose="020B0606030504020204" pitchFamily="34" charset="0"/>
              </a:rPr>
              <a:t>Europe</a:t>
            </a:r>
            <a:r>
              <a:rPr lang="cs-CZ" sz="2800" dirty="0">
                <a:latin typeface="Open Sans" panose="020B0606030504020204" pitchFamily="34" charset="0"/>
                <a:ea typeface="Open Sans" panose="020B0606030504020204" pitchFamily="34" charset="0"/>
                <a:cs typeface="Open Sans" panose="020B0606030504020204" pitchFamily="34" charset="0"/>
              </a:rPr>
              <a:t>.</a:t>
            </a:r>
            <a:endParaRPr lang="en-US" sz="28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8959324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C963A-82BA-F849-A4DE-92829DE2A08F}"/>
              </a:ext>
            </a:extLst>
          </p:cNvPr>
          <p:cNvSpPr>
            <a:spLocks noGrp="1"/>
          </p:cNvSpPr>
          <p:nvPr>
            <p:ph type="ctrTitle"/>
          </p:nvPr>
        </p:nvSpPr>
        <p:spPr/>
        <p:txBody>
          <a:bodyPr/>
          <a:lstStyle/>
          <a:p>
            <a:r>
              <a:rPr lang="en-US" dirty="0"/>
              <a:t> </a:t>
            </a:r>
          </a:p>
        </p:txBody>
      </p:sp>
      <p:sp>
        <p:nvSpPr>
          <p:cNvPr id="10" name="Subtitle 2">
            <a:extLst>
              <a:ext uri="{FF2B5EF4-FFF2-40B4-BE49-F238E27FC236}">
                <a16:creationId xmlns:a16="http://schemas.microsoft.com/office/drawing/2014/main" id="{EBEF00A4-3153-0A48-85C3-BDB5EDB1B9CF}"/>
              </a:ext>
            </a:extLst>
          </p:cNvPr>
          <p:cNvSpPr>
            <a:spLocks noGrp="1"/>
          </p:cNvSpPr>
          <p:nvPr>
            <p:ph type="subTitle" idx="1"/>
          </p:nvPr>
        </p:nvSpPr>
        <p:spPr>
          <a:xfrm>
            <a:off x="857771" y="1978901"/>
            <a:ext cx="5383651" cy="1071072"/>
          </a:xfrm>
        </p:spPr>
        <p:txBody>
          <a:bodyPr>
            <a:noAutofit/>
          </a:bodyPr>
          <a:lstStyle/>
          <a:p>
            <a:pPr algn="l"/>
            <a:r>
              <a:rPr lang="cs-CZ" sz="7200" b="1" dirty="0">
                <a:latin typeface="Open Sans" panose="020B0606030504020204" pitchFamily="34" charset="0"/>
                <a:ea typeface="Open Sans" panose="020B0606030504020204" pitchFamily="34" charset="0"/>
                <a:cs typeface="Open Sans" panose="020B0606030504020204" pitchFamily="34" charset="0"/>
              </a:rPr>
              <a:t>Děkuji za pozornost</a:t>
            </a:r>
            <a:r>
              <a:rPr lang="en-US" sz="7200" b="1" dirty="0">
                <a:latin typeface="Open Sans" panose="020B0606030504020204" pitchFamily="34" charset="0"/>
                <a:ea typeface="Open Sans" panose="020B0606030504020204" pitchFamily="34" charset="0"/>
                <a:cs typeface="Open Sans" panose="020B0606030504020204" pitchFamily="34" charset="0"/>
              </a:rPr>
              <a:t>!</a:t>
            </a:r>
          </a:p>
        </p:txBody>
      </p:sp>
      <p:sp>
        <p:nvSpPr>
          <p:cNvPr id="11" name="TextBox 10">
            <a:extLst>
              <a:ext uri="{FF2B5EF4-FFF2-40B4-BE49-F238E27FC236}">
                <a16:creationId xmlns:a16="http://schemas.microsoft.com/office/drawing/2014/main" id="{02C590E5-0FA5-4A44-97E8-EDBB31D8A151}"/>
              </a:ext>
            </a:extLst>
          </p:cNvPr>
          <p:cNvSpPr txBox="1"/>
          <p:nvPr/>
        </p:nvSpPr>
        <p:spPr>
          <a:xfrm>
            <a:off x="857771" y="4601629"/>
            <a:ext cx="3263899" cy="1815882"/>
          </a:xfrm>
          <a:prstGeom prst="rect">
            <a:avLst/>
          </a:prstGeom>
          <a:noFill/>
        </p:spPr>
        <p:txBody>
          <a:bodyPr wrap="square" rtlCol="0">
            <a:spAutoFit/>
          </a:bodyPr>
          <a:lstStyle/>
          <a:p>
            <a:r>
              <a:rPr lang="en-US" sz="1600" dirty="0"/>
              <a:t>Pavel Lukeš</a:t>
            </a:r>
            <a:br>
              <a:rPr lang="en-US" sz="1600" dirty="0"/>
            </a:br>
            <a:r>
              <a:rPr lang="cs-CZ" sz="1600" dirty="0"/>
              <a:t>Odbor evropské územní spolupráce</a:t>
            </a:r>
            <a:br>
              <a:rPr lang="en-US" sz="1600" dirty="0"/>
            </a:br>
            <a:r>
              <a:rPr lang="cs-CZ" sz="1600" dirty="0"/>
              <a:t>Ministerstvo pro místní rozvoj</a:t>
            </a:r>
            <a:br>
              <a:rPr lang="en-US" sz="1600" dirty="0"/>
            </a:br>
            <a:r>
              <a:rPr lang="en-US" sz="1600" dirty="0"/>
              <a:t>E-mail: </a:t>
            </a:r>
            <a:r>
              <a:rPr lang="en-US" sz="1600" dirty="0">
                <a:hlinkClick r:id="rId2">
                  <a:extLst>
                    <a:ext uri="{A12FA001-AC4F-418D-AE19-62706E023703}">
                      <ahyp:hlinkClr xmlns:ahyp="http://schemas.microsoft.com/office/drawing/2018/hyperlinkcolor" val="tx"/>
                    </a:ext>
                  </a:extLst>
                </a:hlinkClick>
              </a:rPr>
              <a:t>pavel.lukes@mmr.cz</a:t>
            </a:r>
            <a:br>
              <a:rPr lang="en-US" sz="1600" dirty="0"/>
            </a:br>
            <a:r>
              <a:rPr lang="en-US" sz="1600" dirty="0"/>
              <a:t>WEB: </a:t>
            </a:r>
            <a:r>
              <a:rPr lang="en-US" sz="1600" dirty="0">
                <a:hlinkClick r:id="rId3">
                  <a:extLst>
                    <a:ext uri="{A12FA001-AC4F-418D-AE19-62706E023703}">
                      <ahyp:hlinkClr xmlns:ahyp="http://schemas.microsoft.com/office/drawing/2018/hyperlinkcolor" val="tx"/>
                    </a:ext>
                  </a:extLst>
                </a:hlinkClick>
              </a:rPr>
              <a:t>www.dotaceEU.cz</a:t>
            </a:r>
            <a:br>
              <a:rPr lang="en-US" sz="1600" dirty="0"/>
            </a:br>
            <a:r>
              <a:rPr lang="en-US" sz="1600" dirty="0">
                <a:hlinkClick r:id="rId4">
                  <a:extLst>
                    <a:ext uri="{A12FA001-AC4F-418D-AE19-62706E023703}">
                      <ahyp:hlinkClr xmlns:ahyp="http://schemas.microsoft.com/office/drawing/2018/hyperlinkcolor" val="tx"/>
                    </a:ext>
                  </a:extLst>
                </a:hlinkClick>
              </a:rPr>
              <a:t>www.interreg-europe.eu</a:t>
            </a:r>
            <a:br>
              <a:rPr lang="en-US" sz="1600" dirty="0"/>
            </a:br>
            <a:r>
              <a:rPr lang="en-US" sz="1600" dirty="0"/>
              <a:t>tel.: +420 224 862 331</a:t>
            </a:r>
            <a:r>
              <a:rPr lang="cs-CZ" sz="1600" dirty="0"/>
              <a:t>, 731 628 149</a:t>
            </a:r>
            <a:endParaRPr lang="en-US" sz="1600" b="1" dirty="0">
              <a:latin typeface="Open Sans" panose="020B0606030504020204" pitchFamily="34" charset="0"/>
              <a:ea typeface="Open Sans" panose="020B0606030504020204" pitchFamily="34" charset="0"/>
              <a:cs typeface="Open Sans" panose="020B0606030504020204" pitchFamily="34" charset="0"/>
            </a:endParaRPr>
          </a:p>
        </p:txBody>
      </p:sp>
      <p:pic>
        <p:nvPicPr>
          <p:cNvPr id="12" name="Graphic 11">
            <a:extLst>
              <a:ext uri="{FF2B5EF4-FFF2-40B4-BE49-F238E27FC236}">
                <a16:creationId xmlns:a16="http://schemas.microsoft.com/office/drawing/2014/main" id="{C2A00B84-23DD-9249-A9FA-CB26CD020F5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695152" y="3967461"/>
            <a:ext cx="3263900" cy="203200"/>
          </a:xfrm>
          <a:prstGeom prst="rect">
            <a:avLst/>
          </a:prstGeom>
        </p:spPr>
      </p:pic>
      <p:pic>
        <p:nvPicPr>
          <p:cNvPr id="14" name="Graphic 13">
            <a:extLst>
              <a:ext uri="{FF2B5EF4-FFF2-40B4-BE49-F238E27FC236}">
                <a16:creationId xmlns:a16="http://schemas.microsoft.com/office/drawing/2014/main" id="{A88A5E43-A7A4-814A-9603-074861BEF78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45977" y="649434"/>
            <a:ext cx="5991901" cy="1308576"/>
          </a:xfrm>
          <a:prstGeom prst="rect">
            <a:avLst/>
          </a:prstGeom>
        </p:spPr>
      </p:pic>
      <p:pic>
        <p:nvPicPr>
          <p:cNvPr id="8" name="Picture 7" descr="Map&#10;&#10;Description automatically generated">
            <a:extLst>
              <a:ext uri="{FF2B5EF4-FFF2-40B4-BE49-F238E27FC236}">
                <a16:creationId xmlns:a16="http://schemas.microsoft.com/office/drawing/2014/main" id="{C0E0EF62-1FD5-4FE1-AA9D-8DE483C4F1F7}"/>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6961455" y="312916"/>
            <a:ext cx="5231818" cy="5612426"/>
          </a:xfrm>
          <a:prstGeom prst="rect">
            <a:avLst/>
          </a:prstGeom>
        </p:spPr>
      </p:pic>
      <p:pic>
        <p:nvPicPr>
          <p:cNvPr id="4" name="Obrázek 3" descr="Obsah obrázku text&#10;&#10;Popis byl vytvořen automaticky">
            <a:extLst>
              <a:ext uri="{FF2B5EF4-FFF2-40B4-BE49-F238E27FC236}">
                <a16:creationId xmlns:a16="http://schemas.microsoft.com/office/drawing/2014/main" id="{481C90F1-19E5-47E4-BBEC-51992391990A}"/>
              </a:ext>
            </a:extLst>
          </p:cNvPr>
          <p:cNvPicPr>
            <a:picLocks noChangeAspect="1"/>
          </p:cNvPicPr>
          <p:nvPr/>
        </p:nvPicPr>
        <p:blipFill>
          <a:blip r:embed="rId10"/>
          <a:stretch>
            <a:fillRect/>
          </a:stretch>
        </p:blipFill>
        <p:spPr>
          <a:xfrm>
            <a:off x="4429739" y="5773367"/>
            <a:ext cx="2171700" cy="548640"/>
          </a:xfrm>
          <a:prstGeom prst="rect">
            <a:avLst/>
          </a:prstGeom>
        </p:spPr>
      </p:pic>
    </p:spTree>
    <p:extLst>
      <p:ext uri="{BB962C8B-B14F-4D97-AF65-F5344CB8AC3E}">
        <p14:creationId xmlns:p14="http://schemas.microsoft.com/office/powerpoint/2010/main" val="12511817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7B898AE7-FC76-2F49-9DCB-FF48430211D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66489" y="5990555"/>
            <a:ext cx="3263900" cy="203200"/>
          </a:xfrm>
          <a:prstGeom prst="rect">
            <a:avLst/>
          </a:prstGeom>
        </p:spPr>
      </p:pic>
      <p:sp>
        <p:nvSpPr>
          <p:cNvPr id="11" name="Subtitle 2">
            <a:extLst>
              <a:ext uri="{FF2B5EF4-FFF2-40B4-BE49-F238E27FC236}">
                <a16:creationId xmlns:a16="http://schemas.microsoft.com/office/drawing/2014/main" id="{2AE1E5D8-F077-9344-BD47-DC5174EAC58C}"/>
              </a:ext>
            </a:extLst>
          </p:cNvPr>
          <p:cNvSpPr>
            <a:spLocks noGrp="1"/>
          </p:cNvSpPr>
          <p:nvPr>
            <p:ph type="subTitle" idx="1"/>
          </p:nvPr>
        </p:nvSpPr>
        <p:spPr>
          <a:xfrm>
            <a:off x="870855" y="2208010"/>
            <a:ext cx="9144000" cy="1655762"/>
          </a:xfrm>
        </p:spPr>
        <p:txBody>
          <a:bodyPr>
            <a:noAutofit/>
          </a:bodyPr>
          <a:lstStyle/>
          <a:p>
            <a:pPr algn="l"/>
            <a:r>
              <a:rPr lang="en-US" sz="4800" dirty="0">
                <a:solidFill>
                  <a:srgbClr val="95948B"/>
                </a:solidFill>
                <a:latin typeface="Open Sans" panose="020B0606030504020204" pitchFamily="34" charset="0"/>
                <a:ea typeface="Open Sans" panose="020B0606030504020204" pitchFamily="34" charset="0"/>
                <a:cs typeface="Open Sans" panose="020B0606030504020204" pitchFamily="34" charset="0"/>
              </a:rPr>
              <a:t>Inspiration from</a:t>
            </a:r>
            <a:endParaRPr lang="en-US" sz="4800" dirty="0">
              <a:solidFill>
                <a:srgbClr val="95948B"/>
              </a:solidFill>
              <a:ea typeface="Open Sans" panose="020B0606030504020204" pitchFamily="34" charset="0"/>
              <a:cs typeface="Open Sans" panose="020B0606030504020204" pitchFamily="34" charset="0"/>
            </a:endParaRPr>
          </a:p>
          <a:p>
            <a:pPr algn="l"/>
            <a:r>
              <a:rPr lang="en-US" sz="4800" b="1" dirty="0">
                <a:latin typeface="Open Sans" panose="020B0606030504020204" pitchFamily="34" charset="0"/>
                <a:ea typeface="Open Sans" panose="020B0606030504020204" pitchFamily="34" charset="0"/>
                <a:cs typeface="Open Sans" panose="020B0606030504020204" pitchFamily="34" charset="0"/>
              </a:rPr>
              <a:t>2014-2020</a:t>
            </a:r>
          </a:p>
        </p:txBody>
      </p:sp>
      <p:sp>
        <p:nvSpPr>
          <p:cNvPr id="12" name="TextBox 11">
            <a:extLst>
              <a:ext uri="{FF2B5EF4-FFF2-40B4-BE49-F238E27FC236}">
                <a16:creationId xmlns:a16="http://schemas.microsoft.com/office/drawing/2014/main" id="{007CAE7C-5563-3C4C-8865-248A2E528BF9}"/>
              </a:ext>
            </a:extLst>
          </p:cNvPr>
          <p:cNvSpPr txBox="1"/>
          <p:nvPr/>
        </p:nvSpPr>
        <p:spPr>
          <a:xfrm>
            <a:off x="957781" y="5097644"/>
            <a:ext cx="2438390" cy="276999"/>
          </a:xfrm>
          <a:prstGeom prst="rect">
            <a:avLst/>
          </a:prstGeom>
          <a:solidFill>
            <a:schemeClr val="tx1"/>
          </a:solidFill>
        </p:spPr>
        <p:txBody>
          <a:bodyPr wrap="square" rtlCol="0">
            <a:spAutoFit/>
          </a:bodyPr>
          <a:lstStyle/>
          <a:p>
            <a:pPr algn="ctr"/>
            <a:r>
              <a:rPr lang="en-US" sz="1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10 FEB 2022 | 10 Minutes</a:t>
            </a:r>
          </a:p>
        </p:txBody>
      </p:sp>
      <p:sp>
        <p:nvSpPr>
          <p:cNvPr id="14" name="TextBox 13">
            <a:extLst>
              <a:ext uri="{FF2B5EF4-FFF2-40B4-BE49-F238E27FC236}">
                <a16:creationId xmlns:a16="http://schemas.microsoft.com/office/drawing/2014/main" id="{241977E0-C0FF-5540-9F53-12E6045AE6B7}"/>
              </a:ext>
            </a:extLst>
          </p:cNvPr>
          <p:cNvSpPr txBox="1"/>
          <p:nvPr/>
        </p:nvSpPr>
        <p:spPr>
          <a:xfrm>
            <a:off x="945749" y="5780323"/>
            <a:ext cx="2438390" cy="461665"/>
          </a:xfrm>
          <a:prstGeom prst="rect">
            <a:avLst/>
          </a:prstGeom>
          <a:noFill/>
        </p:spPr>
        <p:txBody>
          <a:bodyPr wrap="square" rtlCol="0">
            <a:spAutoFit/>
          </a:bodyPr>
          <a:lstStyle/>
          <a:p>
            <a:r>
              <a:rPr lang="en-US" sz="1200" b="1" dirty="0">
                <a:solidFill>
                  <a:srgbClr val="95948B"/>
                </a:solidFill>
                <a:latin typeface="Open Sans" panose="020B0606030504020204" pitchFamily="34" charset="0"/>
                <a:ea typeface="Open Sans" panose="020B0606030504020204" pitchFamily="34" charset="0"/>
                <a:cs typeface="Open Sans" panose="020B0606030504020204" pitchFamily="34" charset="0"/>
              </a:rPr>
              <a:t>Czech Information Day</a:t>
            </a:r>
          </a:p>
          <a:p>
            <a:r>
              <a:rPr lang="en-US" sz="1200" b="1" dirty="0">
                <a:solidFill>
                  <a:srgbClr val="95948B"/>
                </a:solidFill>
                <a:latin typeface="Open Sans" panose="020B0606030504020204" pitchFamily="34" charset="0"/>
                <a:ea typeface="Open Sans" panose="020B0606030504020204" pitchFamily="34" charset="0"/>
                <a:cs typeface="Open Sans" panose="020B0606030504020204" pitchFamily="34" charset="0"/>
              </a:rPr>
              <a:t>Online</a:t>
            </a:r>
          </a:p>
        </p:txBody>
      </p:sp>
      <p:sp>
        <p:nvSpPr>
          <p:cNvPr id="15" name="TextBox 14">
            <a:extLst>
              <a:ext uri="{FF2B5EF4-FFF2-40B4-BE49-F238E27FC236}">
                <a16:creationId xmlns:a16="http://schemas.microsoft.com/office/drawing/2014/main" id="{208009EA-789C-AD44-898E-F7FF6C92D355}"/>
              </a:ext>
            </a:extLst>
          </p:cNvPr>
          <p:cNvSpPr txBox="1"/>
          <p:nvPr/>
        </p:nvSpPr>
        <p:spPr>
          <a:xfrm>
            <a:off x="900935" y="4548661"/>
            <a:ext cx="4479686" cy="707886"/>
          </a:xfrm>
          <a:prstGeom prst="rect">
            <a:avLst/>
          </a:prstGeom>
          <a:noFill/>
        </p:spPr>
        <p:txBody>
          <a:bodyPr wrap="square" rtlCol="0">
            <a:spAutoFit/>
          </a:bodyPr>
          <a:lstStyle/>
          <a:p>
            <a:r>
              <a:rPr lang="en-US" sz="1400" b="1" dirty="0">
                <a:latin typeface="Open Sans Semibold" panose="020B0606030504020204" pitchFamily="34" charset="0"/>
                <a:ea typeface="Open Sans Semibold" panose="020B0606030504020204" pitchFamily="34" charset="0"/>
                <a:cs typeface="Open Sans Semibold" panose="020B0606030504020204" pitchFamily="34" charset="0"/>
              </a:rPr>
              <a:t>Petra </a:t>
            </a:r>
            <a:r>
              <a:rPr lang="cs-CZ" sz="1400" b="1" dirty="0">
                <a:latin typeface="Open Sans Semibold" panose="020B0606030504020204" pitchFamily="34" charset="0"/>
                <a:ea typeface="Open Sans Semibold" panose="020B0606030504020204" pitchFamily="34" charset="0"/>
                <a:cs typeface="Open Sans Semibold" panose="020B0606030504020204" pitchFamily="34" charset="0"/>
              </a:rPr>
              <a:t>Polášková</a:t>
            </a:r>
            <a:endParaRPr lang="en-US" sz="1400" b="1" dirty="0">
              <a:latin typeface="Open Sans Semibold" panose="020B0606030504020204" pitchFamily="34" charset="0"/>
              <a:ea typeface="Open Sans Semibold" panose="020B0606030504020204" pitchFamily="34" charset="0"/>
              <a:cs typeface="Open Sans Semibold" panose="020B0606030504020204" pitchFamily="34" charset="0"/>
            </a:endParaRPr>
          </a:p>
          <a:p>
            <a:r>
              <a:rPr lang="en-GB" sz="1200" i="1" dirty="0">
                <a:latin typeface="Open Sans" panose="020B0606030504020204" pitchFamily="34" charset="0"/>
                <a:ea typeface="Open Sans" panose="020B0606030504020204" pitchFamily="34" charset="0"/>
                <a:cs typeface="Open Sans" panose="020B0606030504020204" pitchFamily="34" charset="0"/>
              </a:rPr>
              <a:t>Communication Officer | Interreg Europe secretariat</a:t>
            </a:r>
          </a:p>
          <a:p>
            <a:endParaRPr lang="en-US" sz="1400" b="1" dirty="0">
              <a:latin typeface="Open Sans Semibold" panose="020B0606030504020204" pitchFamily="34" charset="0"/>
              <a:ea typeface="Open Sans Semibold" panose="020B0606030504020204" pitchFamily="34" charset="0"/>
              <a:cs typeface="Open Sans Semibold" panose="020B0606030504020204" pitchFamily="34" charset="0"/>
            </a:endParaRPr>
          </a:p>
        </p:txBody>
      </p:sp>
      <p:pic>
        <p:nvPicPr>
          <p:cNvPr id="17" name="Graphic 16">
            <a:extLst>
              <a:ext uri="{FF2B5EF4-FFF2-40B4-BE49-F238E27FC236}">
                <a16:creationId xmlns:a16="http://schemas.microsoft.com/office/drawing/2014/main" id="{5091667D-856F-4048-B00C-14DFCE0A6EC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45977" y="649434"/>
            <a:ext cx="5991901" cy="1308576"/>
          </a:xfrm>
          <a:prstGeom prst="rect">
            <a:avLst/>
          </a:prstGeom>
        </p:spPr>
      </p:pic>
      <p:pic>
        <p:nvPicPr>
          <p:cNvPr id="3" name="Picture 2" descr="Map&#10;&#10;Description automatically generated">
            <a:extLst>
              <a:ext uri="{FF2B5EF4-FFF2-40B4-BE49-F238E27FC236}">
                <a16:creationId xmlns:a16="http://schemas.microsoft.com/office/drawing/2014/main" id="{4B449512-BC99-4508-9252-F9C9C787825B}"/>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6970476" y="291137"/>
            <a:ext cx="5221524" cy="5569527"/>
          </a:xfrm>
          <a:prstGeom prst="rect">
            <a:avLst/>
          </a:prstGeom>
        </p:spPr>
      </p:pic>
    </p:spTree>
    <p:extLst>
      <p:ext uri="{BB962C8B-B14F-4D97-AF65-F5344CB8AC3E}">
        <p14:creationId xmlns:p14="http://schemas.microsoft.com/office/powerpoint/2010/main" val="16695322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69039570-CD40-4792-9362-60A82492C798}"/>
              </a:ext>
            </a:extLst>
          </p:cNvPr>
          <p:cNvGrpSpPr/>
          <p:nvPr/>
        </p:nvGrpSpPr>
        <p:grpSpPr>
          <a:xfrm>
            <a:off x="5635166" y="3108581"/>
            <a:ext cx="2199069" cy="1922954"/>
            <a:chOff x="7122149" y="3766433"/>
            <a:chExt cx="2199069" cy="1922954"/>
          </a:xfrm>
        </p:grpSpPr>
        <p:pic>
          <p:nvPicPr>
            <p:cNvPr id="18" name="Graphic 17">
              <a:extLst>
                <a:ext uri="{FF2B5EF4-FFF2-40B4-BE49-F238E27FC236}">
                  <a16:creationId xmlns:a16="http://schemas.microsoft.com/office/drawing/2014/main" id="{DF47C24D-196A-264E-A313-DD7329667F3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122149" y="3766433"/>
              <a:ext cx="2185175" cy="1922954"/>
            </a:xfrm>
            <a:prstGeom prst="rect">
              <a:avLst/>
            </a:prstGeom>
          </p:spPr>
        </p:pic>
        <p:sp>
          <p:nvSpPr>
            <p:cNvPr id="19" name="Rectangle 18">
              <a:extLst>
                <a:ext uri="{FF2B5EF4-FFF2-40B4-BE49-F238E27FC236}">
                  <a16:creationId xmlns:a16="http://schemas.microsoft.com/office/drawing/2014/main" id="{0573E3DC-917C-7545-A4AA-C429D5514447}"/>
                </a:ext>
              </a:extLst>
            </p:cNvPr>
            <p:cNvSpPr/>
            <p:nvPr/>
          </p:nvSpPr>
          <p:spPr>
            <a:xfrm>
              <a:off x="7136042" y="4228518"/>
              <a:ext cx="2185176" cy="923330"/>
            </a:xfrm>
            <a:prstGeom prst="rect">
              <a:avLst/>
            </a:prstGeom>
          </p:spPr>
          <p:txBody>
            <a:bodyPr wrap="square">
              <a:spAutoFit/>
            </a:bodyPr>
            <a:lstStyle/>
            <a:p>
              <a:pPr algn="ctr"/>
              <a:r>
                <a:rPr lang="en-US" sz="5400" b="1">
                  <a:solidFill>
                    <a:schemeClr val="bg1"/>
                  </a:solidFill>
                  <a:latin typeface="Open Sans" panose="020B0606030504020204" pitchFamily="34" charset="0"/>
                  <a:ea typeface="Open Sans" panose="020B0606030504020204" pitchFamily="34" charset="0"/>
                  <a:cs typeface="Open Sans" panose="020B0606030504020204" pitchFamily="34" charset="0"/>
                </a:rPr>
                <a:t>258</a:t>
              </a:r>
              <a:endParaRPr lang="en-US" sz="5400">
                <a:latin typeface="Open Sans" panose="020B0606030504020204" pitchFamily="34" charset="0"/>
                <a:ea typeface="Open Sans" panose="020B0606030504020204" pitchFamily="34" charset="0"/>
                <a:cs typeface="Open Sans" panose="020B0606030504020204" pitchFamily="34" charset="0"/>
              </a:endParaRPr>
            </a:p>
          </p:txBody>
        </p:sp>
        <p:sp>
          <p:nvSpPr>
            <p:cNvPr id="21" name="TextBox 20">
              <a:extLst>
                <a:ext uri="{FF2B5EF4-FFF2-40B4-BE49-F238E27FC236}">
                  <a16:creationId xmlns:a16="http://schemas.microsoft.com/office/drawing/2014/main" id="{070436B7-0C86-6849-AF1D-B398FC66633D}"/>
                </a:ext>
              </a:extLst>
            </p:cNvPr>
            <p:cNvSpPr txBox="1"/>
            <p:nvPr/>
          </p:nvSpPr>
          <p:spPr>
            <a:xfrm>
              <a:off x="7122150" y="5023448"/>
              <a:ext cx="2185174" cy="338554"/>
            </a:xfrm>
            <a:prstGeom prst="rect">
              <a:avLst/>
            </a:prstGeom>
            <a:noFill/>
          </p:spPr>
          <p:txBody>
            <a:bodyPr wrap="square" rtlCol="0">
              <a:spAutoFit/>
            </a:bodyPr>
            <a:lstStyle/>
            <a:p>
              <a:pPr algn="ctr"/>
              <a:r>
                <a:rPr lang="en-US" sz="1600" b="1">
                  <a:solidFill>
                    <a:schemeClr val="bg1"/>
                  </a:solidFill>
                  <a:latin typeface="Open Sans" panose="020B0606030504020204" pitchFamily="34" charset="0"/>
                  <a:ea typeface="Open Sans" panose="020B0606030504020204" pitchFamily="34" charset="0"/>
                  <a:cs typeface="Open Sans" panose="020B0606030504020204" pitchFamily="34" charset="0"/>
                </a:rPr>
                <a:t>PROJECTS</a:t>
              </a:r>
            </a:p>
          </p:txBody>
        </p:sp>
      </p:grpSp>
      <p:pic>
        <p:nvPicPr>
          <p:cNvPr id="33" name="Graphic 32">
            <a:extLst>
              <a:ext uri="{FF2B5EF4-FFF2-40B4-BE49-F238E27FC236}">
                <a16:creationId xmlns:a16="http://schemas.microsoft.com/office/drawing/2014/main" id="{2C4A18BD-433A-BD46-A9F2-C5F984AF14F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165396" y="3108581"/>
            <a:ext cx="2185175" cy="1922954"/>
          </a:xfrm>
          <a:prstGeom prst="rect">
            <a:avLst/>
          </a:prstGeom>
        </p:spPr>
      </p:pic>
      <p:sp>
        <p:nvSpPr>
          <p:cNvPr id="34" name="Rectangle 33">
            <a:extLst>
              <a:ext uri="{FF2B5EF4-FFF2-40B4-BE49-F238E27FC236}">
                <a16:creationId xmlns:a16="http://schemas.microsoft.com/office/drawing/2014/main" id="{1670D6DF-3061-034B-8DE2-DF5C0D1728BF}"/>
              </a:ext>
            </a:extLst>
          </p:cNvPr>
          <p:cNvSpPr/>
          <p:nvPr/>
        </p:nvSpPr>
        <p:spPr>
          <a:xfrm>
            <a:off x="3172363" y="3563220"/>
            <a:ext cx="2185176" cy="923330"/>
          </a:xfrm>
          <a:prstGeom prst="rect">
            <a:avLst/>
          </a:prstGeom>
        </p:spPr>
        <p:txBody>
          <a:bodyPr wrap="square">
            <a:spAutoFit/>
          </a:bodyPr>
          <a:lstStyle/>
          <a:p>
            <a:pPr algn="ctr"/>
            <a:r>
              <a:rPr lang="en-US" sz="5400" b="1">
                <a:solidFill>
                  <a:schemeClr val="bg1"/>
                </a:solidFill>
                <a:latin typeface="Open Sans" panose="020B0606030504020204" pitchFamily="34" charset="0"/>
                <a:ea typeface="Open Sans" panose="020B0606030504020204" pitchFamily="34" charset="0"/>
                <a:cs typeface="Open Sans" panose="020B0606030504020204" pitchFamily="34" charset="0"/>
              </a:rPr>
              <a:t>322</a:t>
            </a:r>
            <a:r>
              <a:rPr lang="en-US" sz="4000" b="1">
                <a:solidFill>
                  <a:schemeClr val="bg1"/>
                </a:solidFill>
                <a:latin typeface="Open Sans" panose="020B0606030504020204" pitchFamily="34" charset="0"/>
                <a:ea typeface="Open Sans" panose="020B0606030504020204" pitchFamily="34" charset="0"/>
                <a:cs typeface="Open Sans" panose="020B0606030504020204" pitchFamily="34" charset="0"/>
              </a:rPr>
              <a:t>m</a:t>
            </a:r>
            <a:endParaRPr lang="en-US" sz="4000">
              <a:latin typeface="Open Sans" panose="020B0606030504020204" pitchFamily="34" charset="0"/>
              <a:ea typeface="Open Sans" panose="020B0606030504020204" pitchFamily="34" charset="0"/>
              <a:cs typeface="Open Sans" panose="020B0606030504020204" pitchFamily="34" charset="0"/>
            </a:endParaRPr>
          </a:p>
        </p:txBody>
      </p:sp>
      <p:sp>
        <p:nvSpPr>
          <p:cNvPr id="35" name="TextBox 34">
            <a:extLst>
              <a:ext uri="{FF2B5EF4-FFF2-40B4-BE49-F238E27FC236}">
                <a16:creationId xmlns:a16="http://schemas.microsoft.com/office/drawing/2014/main" id="{FFFE141B-A7C8-7C48-8313-E971C667A2A6}"/>
              </a:ext>
            </a:extLst>
          </p:cNvPr>
          <p:cNvSpPr txBox="1"/>
          <p:nvPr/>
        </p:nvSpPr>
        <p:spPr>
          <a:xfrm>
            <a:off x="3110163" y="4336766"/>
            <a:ext cx="2185174" cy="338554"/>
          </a:xfrm>
          <a:prstGeom prst="rect">
            <a:avLst/>
          </a:prstGeom>
          <a:noFill/>
        </p:spPr>
        <p:txBody>
          <a:bodyPr wrap="square" rtlCol="0">
            <a:spAutoFit/>
          </a:bodyPr>
          <a:lstStyle/>
          <a:p>
            <a:pPr algn="ctr"/>
            <a:r>
              <a:rPr lang="en-US" sz="1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INVESTED IN</a:t>
            </a:r>
          </a:p>
        </p:txBody>
      </p:sp>
      <p:pic>
        <p:nvPicPr>
          <p:cNvPr id="83" name="Graphic 82">
            <a:extLst>
              <a:ext uri="{FF2B5EF4-FFF2-40B4-BE49-F238E27FC236}">
                <a16:creationId xmlns:a16="http://schemas.microsoft.com/office/drawing/2014/main" id="{0783F4F5-94A0-4A4E-AC68-0BC09F77DAE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448481" y="3085065"/>
            <a:ext cx="378884" cy="523220"/>
          </a:xfrm>
          <a:prstGeom prst="rect">
            <a:avLst/>
          </a:prstGeom>
        </p:spPr>
      </p:pic>
      <p:pic>
        <p:nvPicPr>
          <p:cNvPr id="6" name="Graphic 5">
            <a:extLst>
              <a:ext uri="{FF2B5EF4-FFF2-40B4-BE49-F238E27FC236}">
                <a16:creationId xmlns:a16="http://schemas.microsoft.com/office/drawing/2014/main" id="{5B73ABA2-4CB8-DC4D-BA64-F70DFCE73F3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89762" y="3108581"/>
            <a:ext cx="2185175" cy="1922954"/>
          </a:xfrm>
          <a:prstGeom prst="rect">
            <a:avLst/>
          </a:prstGeom>
        </p:spPr>
      </p:pic>
      <p:sp>
        <p:nvSpPr>
          <p:cNvPr id="16" name="Rectangle 15">
            <a:extLst>
              <a:ext uri="{FF2B5EF4-FFF2-40B4-BE49-F238E27FC236}">
                <a16:creationId xmlns:a16="http://schemas.microsoft.com/office/drawing/2014/main" id="{097731FA-B631-B940-8DF8-9A9A26B66B07}"/>
              </a:ext>
            </a:extLst>
          </p:cNvPr>
          <p:cNvSpPr/>
          <p:nvPr/>
        </p:nvSpPr>
        <p:spPr>
          <a:xfrm>
            <a:off x="605026" y="3317700"/>
            <a:ext cx="2069370" cy="1169551"/>
          </a:xfrm>
          <a:prstGeom prst="rect">
            <a:avLst/>
          </a:prstGeom>
        </p:spPr>
        <p:txBody>
          <a:bodyPr wrap="square">
            <a:spAutoFit/>
          </a:bodyPr>
          <a:lstStyle/>
          <a:p>
            <a:pPr algn="ctr"/>
            <a:r>
              <a:rPr lang="en-US" sz="7000" b="1">
                <a:solidFill>
                  <a:schemeClr val="bg1"/>
                </a:solidFill>
                <a:latin typeface="Open Sans" panose="020B0606030504020204" pitchFamily="34" charset="0"/>
                <a:ea typeface="Open Sans" panose="020B0606030504020204" pitchFamily="34" charset="0"/>
                <a:cs typeface="Open Sans" panose="020B0606030504020204" pitchFamily="34" charset="0"/>
              </a:rPr>
              <a:t>4</a:t>
            </a:r>
            <a:endParaRPr lang="en-US" sz="7000">
              <a:latin typeface="Open Sans" panose="020B0606030504020204" pitchFamily="34" charset="0"/>
              <a:ea typeface="Open Sans" panose="020B0606030504020204" pitchFamily="34" charset="0"/>
              <a:cs typeface="Open Sans" panose="020B0606030504020204" pitchFamily="34" charset="0"/>
            </a:endParaRPr>
          </a:p>
        </p:txBody>
      </p:sp>
      <p:sp>
        <p:nvSpPr>
          <p:cNvPr id="17" name="TextBox 16">
            <a:extLst>
              <a:ext uri="{FF2B5EF4-FFF2-40B4-BE49-F238E27FC236}">
                <a16:creationId xmlns:a16="http://schemas.microsoft.com/office/drawing/2014/main" id="{B901FD62-9C2F-654A-837A-1702CBEF69C2}"/>
              </a:ext>
            </a:extLst>
          </p:cNvPr>
          <p:cNvSpPr txBox="1"/>
          <p:nvPr/>
        </p:nvSpPr>
        <p:spPr>
          <a:xfrm>
            <a:off x="587214" y="4282493"/>
            <a:ext cx="2185174" cy="338554"/>
          </a:xfrm>
          <a:prstGeom prst="rect">
            <a:avLst/>
          </a:prstGeom>
          <a:noFill/>
        </p:spPr>
        <p:txBody>
          <a:bodyPr wrap="square" rtlCol="0">
            <a:spAutoFit/>
          </a:bodyPr>
          <a:lstStyle/>
          <a:p>
            <a:pPr algn="ctr"/>
            <a:r>
              <a:rPr lang="en-US" sz="1600" b="1">
                <a:solidFill>
                  <a:schemeClr val="bg1"/>
                </a:solidFill>
                <a:latin typeface="Open Sans" panose="020B0606030504020204" pitchFamily="34" charset="0"/>
                <a:ea typeface="Open Sans" panose="020B0606030504020204" pitchFamily="34" charset="0"/>
                <a:cs typeface="Open Sans" panose="020B0606030504020204" pitchFamily="34" charset="0"/>
              </a:rPr>
              <a:t>CALLS</a:t>
            </a:r>
          </a:p>
        </p:txBody>
      </p:sp>
      <p:sp>
        <p:nvSpPr>
          <p:cNvPr id="2" name="Title 1">
            <a:extLst>
              <a:ext uri="{FF2B5EF4-FFF2-40B4-BE49-F238E27FC236}">
                <a16:creationId xmlns:a16="http://schemas.microsoft.com/office/drawing/2014/main" id="{278E24D7-DF7F-4660-AA34-A1D610EEF10B}"/>
              </a:ext>
            </a:extLst>
          </p:cNvPr>
          <p:cNvSpPr>
            <a:spLocks noGrp="1"/>
          </p:cNvSpPr>
          <p:nvPr>
            <p:ph type="title"/>
          </p:nvPr>
        </p:nvSpPr>
        <p:spPr/>
        <p:txBody>
          <a:bodyPr>
            <a:normAutofit/>
          </a:bodyPr>
          <a:lstStyle/>
          <a:p>
            <a:pPr>
              <a:spcAft>
                <a:spcPts val="1200"/>
              </a:spcAft>
            </a:pPr>
            <a:r>
              <a:rPr lang="en-GB" sz="3600" b="0" dirty="0">
                <a:solidFill>
                  <a:srgbClr val="95948B"/>
                </a:solidFill>
                <a:latin typeface="Open Sans" panose="020B0606030504020204" pitchFamily="34" charset="0"/>
                <a:ea typeface="Open Sans" panose="020B0606030504020204" pitchFamily="34" charset="0"/>
                <a:cs typeface="Open Sans" panose="020B0606030504020204" pitchFamily="34" charset="0"/>
              </a:rPr>
              <a:t>Interregional cooperation </a:t>
            </a:r>
            <a:r>
              <a:rPr lang="en-GB" sz="3600" b="1" dirty="0">
                <a:ea typeface="Open Sans" panose="020B0606030504020204" pitchFamily="34" charset="0"/>
                <a:cs typeface="Open Sans" panose="020B0606030504020204" pitchFamily="34" charset="0"/>
              </a:rPr>
              <a:t>p</a:t>
            </a:r>
            <a:r>
              <a:rPr lang="en-GB" sz="3600" b="1" dirty="0">
                <a:latin typeface="Open Sans" panose="020B0606030504020204" pitchFamily="34" charset="0"/>
                <a:ea typeface="Open Sans" panose="020B0606030504020204" pitchFamily="34" charset="0"/>
                <a:cs typeface="Open Sans" panose="020B0606030504020204" pitchFamily="34" charset="0"/>
              </a:rPr>
              <a:t>rojects</a:t>
            </a:r>
            <a:endParaRPr lang="en-US" sz="3600" dirty="0"/>
          </a:p>
        </p:txBody>
      </p:sp>
      <p:pic>
        <p:nvPicPr>
          <p:cNvPr id="49" name="Graphic 48">
            <a:extLst>
              <a:ext uri="{FF2B5EF4-FFF2-40B4-BE49-F238E27FC236}">
                <a16:creationId xmlns:a16="http://schemas.microsoft.com/office/drawing/2014/main" id="{8AF564F3-938E-F647-81D2-CD9198548C7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4183607" y="4900336"/>
            <a:ext cx="1284976" cy="1128695"/>
          </a:xfrm>
          <a:prstGeom prst="rect">
            <a:avLst/>
          </a:prstGeom>
        </p:spPr>
      </p:pic>
      <p:grpSp>
        <p:nvGrpSpPr>
          <p:cNvPr id="11" name="Group 10">
            <a:extLst>
              <a:ext uri="{FF2B5EF4-FFF2-40B4-BE49-F238E27FC236}">
                <a16:creationId xmlns:a16="http://schemas.microsoft.com/office/drawing/2014/main" id="{6EF932B5-78E0-4C82-AD5E-885E78F2ECFF}"/>
              </a:ext>
            </a:extLst>
          </p:cNvPr>
          <p:cNvGrpSpPr/>
          <p:nvPr/>
        </p:nvGrpSpPr>
        <p:grpSpPr>
          <a:xfrm>
            <a:off x="9223403" y="1771580"/>
            <a:ext cx="1311860" cy="1128695"/>
            <a:chOff x="7701217" y="1963119"/>
            <a:chExt cx="1311860" cy="1128695"/>
          </a:xfrm>
        </p:grpSpPr>
        <p:pic>
          <p:nvPicPr>
            <p:cNvPr id="85" name="Graphic 84">
              <a:extLst>
                <a:ext uri="{FF2B5EF4-FFF2-40B4-BE49-F238E27FC236}">
                  <a16:creationId xmlns:a16="http://schemas.microsoft.com/office/drawing/2014/main" id="{3957713D-35BF-49A9-B48D-C704AE29F79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701217" y="1963119"/>
              <a:ext cx="1284976" cy="1128695"/>
            </a:xfrm>
            <a:prstGeom prst="rect">
              <a:avLst/>
            </a:prstGeom>
          </p:spPr>
        </p:pic>
        <p:sp>
          <p:nvSpPr>
            <p:cNvPr id="50" name="Rectangle 49">
              <a:extLst>
                <a:ext uri="{FF2B5EF4-FFF2-40B4-BE49-F238E27FC236}">
                  <a16:creationId xmlns:a16="http://schemas.microsoft.com/office/drawing/2014/main" id="{320A2726-6A9C-914B-AF62-F31A1A48A62C}"/>
                </a:ext>
              </a:extLst>
            </p:cNvPr>
            <p:cNvSpPr/>
            <p:nvPr/>
          </p:nvSpPr>
          <p:spPr>
            <a:xfrm>
              <a:off x="7728101" y="2190633"/>
              <a:ext cx="1284976" cy="523220"/>
            </a:xfrm>
            <a:prstGeom prst="rect">
              <a:avLst/>
            </a:prstGeom>
          </p:spPr>
          <p:txBody>
            <a:bodyPr wrap="square">
              <a:spAutoFit/>
            </a:bodyPr>
            <a:lstStyle/>
            <a:p>
              <a:pPr algn="ctr"/>
              <a:r>
                <a:rPr lang="en-US" sz="2800" b="1" dirty="0">
                  <a:latin typeface="Open Sans" panose="020B0606030504020204" pitchFamily="34" charset="0"/>
                  <a:ea typeface="Open Sans" panose="020B0606030504020204" pitchFamily="34" charset="0"/>
                  <a:cs typeface="Open Sans" panose="020B0606030504020204" pitchFamily="34" charset="0"/>
                </a:rPr>
                <a:t>25%</a:t>
              </a:r>
              <a:endParaRPr lang="en-US" sz="2800" dirty="0">
                <a:latin typeface="Open Sans" panose="020B0606030504020204" pitchFamily="34" charset="0"/>
                <a:ea typeface="Open Sans" panose="020B0606030504020204" pitchFamily="34" charset="0"/>
                <a:cs typeface="Open Sans" panose="020B0606030504020204" pitchFamily="34" charset="0"/>
              </a:endParaRPr>
            </a:p>
          </p:txBody>
        </p:sp>
        <p:sp>
          <p:nvSpPr>
            <p:cNvPr id="51" name="TextBox 50">
              <a:extLst>
                <a:ext uri="{FF2B5EF4-FFF2-40B4-BE49-F238E27FC236}">
                  <a16:creationId xmlns:a16="http://schemas.microsoft.com/office/drawing/2014/main" id="{5EB3C176-B787-C64D-A7EB-70955ABD7ADC}"/>
                </a:ext>
              </a:extLst>
            </p:cNvPr>
            <p:cNvSpPr txBox="1"/>
            <p:nvPr/>
          </p:nvSpPr>
          <p:spPr>
            <a:xfrm>
              <a:off x="7701217" y="2599274"/>
              <a:ext cx="1284976" cy="338554"/>
            </a:xfrm>
            <a:prstGeom prst="rect">
              <a:avLst/>
            </a:prstGeom>
            <a:noFill/>
          </p:spPr>
          <p:txBody>
            <a:bodyPr wrap="square" rtlCol="0">
              <a:spAutoFit/>
            </a:bodyPr>
            <a:lstStyle/>
            <a:p>
              <a:pPr algn="ctr"/>
              <a:r>
                <a:rPr lang="en-US" sz="800" b="1" dirty="0">
                  <a:latin typeface="Open Sans" panose="020B0606030504020204" pitchFamily="34" charset="0"/>
                  <a:ea typeface="Open Sans" panose="020B0606030504020204" pitchFamily="34" charset="0"/>
                  <a:cs typeface="Open Sans" panose="020B0606030504020204" pitchFamily="34" charset="0"/>
                </a:rPr>
                <a:t>MANAGING</a:t>
              </a:r>
            </a:p>
            <a:p>
              <a:pPr algn="ctr"/>
              <a:r>
                <a:rPr lang="en-US" sz="800" b="1" dirty="0">
                  <a:latin typeface="Open Sans" panose="020B0606030504020204" pitchFamily="34" charset="0"/>
                  <a:ea typeface="Open Sans" panose="020B0606030504020204" pitchFamily="34" charset="0"/>
                  <a:cs typeface="Open Sans" panose="020B0606030504020204" pitchFamily="34" charset="0"/>
                </a:rPr>
                <a:t>AUTHORITIES</a:t>
              </a:r>
            </a:p>
          </p:txBody>
        </p:sp>
      </p:grpSp>
      <p:grpSp>
        <p:nvGrpSpPr>
          <p:cNvPr id="12" name="Group 11">
            <a:extLst>
              <a:ext uri="{FF2B5EF4-FFF2-40B4-BE49-F238E27FC236}">
                <a16:creationId xmlns:a16="http://schemas.microsoft.com/office/drawing/2014/main" id="{E92897D6-9CA6-4039-B5CA-B432FF6E8234}"/>
              </a:ext>
            </a:extLst>
          </p:cNvPr>
          <p:cNvGrpSpPr/>
          <p:nvPr/>
        </p:nvGrpSpPr>
        <p:grpSpPr>
          <a:xfrm>
            <a:off x="9250287" y="2744915"/>
            <a:ext cx="1549880" cy="1761128"/>
            <a:chOff x="9892049" y="1069481"/>
            <a:chExt cx="1549880" cy="1761128"/>
          </a:xfrm>
        </p:grpSpPr>
        <p:pic>
          <p:nvPicPr>
            <p:cNvPr id="87" name="Graphic 86">
              <a:extLst>
                <a:ext uri="{FF2B5EF4-FFF2-40B4-BE49-F238E27FC236}">
                  <a16:creationId xmlns:a16="http://schemas.microsoft.com/office/drawing/2014/main" id="{C1546EFA-E7A9-425C-97A3-30A126B6B07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892049" y="1466714"/>
              <a:ext cx="1549880" cy="1363895"/>
            </a:xfrm>
            <a:prstGeom prst="rect">
              <a:avLst/>
            </a:prstGeom>
          </p:spPr>
        </p:pic>
        <p:sp>
          <p:nvSpPr>
            <p:cNvPr id="88" name="Rectangle 87">
              <a:extLst>
                <a:ext uri="{FF2B5EF4-FFF2-40B4-BE49-F238E27FC236}">
                  <a16:creationId xmlns:a16="http://schemas.microsoft.com/office/drawing/2014/main" id="{737347C3-09A0-4EF3-9D48-35C70452AC64}"/>
                </a:ext>
              </a:extLst>
            </p:cNvPr>
            <p:cNvSpPr/>
            <p:nvPr/>
          </p:nvSpPr>
          <p:spPr>
            <a:xfrm>
              <a:off x="9892049" y="1782172"/>
              <a:ext cx="1549880" cy="584775"/>
            </a:xfrm>
            <a:prstGeom prst="rect">
              <a:avLst/>
            </a:prstGeom>
          </p:spPr>
          <p:txBody>
            <a:bodyPr wrap="square">
              <a:spAutoFit/>
            </a:bodyPr>
            <a:lstStyle/>
            <a:p>
              <a:pPr algn="ctr"/>
              <a:r>
                <a:rPr lang="en-US" sz="3200" b="1">
                  <a:solidFill>
                    <a:schemeClr val="bg1"/>
                  </a:solidFill>
                  <a:latin typeface="Open Sans" panose="020B0606030504020204" pitchFamily="34" charset="0"/>
                  <a:ea typeface="Open Sans" panose="020B0606030504020204" pitchFamily="34" charset="0"/>
                  <a:cs typeface="Open Sans" panose="020B0606030504020204" pitchFamily="34" charset="0"/>
                </a:rPr>
                <a:t>90%</a:t>
              </a:r>
              <a:endParaRPr lang="en-US" sz="3200">
                <a:latin typeface="Open Sans" panose="020B0606030504020204" pitchFamily="34" charset="0"/>
                <a:ea typeface="Open Sans" panose="020B0606030504020204" pitchFamily="34" charset="0"/>
                <a:cs typeface="Open Sans" panose="020B0606030504020204" pitchFamily="34" charset="0"/>
              </a:endParaRPr>
            </a:p>
          </p:txBody>
        </p:sp>
        <p:sp>
          <p:nvSpPr>
            <p:cNvPr id="89" name="TextBox 88">
              <a:extLst>
                <a:ext uri="{FF2B5EF4-FFF2-40B4-BE49-F238E27FC236}">
                  <a16:creationId xmlns:a16="http://schemas.microsoft.com/office/drawing/2014/main" id="{CBA01EDE-B742-4EF9-8DB9-D9897D9A0E2C}"/>
                </a:ext>
              </a:extLst>
            </p:cNvPr>
            <p:cNvSpPr txBox="1"/>
            <p:nvPr/>
          </p:nvSpPr>
          <p:spPr>
            <a:xfrm>
              <a:off x="9892049" y="2279620"/>
              <a:ext cx="1549880" cy="461665"/>
            </a:xfrm>
            <a:prstGeom prst="rect">
              <a:avLst/>
            </a:prstGeom>
            <a:noFill/>
          </p:spPr>
          <p:txBody>
            <a:bodyPr wrap="square" rtlCol="0">
              <a:spAutoFit/>
            </a:bodyPr>
            <a:lstStyle/>
            <a:p>
              <a:pPr algn="ctr"/>
              <a:r>
                <a:rPr lang="en-US" sz="1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NUTS 2 represented</a:t>
              </a:r>
            </a:p>
          </p:txBody>
        </p:sp>
        <p:pic>
          <p:nvPicPr>
            <p:cNvPr id="90" name="Graphic 89">
              <a:extLst>
                <a:ext uri="{FF2B5EF4-FFF2-40B4-BE49-F238E27FC236}">
                  <a16:creationId xmlns:a16="http://schemas.microsoft.com/office/drawing/2014/main" id="{E4A604D6-7A69-4A35-B86C-DCB7DAC037D6}"/>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0666989" y="1069481"/>
              <a:ext cx="600364" cy="796637"/>
            </a:xfrm>
            <a:prstGeom prst="rect">
              <a:avLst/>
            </a:prstGeom>
          </p:spPr>
        </p:pic>
      </p:grpSp>
      <p:grpSp>
        <p:nvGrpSpPr>
          <p:cNvPr id="29" name="Group 28">
            <a:extLst>
              <a:ext uri="{FF2B5EF4-FFF2-40B4-BE49-F238E27FC236}">
                <a16:creationId xmlns:a16="http://schemas.microsoft.com/office/drawing/2014/main" id="{B8FFB663-3394-4405-9622-500E28175249}"/>
              </a:ext>
            </a:extLst>
          </p:cNvPr>
          <p:cNvGrpSpPr/>
          <p:nvPr/>
        </p:nvGrpSpPr>
        <p:grpSpPr>
          <a:xfrm>
            <a:off x="7629755" y="2335928"/>
            <a:ext cx="1804898" cy="1545306"/>
            <a:chOff x="7701217" y="1963119"/>
            <a:chExt cx="1318301" cy="1128695"/>
          </a:xfrm>
        </p:grpSpPr>
        <p:pic>
          <p:nvPicPr>
            <p:cNvPr id="30" name="Graphic 29">
              <a:extLst>
                <a:ext uri="{FF2B5EF4-FFF2-40B4-BE49-F238E27FC236}">
                  <a16:creationId xmlns:a16="http://schemas.microsoft.com/office/drawing/2014/main" id="{66F8E064-F2F1-45AF-AB2C-AA5584E86B1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701217" y="1963119"/>
              <a:ext cx="1284976" cy="1128695"/>
            </a:xfrm>
            <a:prstGeom prst="rect">
              <a:avLst/>
            </a:prstGeom>
          </p:spPr>
        </p:pic>
        <p:sp>
          <p:nvSpPr>
            <p:cNvPr id="31" name="Rectangle 30">
              <a:extLst>
                <a:ext uri="{FF2B5EF4-FFF2-40B4-BE49-F238E27FC236}">
                  <a16:creationId xmlns:a16="http://schemas.microsoft.com/office/drawing/2014/main" id="{712A3C2C-9FDA-44A9-8BF9-CF5C461EA5B8}"/>
                </a:ext>
              </a:extLst>
            </p:cNvPr>
            <p:cNvSpPr/>
            <p:nvPr/>
          </p:nvSpPr>
          <p:spPr>
            <a:xfrm>
              <a:off x="7734542" y="2252629"/>
              <a:ext cx="1284976" cy="427121"/>
            </a:xfrm>
            <a:prstGeom prst="rect">
              <a:avLst/>
            </a:prstGeom>
          </p:spPr>
          <p:txBody>
            <a:bodyPr wrap="square">
              <a:spAutoFit/>
            </a:bodyPr>
            <a:lstStyle/>
            <a:p>
              <a:pPr algn="ctr"/>
              <a:r>
                <a:rPr lang="en-US" sz="3200" b="1" dirty="0">
                  <a:latin typeface="Open Sans" panose="020B0606030504020204" pitchFamily="34" charset="0"/>
                  <a:ea typeface="Open Sans" panose="020B0606030504020204" pitchFamily="34" charset="0"/>
                  <a:cs typeface="Open Sans" panose="020B0606030504020204" pitchFamily="34" charset="0"/>
                </a:rPr>
                <a:t>2,000+</a:t>
              </a:r>
              <a:endParaRPr lang="en-US" sz="3200" dirty="0">
                <a:latin typeface="Open Sans" panose="020B0606030504020204" pitchFamily="34" charset="0"/>
                <a:ea typeface="Open Sans" panose="020B0606030504020204" pitchFamily="34" charset="0"/>
                <a:cs typeface="Open Sans" panose="020B0606030504020204" pitchFamily="34" charset="0"/>
              </a:endParaRPr>
            </a:p>
          </p:txBody>
        </p:sp>
        <p:sp>
          <p:nvSpPr>
            <p:cNvPr id="32" name="TextBox 31">
              <a:extLst>
                <a:ext uri="{FF2B5EF4-FFF2-40B4-BE49-F238E27FC236}">
                  <a16:creationId xmlns:a16="http://schemas.microsoft.com/office/drawing/2014/main" id="{B45F9516-78C0-4DA3-967A-0AB228FD52BA}"/>
                </a:ext>
              </a:extLst>
            </p:cNvPr>
            <p:cNvSpPr txBox="1"/>
            <p:nvPr/>
          </p:nvSpPr>
          <p:spPr>
            <a:xfrm>
              <a:off x="7701217" y="2625776"/>
              <a:ext cx="1284976" cy="202321"/>
            </a:xfrm>
            <a:prstGeom prst="rect">
              <a:avLst/>
            </a:prstGeom>
            <a:noFill/>
          </p:spPr>
          <p:txBody>
            <a:bodyPr wrap="square" rtlCol="0">
              <a:spAutoFit/>
            </a:bodyPr>
            <a:lstStyle/>
            <a:p>
              <a:pPr algn="ctr"/>
              <a:r>
                <a:rPr lang="en-US" sz="1200" b="1" dirty="0">
                  <a:latin typeface="Open Sans" panose="020B0606030504020204" pitchFamily="34" charset="0"/>
                  <a:ea typeface="Open Sans" panose="020B0606030504020204" pitchFamily="34" charset="0"/>
                  <a:cs typeface="Open Sans" panose="020B0606030504020204" pitchFamily="34" charset="0"/>
                </a:rPr>
                <a:t>PARTNERS</a:t>
              </a:r>
              <a:endParaRPr lang="en-US" sz="1050" b="1"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36" name="Rectangle 35">
            <a:extLst>
              <a:ext uri="{FF2B5EF4-FFF2-40B4-BE49-F238E27FC236}">
                <a16:creationId xmlns:a16="http://schemas.microsoft.com/office/drawing/2014/main" id="{2EDBA009-085E-413D-B46C-627F547B2F61}"/>
              </a:ext>
            </a:extLst>
          </p:cNvPr>
          <p:cNvSpPr/>
          <p:nvPr/>
        </p:nvSpPr>
        <p:spPr>
          <a:xfrm>
            <a:off x="838200" y="1460280"/>
            <a:ext cx="7378918" cy="523220"/>
          </a:xfrm>
          <a:prstGeom prst="rect">
            <a:avLst/>
          </a:prstGeom>
        </p:spPr>
        <p:txBody>
          <a:bodyPr wrap="square">
            <a:spAutoFit/>
          </a:bodyPr>
          <a:lstStyle/>
          <a:p>
            <a:r>
              <a:rPr lang="en-US" sz="2800" b="1" dirty="0">
                <a:solidFill>
                  <a:srgbClr val="95948B"/>
                </a:solidFill>
                <a:latin typeface="Open Sans" panose="020B0606030504020204" pitchFamily="34" charset="0"/>
                <a:ea typeface="Open Sans" panose="020B0606030504020204" pitchFamily="34" charset="0"/>
                <a:cs typeface="Open Sans" panose="020B0606030504020204" pitchFamily="34" charset="0"/>
              </a:rPr>
              <a:t>2014 – 2020</a:t>
            </a:r>
          </a:p>
        </p:txBody>
      </p:sp>
    </p:spTree>
    <p:extLst>
      <p:ext uri="{BB962C8B-B14F-4D97-AF65-F5344CB8AC3E}">
        <p14:creationId xmlns:p14="http://schemas.microsoft.com/office/powerpoint/2010/main" val="32707562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BA79A61-07A5-4AB5-98AB-6C4E53E2E90A}"/>
              </a:ext>
            </a:extLst>
          </p:cNvPr>
          <p:cNvSpPr>
            <a:spLocks noGrp="1"/>
          </p:cNvSpPr>
          <p:nvPr>
            <p:ph type="title"/>
          </p:nvPr>
        </p:nvSpPr>
        <p:spPr/>
        <p:txBody>
          <a:bodyPr>
            <a:normAutofit/>
          </a:bodyPr>
          <a:lstStyle/>
          <a:p>
            <a:r>
              <a:rPr lang="en-GB" sz="3600" b="1" dirty="0">
                <a:latin typeface="Open Sans" panose="020B0606030504020204" pitchFamily="34" charset="0"/>
                <a:ea typeface="Open Sans" panose="020B0606030504020204" pitchFamily="34" charset="0"/>
                <a:cs typeface="Open Sans" panose="020B0606030504020204" pitchFamily="34" charset="0"/>
              </a:rPr>
              <a:t>Results </a:t>
            </a:r>
            <a:r>
              <a:rPr lang="en-GB" sz="3600" b="0" dirty="0">
                <a:solidFill>
                  <a:srgbClr val="95948B"/>
                </a:solidFill>
                <a:latin typeface="Open Sans" panose="020B0606030504020204" pitchFamily="34" charset="0"/>
                <a:ea typeface="Open Sans" panose="020B0606030504020204" pitchFamily="34" charset="0"/>
                <a:cs typeface="Open Sans" panose="020B0606030504020204" pitchFamily="34" charset="0"/>
              </a:rPr>
              <a:t>achieved</a:t>
            </a:r>
            <a:r>
              <a:rPr lang="en-GB" sz="3600" b="0" baseline="30000" dirty="0">
                <a:solidFill>
                  <a:srgbClr val="95948B"/>
                </a:solidFill>
                <a:latin typeface="Open Sans" panose="020B0606030504020204" pitchFamily="34" charset="0"/>
                <a:ea typeface="Open Sans" panose="020B0606030504020204" pitchFamily="34" charset="0"/>
                <a:cs typeface="Open Sans" panose="020B0606030504020204" pitchFamily="34" charset="0"/>
              </a:rPr>
              <a:t>* </a:t>
            </a:r>
            <a:r>
              <a:rPr lang="en-GB" sz="3600" b="0" dirty="0">
                <a:solidFill>
                  <a:srgbClr val="95948B"/>
                </a:solidFill>
                <a:ea typeface="Open Sans" panose="020B0606030504020204" pitchFamily="34" charset="0"/>
                <a:cs typeface="Open Sans" panose="020B0606030504020204" pitchFamily="34" charset="0"/>
              </a:rPr>
              <a:t>by projects </a:t>
            </a:r>
            <a:endParaRPr lang="en-US" sz="3600" b="0" dirty="0"/>
          </a:p>
        </p:txBody>
      </p:sp>
      <p:sp>
        <p:nvSpPr>
          <p:cNvPr id="53" name="Rectangle 52">
            <a:extLst>
              <a:ext uri="{FF2B5EF4-FFF2-40B4-BE49-F238E27FC236}">
                <a16:creationId xmlns:a16="http://schemas.microsoft.com/office/drawing/2014/main" id="{995D7A94-1F90-9E47-B49A-65F5892FE91F}"/>
              </a:ext>
            </a:extLst>
          </p:cNvPr>
          <p:cNvSpPr/>
          <p:nvPr/>
        </p:nvSpPr>
        <p:spPr>
          <a:xfrm>
            <a:off x="9800849" y="6268296"/>
            <a:ext cx="2266113" cy="246221"/>
          </a:xfrm>
          <a:prstGeom prst="rect">
            <a:avLst/>
          </a:prstGeom>
        </p:spPr>
        <p:txBody>
          <a:bodyPr wrap="square">
            <a:spAutoFit/>
          </a:bodyPr>
          <a:lstStyle/>
          <a:p>
            <a:r>
              <a:rPr lang="en-US" sz="1000" dirty="0">
                <a:latin typeface="Open Sans" panose="020B0606030504020204" pitchFamily="34" charset="0"/>
                <a:ea typeface="Open Sans" panose="020B0606030504020204" pitchFamily="34" charset="0"/>
                <a:cs typeface="Open Sans" panose="020B0606030504020204" pitchFamily="34" charset="0"/>
              </a:rPr>
              <a:t>*Validated as of February 2022</a:t>
            </a:r>
          </a:p>
        </p:txBody>
      </p:sp>
      <p:grpSp>
        <p:nvGrpSpPr>
          <p:cNvPr id="4" name="Group 3">
            <a:extLst>
              <a:ext uri="{FF2B5EF4-FFF2-40B4-BE49-F238E27FC236}">
                <a16:creationId xmlns:a16="http://schemas.microsoft.com/office/drawing/2014/main" id="{A20377A5-6C58-49CA-AD04-A73FAEB735E6}"/>
              </a:ext>
            </a:extLst>
          </p:cNvPr>
          <p:cNvGrpSpPr>
            <a:grpSpLocks noChangeAspect="1"/>
          </p:cNvGrpSpPr>
          <p:nvPr/>
        </p:nvGrpSpPr>
        <p:grpSpPr>
          <a:xfrm>
            <a:off x="846531" y="2554633"/>
            <a:ext cx="2764828" cy="2429883"/>
            <a:chOff x="4911989" y="1664307"/>
            <a:chExt cx="2188022" cy="1922954"/>
          </a:xfrm>
        </p:grpSpPr>
        <p:pic>
          <p:nvPicPr>
            <p:cNvPr id="60" name="Graphic 59">
              <a:extLst>
                <a:ext uri="{FF2B5EF4-FFF2-40B4-BE49-F238E27FC236}">
                  <a16:creationId xmlns:a16="http://schemas.microsoft.com/office/drawing/2014/main" id="{FAAD1F11-F2DA-2347-9FEE-CD64D25BA6F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914836" y="1664307"/>
              <a:ext cx="2185175" cy="1922954"/>
            </a:xfrm>
            <a:prstGeom prst="rect">
              <a:avLst/>
            </a:prstGeom>
          </p:spPr>
        </p:pic>
        <p:sp>
          <p:nvSpPr>
            <p:cNvPr id="61" name="Rectangle 60">
              <a:extLst>
                <a:ext uri="{FF2B5EF4-FFF2-40B4-BE49-F238E27FC236}">
                  <a16:creationId xmlns:a16="http://schemas.microsoft.com/office/drawing/2014/main" id="{98A76BE9-354E-564F-AE97-EBB826EDACC6}"/>
                </a:ext>
              </a:extLst>
            </p:cNvPr>
            <p:cNvSpPr/>
            <p:nvPr/>
          </p:nvSpPr>
          <p:spPr>
            <a:xfrm>
              <a:off x="4911989" y="2138808"/>
              <a:ext cx="2185176" cy="803773"/>
            </a:xfrm>
            <a:prstGeom prst="rect">
              <a:avLst/>
            </a:prstGeom>
          </p:spPr>
          <p:txBody>
            <a:bodyPr wrap="square">
              <a:spAutoFit/>
            </a:bodyPr>
            <a:lstStyle/>
            <a:p>
              <a:pPr algn="ctr"/>
              <a:r>
                <a:rPr lang="en-US" sz="6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787</a:t>
              </a:r>
              <a:endParaRPr lang="en-US" sz="6000" dirty="0">
                <a:latin typeface="Open Sans" panose="020B0606030504020204" pitchFamily="34" charset="0"/>
                <a:ea typeface="Open Sans" panose="020B0606030504020204" pitchFamily="34" charset="0"/>
                <a:cs typeface="Open Sans" panose="020B0606030504020204" pitchFamily="34" charset="0"/>
              </a:endParaRPr>
            </a:p>
          </p:txBody>
        </p:sp>
        <p:sp>
          <p:nvSpPr>
            <p:cNvPr id="62" name="TextBox 61">
              <a:extLst>
                <a:ext uri="{FF2B5EF4-FFF2-40B4-BE49-F238E27FC236}">
                  <a16:creationId xmlns:a16="http://schemas.microsoft.com/office/drawing/2014/main" id="{317A7C08-860A-4148-A635-BFD77A2E6EFD}"/>
                </a:ext>
              </a:extLst>
            </p:cNvPr>
            <p:cNvSpPr txBox="1"/>
            <p:nvPr/>
          </p:nvSpPr>
          <p:spPr>
            <a:xfrm>
              <a:off x="4911990" y="2810617"/>
              <a:ext cx="2185174" cy="216942"/>
            </a:xfrm>
            <a:prstGeom prst="rect">
              <a:avLst/>
            </a:prstGeom>
            <a:noFill/>
          </p:spPr>
          <p:txBody>
            <a:bodyPr wrap="square" rtlCol="0">
              <a:spAutoFit/>
            </a:bodyPr>
            <a:lstStyle/>
            <a:p>
              <a:pPr algn="ctr"/>
              <a:r>
                <a:rPr lang="en-GB" sz="1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POLICY CHANGES</a:t>
              </a:r>
            </a:p>
          </p:txBody>
        </p:sp>
      </p:grpSp>
      <p:sp>
        <p:nvSpPr>
          <p:cNvPr id="45" name="Rectangle 44">
            <a:extLst>
              <a:ext uri="{FF2B5EF4-FFF2-40B4-BE49-F238E27FC236}">
                <a16:creationId xmlns:a16="http://schemas.microsoft.com/office/drawing/2014/main" id="{D664E1BB-4887-A046-B496-1BCEE1F4494F}"/>
              </a:ext>
            </a:extLst>
          </p:cNvPr>
          <p:cNvSpPr/>
          <p:nvPr/>
        </p:nvSpPr>
        <p:spPr>
          <a:xfrm>
            <a:off x="838200" y="1460280"/>
            <a:ext cx="7378918" cy="523220"/>
          </a:xfrm>
          <a:prstGeom prst="rect">
            <a:avLst/>
          </a:prstGeom>
        </p:spPr>
        <p:txBody>
          <a:bodyPr wrap="square">
            <a:spAutoFit/>
          </a:bodyPr>
          <a:lstStyle/>
          <a:p>
            <a:r>
              <a:rPr lang="en-US" sz="2800" b="1" dirty="0">
                <a:solidFill>
                  <a:srgbClr val="95948B"/>
                </a:solidFill>
                <a:latin typeface="Open Sans" panose="020B0606030504020204" pitchFamily="34" charset="0"/>
                <a:ea typeface="Open Sans" panose="020B0606030504020204" pitchFamily="34" charset="0"/>
                <a:cs typeface="Open Sans" panose="020B0606030504020204" pitchFamily="34" charset="0"/>
              </a:rPr>
              <a:t>2014 – 2020</a:t>
            </a:r>
          </a:p>
        </p:txBody>
      </p:sp>
      <p:grpSp>
        <p:nvGrpSpPr>
          <p:cNvPr id="22" name="Group 21">
            <a:extLst>
              <a:ext uri="{FF2B5EF4-FFF2-40B4-BE49-F238E27FC236}">
                <a16:creationId xmlns:a16="http://schemas.microsoft.com/office/drawing/2014/main" id="{A57F5BF5-7A2C-4C67-963F-7CB3922D3EE9}"/>
              </a:ext>
            </a:extLst>
          </p:cNvPr>
          <p:cNvGrpSpPr/>
          <p:nvPr/>
        </p:nvGrpSpPr>
        <p:grpSpPr>
          <a:xfrm>
            <a:off x="8267553" y="3287923"/>
            <a:ext cx="1962065" cy="963301"/>
            <a:chOff x="1398859" y="3516513"/>
            <a:chExt cx="1962065" cy="963301"/>
          </a:xfrm>
        </p:grpSpPr>
        <p:pic>
          <p:nvPicPr>
            <p:cNvPr id="9" name="Graphic 8">
              <a:extLst>
                <a:ext uri="{FF2B5EF4-FFF2-40B4-BE49-F238E27FC236}">
                  <a16:creationId xmlns:a16="http://schemas.microsoft.com/office/drawing/2014/main" id="{12571159-17DF-0749-BA67-3519B28A134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99430" y="3587263"/>
              <a:ext cx="1908281" cy="892551"/>
            </a:xfrm>
            <a:prstGeom prst="rect">
              <a:avLst/>
            </a:prstGeom>
          </p:spPr>
        </p:pic>
        <p:sp>
          <p:nvSpPr>
            <p:cNvPr id="16" name="Rectangle 15">
              <a:extLst>
                <a:ext uri="{FF2B5EF4-FFF2-40B4-BE49-F238E27FC236}">
                  <a16:creationId xmlns:a16="http://schemas.microsoft.com/office/drawing/2014/main" id="{097731FA-B631-B940-8DF8-9A9A26B66B07}"/>
                </a:ext>
              </a:extLst>
            </p:cNvPr>
            <p:cNvSpPr/>
            <p:nvPr/>
          </p:nvSpPr>
          <p:spPr>
            <a:xfrm>
              <a:off x="1398859" y="3582445"/>
              <a:ext cx="1908280" cy="646331"/>
            </a:xfrm>
            <a:prstGeom prst="rect">
              <a:avLst/>
            </a:prstGeom>
          </p:spPr>
          <p:txBody>
            <a:bodyPr wrap="square">
              <a:spAutoFit/>
            </a:bodyPr>
            <a:lstStyle/>
            <a:p>
              <a:pPr algn="ctr"/>
              <a:r>
                <a:rPr lang="en-US" sz="3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245m </a:t>
              </a:r>
              <a:endParaRPr lang="en-US" sz="3600" dirty="0">
                <a:latin typeface="Open Sans" panose="020B0606030504020204" pitchFamily="34" charset="0"/>
                <a:ea typeface="Open Sans" panose="020B0606030504020204" pitchFamily="34" charset="0"/>
                <a:cs typeface="Open Sans" panose="020B0606030504020204" pitchFamily="34" charset="0"/>
              </a:endParaRPr>
            </a:p>
          </p:txBody>
        </p:sp>
        <p:sp>
          <p:nvSpPr>
            <p:cNvPr id="17" name="TextBox 16">
              <a:extLst>
                <a:ext uri="{FF2B5EF4-FFF2-40B4-BE49-F238E27FC236}">
                  <a16:creationId xmlns:a16="http://schemas.microsoft.com/office/drawing/2014/main" id="{B901FD62-9C2F-654A-837A-1702CBEF69C2}"/>
                </a:ext>
              </a:extLst>
            </p:cNvPr>
            <p:cNvSpPr txBox="1"/>
            <p:nvPr/>
          </p:nvSpPr>
          <p:spPr>
            <a:xfrm>
              <a:off x="1399429" y="4140411"/>
              <a:ext cx="1910027" cy="276999"/>
            </a:xfrm>
            <a:prstGeom prst="rect">
              <a:avLst/>
            </a:prstGeom>
            <a:noFill/>
          </p:spPr>
          <p:txBody>
            <a:bodyPr wrap="square" rtlCol="0">
              <a:spAutoFit/>
            </a:bodyPr>
            <a:lstStyle/>
            <a:p>
              <a:pPr algn="ctr"/>
              <a:r>
                <a:rPr lang="en-US" sz="1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ERDF spent so far</a:t>
              </a:r>
            </a:p>
          </p:txBody>
        </p:sp>
        <p:pic>
          <p:nvPicPr>
            <p:cNvPr id="48" name="Graphic 47">
              <a:extLst>
                <a:ext uri="{FF2B5EF4-FFF2-40B4-BE49-F238E27FC236}">
                  <a16:creationId xmlns:a16="http://schemas.microsoft.com/office/drawing/2014/main" id="{56F06C3F-7912-478A-9E73-2DDE9D75D26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016446" y="3516513"/>
              <a:ext cx="344478" cy="475708"/>
            </a:xfrm>
            <a:prstGeom prst="rect">
              <a:avLst/>
            </a:prstGeom>
          </p:spPr>
        </p:pic>
      </p:grpSp>
      <p:grpSp>
        <p:nvGrpSpPr>
          <p:cNvPr id="5" name="Group 4">
            <a:extLst>
              <a:ext uri="{FF2B5EF4-FFF2-40B4-BE49-F238E27FC236}">
                <a16:creationId xmlns:a16="http://schemas.microsoft.com/office/drawing/2014/main" id="{2C00EAB8-4112-492E-8F9B-FE437DF01084}"/>
              </a:ext>
            </a:extLst>
          </p:cNvPr>
          <p:cNvGrpSpPr/>
          <p:nvPr/>
        </p:nvGrpSpPr>
        <p:grpSpPr>
          <a:xfrm>
            <a:off x="5194749" y="2556582"/>
            <a:ext cx="2755802" cy="2430000"/>
            <a:chOff x="6901746" y="3609155"/>
            <a:chExt cx="2800494" cy="2490479"/>
          </a:xfrm>
        </p:grpSpPr>
        <p:grpSp>
          <p:nvGrpSpPr>
            <p:cNvPr id="52" name="Group 51">
              <a:extLst>
                <a:ext uri="{FF2B5EF4-FFF2-40B4-BE49-F238E27FC236}">
                  <a16:creationId xmlns:a16="http://schemas.microsoft.com/office/drawing/2014/main" id="{82E0FE18-478F-436D-A9E5-E381D06B3F11}"/>
                </a:ext>
              </a:extLst>
            </p:cNvPr>
            <p:cNvGrpSpPr/>
            <p:nvPr/>
          </p:nvGrpSpPr>
          <p:grpSpPr>
            <a:xfrm>
              <a:off x="6901746" y="3644339"/>
              <a:ext cx="2800494" cy="2455295"/>
              <a:chOff x="4903889" y="1664307"/>
              <a:chExt cx="2193310" cy="1922954"/>
            </a:xfrm>
          </p:grpSpPr>
          <p:pic>
            <p:nvPicPr>
              <p:cNvPr id="55" name="Graphic 54">
                <a:extLst>
                  <a:ext uri="{FF2B5EF4-FFF2-40B4-BE49-F238E27FC236}">
                    <a16:creationId xmlns:a16="http://schemas.microsoft.com/office/drawing/2014/main" id="{F05EF378-A33C-49C3-8EA7-F3A6047A10EF}"/>
                  </a:ext>
                </a:extLst>
              </p:cNvPr>
              <p:cNvPicPr>
                <a:picLocks noChangeAspect="1"/>
              </p:cNvPicPr>
              <p:nvPr/>
            </p:nvPicPr>
            <p:blipFill>
              <a:blip r:embed="rId2">
                <a:extLst>
                  <a:ext uri="{96DAC541-7B7A-43D3-8B79-37D633B846F1}">
                    <asvg:svgBlip xmlns:asvg="http://schemas.microsoft.com/office/drawing/2016/SVG/main" r:embed="rId8"/>
                  </a:ext>
                </a:extLst>
              </a:blip>
              <a:stretch>
                <a:fillRect/>
              </a:stretch>
            </p:blipFill>
            <p:spPr>
              <a:xfrm>
                <a:off x="4906315" y="1664307"/>
                <a:ext cx="2185175" cy="1922954"/>
              </a:xfrm>
              <a:prstGeom prst="rect">
                <a:avLst/>
              </a:prstGeom>
            </p:spPr>
          </p:pic>
          <p:sp>
            <p:nvSpPr>
              <p:cNvPr id="56" name="Rectangle 55">
                <a:extLst>
                  <a:ext uri="{FF2B5EF4-FFF2-40B4-BE49-F238E27FC236}">
                    <a16:creationId xmlns:a16="http://schemas.microsoft.com/office/drawing/2014/main" id="{3173C319-3327-48A6-A616-52E5A3BA6588}"/>
                  </a:ext>
                </a:extLst>
              </p:cNvPr>
              <p:cNvSpPr/>
              <p:nvPr/>
            </p:nvSpPr>
            <p:spPr>
              <a:xfrm>
                <a:off x="4912023" y="2182579"/>
                <a:ext cx="2185176" cy="691728"/>
              </a:xfrm>
              <a:prstGeom prst="rect">
                <a:avLst/>
              </a:prstGeom>
            </p:spPr>
            <p:txBody>
              <a:bodyPr wrap="square">
                <a:spAutoFit/>
              </a:bodyPr>
              <a:lstStyle/>
              <a:p>
                <a:pPr algn="ctr"/>
                <a:r>
                  <a:rPr lang="en-US" sz="5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1,418m</a:t>
                </a:r>
                <a:endParaRPr lang="en-US" sz="5000" dirty="0">
                  <a:latin typeface="Open Sans" panose="020B0606030504020204" pitchFamily="34" charset="0"/>
                  <a:ea typeface="Open Sans" panose="020B0606030504020204" pitchFamily="34" charset="0"/>
                  <a:cs typeface="Open Sans" panose="020B0606030504020204" pitchFamily="34" charset="0"/>
                </a:endParaRPr>
              </a:p>
            </p:txBody>
          </p:sp>
          <p:sp>
            <p:nvSpPr>
              <p:cNvPr id="57" name="TextBox 56">
                <a:extLst>
                  <a:ext uri="{FF2B5EF4-FFF2-40B4-BE49-F238E27FC236}">
                    <a16:creationId xmlns:a16="http://schemas.microsoft.com/office/drawing/2014/main" id="{856CD8DC-C35B-49D5-8A67-936C7A116296}"/>
                  </a:ext>
                </a:extLst>
              </p:cNvPr>
              <p:cNvSpPr txBox="1"/>
              <p:nvPr/>
            </p:nvSpPr>
            <p:spPr>
              <a:xfrm>
                <a:off x="4903889" y="2763822"/>
                <a:ext cx="2185174" cy="289256"/>
              </a:xfrm>
              <a:prstGeom prst="rect">
                <a:avLst/>
              </a:prstGeom>
              <a:noFill/>
            </p:spPr>
            <p:txBody>
              <a:bodyPr wrap="square" rtlCol="0">
                <a:spAutoFit/>
              </a:bodyPr>
              <a:lstStyle/>
              <a:p>
                <a:pPr algn="ctr"/>
                <a:r>
                  <a:rPr lang="en-GB" b="1" dirty="0">
                    <a:solidFill>
                      <a:schemeClr val="bg1"/>
                    </a:solidFill>
                    <a:latin typeface="Open Sans" panose="020B0606030504020204" pitchFamily="34" charset="0"/>
                    <a:ea typeface="Open Sans" panose="020B0606030504020204" pitchFamily="34" charset="0"/>
                    <a:cs typeface="Open Sans" panose="020B0606030504020204" pitchFamily="34" charset="0"/>
                  </a:rPr>
                  <a:t>MOBILISED</a:t>
                </a:r>
              </a:p>
            </p:txBody>
          </p:sp>
        </p:grpSp>
        <p:pic>
          <p:nvPicPr>
            <p:cNvPr id="72" name="Graphic 71">
              <a:extLst>
                <a:ext uri="{FF2B5EF4-FFF2-40B4-BE49-F238E27FC236}">
                  <a16:creationId xmlns:a16="http://schemas.microsoft.com/office/drawing/2014/main" id="{F3971842-7B50-4465-B7E9-14743750FEE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694458" y="3609155"/>
              <a:ext cx="424025" cy="585558"/>
            </a:xfrm>
            <a:prstGeom prst="rect">
              <a:avLst/>
            </a:prstGeom>
          </p:spPr>
        </p:pic>
      </p:grpSp>
      <p:pic>
        <p:nvPicPr>
          <p:cNvPr id="73" name="Graphic 72">
            <a:extLst>
              <a:ext uri="{FF2B5EF4-FFF2-40B4-BE49-F238E27FC236}">
                <a16:creationId xmlns:a16="http://schemas.microsoft.com/office/drawing/2014/main" id="{0E58E0A3-A803-4879-8890-2D7D7BCFEF1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4606837" flipH="1">
            <a:off x="9080621" y="2495682"/>
            <a:ext cx="654104" cy="654104"/>
          </a:xfrm>
          <a:prstGeom prst="rect">
            <a:avLst/>
          </a:prstGeom>
        </p:spPr>
      </p:pic>
      <p:sp>
        <p:nvSpPr>
          <p:cNvPr id="76" name="Rectangle 75">
            <a:extLst>
              <a:ext uri="{FF2B5EF4-FFF2-40B4-BE49-F238E27FC236}">
                <a16:creationId xmlns:a16="http://schemas.microsoft.com/office/drawing/2014/main" id="{7E674C82-DF29-440F-B3CF-3E93E8C7AA50}"/>
              </a:ext>
            </a:extLst>
          </p:cNvPr>
          <p:cNvSpPr/>
          <p:nvPr/>
        </p:nvSpPr>
        <p:spPr>
          <a:xfrm>
            <a:off x="9606454" y="1807071"/>
            <a:ext cx="2234738" cy="1015663"/>
          </a:xfrm>
          <a:prstGeom prst="rect">
            <a:avLst/>
          </a:prstGeom>
        </p:spPr>
        <p:txBody>
          <a:bodyPr wrap="square">
            <a:spAutoFit/>
          </a:bodyPr>
          <a:lstStyle/>
          <a:p>
            <a:pPr algn="ctr"/>
            <a:r>
              <a:rPr lang="en-US" sz="6000" b="1">
                <a:solidFill>
                  <a:srgbClr val="95948B"/>
                </a:solidFill>
                <a:latin typeface="Open Sans" panose="020B0606030504020204" pitchFamily="34" charset="0"/>
                <a:ea typeface="Open Sans" panose="020B0606030504020204" pitchFamily="34" charset="0"/>
                <a:cs typeface="Open Sans" panose="020B0606030504020204" pitchFamily="34" charset="0"/>
              </a:rPr>
              <a:t>x 5.8</a:t>
            </a:r>
            <a:endParaRPr lang="en-US" sz="6000" dirty="0">
              <a:solidFill>
                <a:srgbClr val="95948B"/>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77" name="Graphic 76">
            <a:extLst>
              <a:ext uri="{FF2B5EF4-FFF2-40B4-BE49-F238E27FC236}">
                <a16:creationId xmlns:a16="http://schemas.microsoft.com/office/drawing/2014/main" id="{FCB5EEDE-48A0-4500-A0A3-1ACDAA2288D8}"/>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004598" y="3361830"/>
            <a:ext cx="778421" cy="815488"/>
          </a:xfrm>
          <a:prstGeom prst="rect">
            <a:avLst/>
          </a:prstGeom>
        </p:spPr>
      </p:pic>
      <p:grpSp>
        <p:nvGrpSpPr>
          <p:cNvPr id="2" name="Group 1">
            <a:extLst>
              <a:ext uri="{FF2B5EF4-FFF2-40B4-BE49-F238E27FC236}">
                <a16:creationId xmlns:a16="http://schemas.microsoft.com/office/drawing/2014/main" id="{7325DDBE-71C0-4AFE-B929-169BBB8C74A2}"/>
              </a:ext>
            </a:extLst>
          </p:cNvPr>
          <p:cNvGrpSpPr/>
          <p:nvPr/>
        </p:nvGrpSpPr>
        <p:grpSpPr>
          <a:xfrm>
            <a:off x="2367342" y="4576553"/>
            <a:ext cx="1311825" cy="1128695"/>
            <a:chOff x="5964851" y="913531"/>
            <a:chExt cx="1311825" cy="1128695"/>
          </a:xfrm>
        </p:grpSpPr>
        <p:pic>
          <p:nvPicPr>
            <p:cNvPr id="37" name="Graphic 36">
              <a:extLst>
                <a:ext uri="{FF2B5EF4-FFF2-40B4-BE49-F238E27FC236}">
                  <a16:creationId xmlns:a16="http://schemas.microsoft.com/office/drawing/2014/main" id="{8CCB2EED-AE19-42FC-87E3-A3E5B83B08A0}"/>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964851" y="913531"/>
              <a:ext cx="1284976" cy="1128695"/>
            </a:xfrm>
            <a:prstGeom prst="rect">
              <a:avLst/>
            </a:prstGeom>
          </p:spPr>
        </p:pic>
        <p:sp>
          <p:nvSpPr>
            <p:cNvPr id="39" name="Rectangle 38">
              <a:extLst>
                <a:ext uri="{FF2B5EF4-FFF2-40B4-BE49-F238E27FC236}">
                  <a16:creationId xmlns:a16="http://schemas.microsoft.com/office/drawing/2014/main" id="{73FFCC60-4E15-4FA1-B294-BB02C02D3D4F}"/>
                </a:ext>
              </a:extLst>
            </p:cNvPr>
            <p:cNvSpPr/>
            <p:nvPr/>
          </p:nvSpPr>
          <p:spPr>
            <a:xfrm>
              <a:off x="5991700" y="1158646"/>
              <a:ext cx="1284976" cy="523220"/>
            </a:xfrm>
            <a:prstGeom prst="rect">
              <a:avLst/>
            </a:prstGeom>
          </p:spPr>
          <p:txBody>
            <a:bodyPr wrap="square">
              <a:spAutoFit/>
            </a:bodyPr>
            <a:lstStyle/>
            <a:p>
              <a:pPr algn="ctr"/>
              <a:r>
                <a:rPr lang="en-US" sz="2800" b="1" dirty="0">
                  <a:latin typeface="Open Sans" panose="020B0606030504020204" pitchFamily="34" charset="0"/>
                  <a:ea typeface="Open Sans" panose="020B0606030504020204" pitchFamily="34" charset="0"/>
                  <a:cs typeface="Open Sans" panose="020B0606030504020204" pitchFamily="34" charset="0"/>
                </a:rPr>
                <a:t>56%</a:t>
              </a:r>
              <a:endParaRPr lang="en-US" sz="2800" dirty="0">
                <a:latin typeface="Open Sans" panose="020B0606030504020204" pitchFamily="34" charset="0"/>
                <a:ea typeface="Open Sans" panose="020B0606030504020204" pitchFamily="34" charset="0"/>
                <a:cs typeface="Open Sans" panose="020B0606030504020204" pitchFamily="34" charset="0"/>
              </a:endParaRPr>
            </a:p>
          </p:txBody>
        </p:sp>
        <p:sp>
          <p:nvSpPr>
            <p:cNvPr id="40" name="TextBox 39">
              <a:extLst>
                <a:ext uri="{FF2B5EF4-FFF2-40B4-BE49-F238E27FC236}">
                  <a16:creationId xmlns:a16="http://schemas.microsoft.com/office/drawing/2014/main" id="{3C3DA3F0-D6C5-4872-B8E7-032D8B590B5B}"/>
                </a:ext>
              </a:extLst>
            </p:cNvPr>
            <p:cNvSpPr txBox="1"/>
            <p:nvPr/>
          </p:nvSpPr>
          <p:spPr>
            <a:xfrm>
              <a:off x="5964851" y="1549686"/>
              <a:ext cx="1284976" cy="215444"/>
            </a:xfrm>
            <a:prstGeom prst="rect">
              <a:avLst/>
            </a:prstGeom>
            <a:noFill/>
          </p:spPr>
          <p:txBody>
            <a:bodyPr wrap="square" rtlCol="0">
              <a:spAutoFit/>
            </a:bodyPr>
            <a:lstStyle/>
            <a:p>
              <a:pPr algn="ctr"/>
              <a:r>
                <a:rPr lang="en-US" sz="800" b="1">
                  <a:latin typeface="Open Sans" panose="020B0606030504020204" pitchFamily="34" charset="0"/>
                  <a:ea typeface="Open Sans" panose="020B0606030504020204" pitchFamily="34" charset="0"/>
                  <a:cs typeface="Open Sans" panose="020B0606030504020204" pitchFamily="34" charset="0"/>
                </a:rPr>
                <a:t>Structural Funds</a:t>
              </a:r>
            </a:p>
          </p:txBody>
        </p:sp>
      </p:grpSp>
      <p:grpSp>
        <p:nvGrpSpPr>
          <p:cNvPr id="58" name="Group 57">
            <a:extLst>
              <a:ext uri="{FF2B5EF4-FFF2-40B4-BE49-F238E27FC236}">
                <a16:creationId xmlns:a16="http://schemas.microsoft.com/office/drawing/2014/main" id="{EC9704A1-8CCE-4BF3-AD90-98BE1A6265B9}"/>
              </a:ext>
            </a:extLst>
          </p:cNvPr>
          <p:cNvGrpSpPr/>
          <p:nvPr/>
        </p:nvGrpSpPr>
        <p:grpSpPr>
          <a:xfrm>
            <a:off x="6720196" y="4576553"/>
            <a:ext cx="1311825" cy="1128695"/>
            <a:chOff x="5964851" y="913531"/>
            <a:chExt cx="1311825" cy="1128695"/>
          </a:xfrm>
        </p:grpSpPr>
        <p:pic>
          <p:nvPicPr>
            <p:cNvPr id="69" name="Graphic 68">
              <a:extLst>
                <a:ext uri="{FF2B5EF4-FFF2-40B4-BE49-F238E27FC236}">
                  <a16:creationId xmlns:a16="http://schemas.microsoft.com/office/drawing/2014/main" id="{2CF48D3B-6603-4E60-A0ED-D919D40AE89A}"/>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964851" y="913531"/>
              <a:ext cx="1284976" cy="1128695"/>
            </a:xfrm>
            <a:prstGeom prst="rect">
              <a:avLst/>
            </a:prstGeom>
          </p:spPr>
        </p:pic>
        <p:sp>
          <p:nvSpPr>
            <p:cNvPr id="70" name="Rectangle 69">
              <a:extLst>
                <a:ext uri="{FF2B5EF4-FFF2-40B4-BE49-F238E27FC236}">
                  <a16:creationId xmlns:a16="http://schemas.microsoft.com/office/drawing/2014/main" id="{4A09512D-9292-4FA8-A6E9-38A7B5C3966E}"/>
                </a:ext>
              </a:extLst>
            </p:cNvPr>
            <p:cNvSpPr/>
            <p:nvPr/>
          </p:nvSpPr>
          <p:spPr>
            <a:xfrm>
              <a:off x="5991700" y="1158646"/>
              <a:ext cx="1284976" cy="523220"/>
            </a:xfrm>
            <a:prstGeom prst="rect">
              <a:avLst/>
            </a:prstGeom>
          </p:spPr>
          <p:txBody>
            <a:bodyPr wrap="square">
              <a:spAutoFit/>
            </a:bodyPr>
            <a:lstStyle/>
            <a:p>
              <a:pPr algn="ctr"/>
              <a:r>
                <a:rPr lang="en-US" sz="2800" b="1">
                  <a:latin typeface="Open Sans" panose="020B0606030504020204" pitchFamily="34" charset="0"/>
                  <a:ea typeface="Open Sans" panose="020B0606030504020204" pitchFamily="34" charset="0"/>
                  <a:cs typeface="Open Sans" panose="020B0606030504020204" pitchFamily="34" charset="0"/>
                </a:rPr>
                <a:t>86%</a:t>
              </a:r>
              <a:endParaRPr lang="en-US" sz="2800">
                <a:latin typeface="Open Sans" panose="020B0606030504020204" pitchFamily="34" charset="0"/>
                <a:ea typeface="Open Sans" panose="020B0606030504020204" pitchFamily="34" charset="0"/>
                <a:cs typeface="Open Sans" panose="020B0606030504020204" pitchFamily="34" charset="0"/>
              </a:endParaRPr>
            </a:p>
          </p:txBody>
        </p:sp>
        <p:sp>
          <p:nvSpPr>
            <p:cNvPr id="71" name="TextBox 70">
              <a:extLst>
                <a:ext uri="{FF2B5EF4-FFF2-40B4-BE49-F238E27FC236}">
                  <a16:creationId xmlns:a16="http://schemas.microsoft.com/office/drawing/2014/main" id="{94EF2235-D0E5-4DD2-BCF0-7B229DC5844A}"/>
                </a:ext>
              </a:extLst>
            </p:cNvPr>
            <p:cNvSpPr txBox="1"/>
            <p:nvPr/>
          </p:nvSpPr>
          <p:spPr>
            <a:xfrm>
              <a:off x="5964851" y="1549686"/>
              <a:ext cx="1284976" cy="215444"/>
            </a:xfrm>
            <a:prstGeom prst="rect">
              <a:avLst/>
            </a:prstGeom>
            <a:noFill/>
          </p:spPr>
          <p:txBody>
            <a:bodyPr wrap="square" rtlCol="0">
              <a:spAutoFit/>
            </a:bodyPr>
            <a:lstStyle/>
            <a:p>
              <a:pPr algn="ctr"/>
              <a:r>
                <a:rPr lang="en-US" sz="800" b="1">
                  <a:latin typeface="Open Sans" panose="020B0606030504020204" pitchFamily="34" charset="0"/>
                  <a:ea typeface="Open Sans" panose="020B0606030504020204" pitchFamily="34" charset="0"/>
                  <a:cs typeface="Open Sans" panose="020B0606030504020204" pitchFamily="34" charset="0"/>
                </a:rPr>
                <a:t>Structural Funds</a:t>
              </a:r>
            </a:p>
          </p:txBody>
        </p:sp>
      </p:grpSp>
    </p:spTree>
    <p:extLst>
      <p:ext uri="{BB962C8B-B14F-4D97-AF65-F5344CB8AC3E}">
        <p14:creationId xmlns:p14="http://schemas.microsoft.com/office/powerpoint/2010/main" val="10587411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4916846-CBF3-43C8-8158-49121A7C985D}"/>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109366" y="1895633"/>
            <a:ext cx="4628186" cy="4162261"/>
          </a:xfrm>
          <a:prstGeom prst="rect">
            <a:avLst/>
          </a:prstGeom>
        </p:spPr>
      </p:pic>
      <p:pic>
        <p:nvPicPr>
          <p:cNvPr id="24" name="Graphic 23">
            <a:extLst>
              <a:ext uri="{FF2B5EF4-FFF2-40B4-BE49-F238E27FC236}">
                <a16:creationId xmlns:a16="http://schemas.microsoft.com/office/drawing/2014/main" id="{14078200-B7F4-4635-B5C9-BF70EAAFFF5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43698" y="2749115"/>
            <a:ext cx="2790107" cy="2455295"/>
          </a:xfrm>
          <a:prstGeom prst="rect">
            <a:avLst/>
          </a:prstGeom>
        </p:spPr>
      </p:pic>
      <p:sp>
        <p:nvSpPr>
          <p:cNvPr id="3" name="Title 2">
            <a:extLst>
              <a:ext uri="{FF2B5EF4-FFF2-40B4-BE49-F238E27FC236}">
                <a16:creationId xmlns:a16="http://schemas.microsoft.com/office/drawing/2014/main" id="{72020F5A-D577-40E2-8FBF-4B7B3D458DF8}"/>
              </a:ext>
            </a:extLst>
          </p:cNvPr>
          <p:cNvSpPr>
            <a:spLocks noGrp="1"/>
          </p:cNvSpPr>
          <p:nvPr>
            <p:ph type="title"/>
          </p:nvPr>
        </p:nvSpPr>
        <p:spPr/>
        <p:txBody>
          <a:bodyPr/>
          <a:lstStyle/>
          <a:p>
            <a:r>
              <a:rPr lang="en-US" dirty="0"/>
              <a:t>Projects </a:t>
            </a:r>
            <a:r>
              <a:rPr lang="en-US" b="0" dirty="0">
                <a:solidFill>
                  <a:srgbClr val="95948B"/>
                </a:solidFill>
              </a:rPr>
              <a:t>in the Czech Republic</a:t>
            </a:r>
          </a:p>
        </p:txBody>
      </p:sp>
      <p:grpSp>
        <p:nvGrpSpPr>
          <p:cNvPr id="8" name="Group 7">
            <a:extLst>
              <a:ext uri="{FF2B5EF4-FFF2-40B4-BE49-F238E27FC236}">
                <a16:creationId xmlns:a16="http://schemas.microsoft.com/office/drawing/2014/main" id="{1302CBF7-ECBE-4BF3-A837-032E22625ED8}"/>
              </a:ext>
            </a:extLst>
          </p:cNvPr>
          <p:cNvGrpSpPr/>
          <p:nvPr/>
        </p:nvGrpSpPr>
        <p:grpSpPr>
          <a:xfrm>
            <a:off x="6356098" y="2329821"/>
            <a:ext cx="4258465" cy="3284386"/>
            <a:chOff x="4157667" y="-74087"/>
            <a:chExt cx="4258465" cy="3284386"/>
          </a:xfrm>
        </p:grpSpPr>
        <p:grpSp>
          <p:nvGrpSpPr>
            <p:cNvPr id="9" name="Group 8">
              <a:extLst>
                <a:ext uri="{FF2B5EF4-FFF2-40B4-BE49-F238E27FC236}">
                  <a16:creationId xmlns:a16="http://schemas.microsoft.com/office/drawing/2014/main" id="{6051AB78-3FBB-476C-9752-40226E440F0D}"/>
                </a:ext>
              </a:extLst>
            </p:cNvPr>
            <p:cNvGrpSpPr>
              <a:grpSpLocks noChangeAspect="1"/>
            </p:cNvGrpSpPr>
            <p:nvPr/>
          </p:nvGrpSpPr>
          <p:grpSpPr>
            <a:xfrm>
              <a:off x="4157667" y="-74087"/>
              <a:ext cx="4258465" cy="3284386"/>
              <a:chOff x="1677040" y="779914"/>
              <a:chExt cx="4828456" cy="3723997"/>
            </a:xfrm>
          </p:grpSpPr>
          <p:pic>
            <p:nvPicPr>
              <p:cNvPr id="18" name="Picture 17">
                <a:extLst>
                  <a:ext uri="{FF2B5EF4-FFF2-40B4-BE49-F238E27FC236}">
                    <a16:creationId xmlns:a16="http://schemas.microsoft.com/office/drawing/2014/main" id="{B0120F90-7AEF-4366-BAC6-04314209058F}"/>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677040" y="2521144"/>
                <a:ext cx="1721994" cy="1982767"/>
              </a:xfrm>
              <a:prstGeom prst="rect">
                <a:avLst/>
              </a:prstGeom>
            </p:spPr>
          </p:pic>
          <p:pic>
            <p:nvPicPr>
              <p:cNvPr id="19" name="Picture 18">
                <a:extLst>
                  <a:ext uri="{FF2B5EF4-FFF2-40B4-BE49-F238E27FC236}">
                    <a16:creationId xmlns:a16="http://schemas.microsoft.com/office/drawing/2014/main" id="{3B6F8A3F-BA9C-4209-92A9-1F6AF780E24C}"/>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728349" y="779914"/>
                <a:ext cx="1717499" cy="1982767"/>
              </a:xfrm>
              <a:prstGeom prst="rect">
                <a:avLst/>
              </a:prstGeom>
            </p:spPr>
          </p:pic>
          <p:pic>
            <p:nvPicPr>
              <p:cNvPr id="20" name="Picture 19">
                <a:extLst>
                  <a:ext uri="{FF2B5EF4-FFF2-40B4-BE49-F238E27FC236}">
                    <a16:creationId xmlns:a16="http://schemas.microsoft.com/office/drawing/2014/main" id="{DABD91E4-5564-48A8-A1B8-CD5C83B3F807}"/>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754798" y="2521144"/>
                <a:ext cx="1721995" cy="1982767"/>
              </a:xfrm>
              <a:prstGeom prst="rect">
                <a:avLst/>
              </a:prstGeom>
            </p:spPr>
          </p:pic>
          <p:pic>
            <p:nvPicPr>
              <p:cNvPr id="21" name="Picture 20">
                <a:extLst>
                  <a:ext uri="{FF2B5EF4-FFF2-40B4-BE49-F238E27FC236}">
                    <a16:creationId xmlns:a16="http://schemas.microsoft.com/office/drawing/2014/main" id="{85A0263F-FEDE-4416-881B-29C584D48DAC}"/>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4783502" y="779914"/>
                <a:ext cx="1721994" cy="1982767"/>
              </a:xfrm>
              <a:prstGeom prst="rect">
                <a:avLst/>
              </a:prstGeom>
            </p:spPr>
          </p:pic>
        </p:grpSp>
        <p:sp>
          <p:nvSpPr>
            <p:cNvPr id="10" name="TextBox 12">
              <a:extLst>
                <a:ext uri="{FF2B5EF4-FFF2-40B4-BE49-F238E27FC236}">
                  <a16:creationId xmlns:a16="http://schemas.microsoft.com/office/drawing/2014/main" id="{60E8681F-5720-4182-9326-4F077C971542}"/>
                </a:ext>
              </a:extLst>
            </p:cNvPr>
            <p:cNvSpPr txBox="1"/>
            <p:nvPr/>
          </p:nvSpPr>
          <p:spPr>
            <a:xfrm>
              <a:off x="5403664" y="498595"/>
              <a:ext cx="877163" cy="82112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4736" b="1" dirty="0">
                  <a:solidFill>
                    <a:srgbClr val="F9F9F9"/>
                  </a:solidFill>
                  <a:latin typeface="Open Sans" panose="020B0606030504020204" pitchFamily="34" charset="0"/>
                  <a:ea typeface="Open Sans" panose="020B0606030504020204" pitchFamily="34" charset="0"/>
                  <a:cs typeface="Open Sans" panose="020B0606030504020204" pitchFamily="34" charset="0"/>
                </a:rPr>
                <a:t>10</a:t>
              </a:r>
            </a:p>
          </p:txBody>
        </p:sp>
        <p:sp>
          <p:nvSpPr>
            <p:cNvPr id="11" name="TextBox 13">
              <a:extLst>
                <a:ext uri="{FF2B5EF4-FFF2-40B4-BE49-F238E27FC236}">
                  <a16:creationId xmlns:a16="http://schemas.microsoft.com/office/drawing/2014/main" id="{CBDEED9D-4597-48FD-A1FA-A00355996FA0}"/>
                </a:ext>
              </a:extLst>
            </p:cNvPr>
            <p:cNvSpPr txBox="1"/>
            <p:nvPr/>
          </p:nvSpPr>
          <p:spPr>
            <a:xfrm>
              <a:off x="7391316" y="498595"/>
              <a:ext cx="530915" cy="82112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4736" b="1" dirty="0">
                  <a:solidFill>
                    <a:srgbClr val="F9F9F9"/>
                  </a:solidFill>
                  <a:latin typeface="Open Sans" panose="020B0606030504020204" pitchFamily="34" charset="0"/>
                  <a:ea typeface="Open Sans" panose="020B0606030504020204" pitchFamily="34" charset="0"/>
                  <a:cs typeface="Open Sans" panose="020B0606030504020204" pitchFamily="34" charset="0"/>
                </a:rPr>
                <a:t>7</a:t>
              </a:r>
            </a:p>
          </p:txBody>
        </p:sp>
        <p:sp>
          <p:nvSpPr>
            <p:cNvPr id="12" name="TextBox 14">
              <a:extLst>
                <a:ext uri="{FF2B5EF4-FFF2-40B4-BE49-F238E27FC236}">
                  <a16:creationId xmlns:a16="http://schemas.microsoft.com/office/drawing/2014/main" id="{FD86C21C-ADAD-430A-B698-6C3A9BA3FE63}"/>
                </a:ext>
              </a:extLst>
            </p:cNvPr>
            <p:cNvSpPr txBox="1"/>
            <p:nvPr/>
          </p:nvSpPr>
          <p:spPr>
            <a:xfrm>
              <a:off x="4400096" y="2003742"/>
              <a:ext cx="1076223" cy="8211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4736" b="1" dirty="0">
                  <a:solidFill>
                    <a:srgbClr val="F9F9F9"/>
                  </a:solidFill>
                  <a:latin typeface="Open Sans" panose="020B0606030504020204" pitchFamily="34" charset="0"/>
                  <a:ea typeface="Open Sans" panose="020B0606030504020204" pitchFamily="34" charset="0"/>
                  <a:cs typeface="Open Sans" panose="020B0606030504020204" pitchFamily="34" charset="0"/>
                </a:rPr>
                <a:t>10</a:t>
              </a:r>
            </a:p>
          </p:txBody>
        </p:sp>
        <p:sp>
          <p:nvSpPr>
            <p:cNvPr id="13" name="TextBox 15">
              <a:extLst>
                <a:ext uri="{FF2B5EF4-FFF2-40B4-BE49-F238E27FC236}">
                  <a16:creationId xmlns:a16="http://schemas.microsoft.com/office/drawing/2014/main" id="{D5C0703E-1798-4EAF-BB74-9F8C94F20E4F}"/>
                </a:ext>
              </a:extLst>
            </p:cNvPr>
            <p:cNvSpPr txBox="1"/>
            <p:nvPr/>
          </p:nvSpPr>
          <p:spPr>
            <a:xfrm>
              <a:off x="6382760" y="2028850"/>
              <a:ext cx="688010" cy="82112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4736" b="1" dirty="0">
                  <a:solidFill>
                    <a:srgbClr val="F9F9F9"/>
                  </a:solidFill>
                  <a:latin typeface="Open Sans" panose="020B0606030504020204" pitchFamily="34" charset="0"/>
                  <a:ea typeface="Open Sans" panose="020B0606030504020204" pitchFamily="34" charset="0"/>
                  <a:cs typeface="Open Sans" panose="020B0606030504020204" pitchFamily="34" charset="0"/>
                </a:rPr>
                <a:t> 7</a:t>
              </a:r>
            </a:p>
          </p:txBody>
        </p:sp>
        <p:pic>
          <p:nvPicPr>
            <p:cNvPr id="14" name="Picture 13">
              <a:extLst>
                <a:ext uri="{FF2B5EF4-FFF2-40B4-BE49-F238E27FC236}">
                  <a16:creationId xmlns:a16="http://schemas.microsoft.com/office/drawing/2014/main" id="{6E7F362D-3E78-4FA4-9EC4-00DC44A8732B}"/>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4737223" y="1664506"/>
              <a:ext cx="356548" cy="365139"/>
            </a:xfrm>
            <a:prstGeom prst="rect">
              <a:avLst/>
            </a:prstGeom>
          </p:spPr>
        </p:pic>
        <p:pic>
          <p:nvPicPr>
            <p:cNvPr id="15" name="Picture 14">
              <a:extLst>
                <a:ext uri="{FF2B5EF4-FFF2-40B4-BE49-F238E27FC236}">
                  <a16:creationId xmlns:a16="http://schemas.microsoft.com/office/drawing/2014/main" id="{D6721D69-CE94-4AD4-8F68-99A8FFAABBAD}"/>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5669835" y="147239"/>
              <a:ext cx="347956" cy="365139"/>
            </a:xfrm>
            <a:prstGeom prst="rect">
              <a:avLst/>
            </a:prstGeom>
          </p:spPr>
        </p:pic>
        <p:pic>
          <p:nvPicPr>
            <p:cNvPr id="16" name="Picture 15">
              <a:extLst>
                <a:ext uri="{FF2B5EF4-FFF2-40B4-BE49-F238E27FC236}">
                  <a16:creationId xmlns:a16="http://schemas.microsoft.com/office/drawing/2014/main" id="{FCDC300E-F129-4590-AF1B-43F6F186D2F8}"/>
                </a:ext>
              </a:extLst>
            </p:cNvPr>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6563197" y="1664506"/>
              <a:ext cx="330774" cy="378027"/>
            </a:xfrm>
            <a:prstGeom prst="rect">
              <a:avLst/>
            </a:prstGeom>
          </p:spPr>
        </p:pic>
        <p:pic>
          <p:nvPicPr>
            <p:cNvPr id="17" name="Picture 16">
              <a:extLst>
                <a:ext uri="{FF2B5EF4-FFF2-40B4-BE49-F238E27FC236}">
                  <a16:creationId xmlns:a16="http://schemas.microsoft.com/office/drawing/2014/main" id="{5179C64A-7C4B-40AE-85CA-0FA89A0D3E90}"/>
                </a:ext>
              </a:extLst>
            </p:cNvPr>
            <p:cNvPicPr>
              <a:picLocks noChangeAspect="1"/>
            </p:cNvPicPr>
            <p:nvPr/>
          </p:nvPicPr>
          <p:blipFill>
            <a:blip r:embed="rId12">
              <a:extLst>
                <a:ext uri="{28A0092B-C50C-407E-A947-70E740481C1C}">
                  <a14:useLocalDpi xmlns:a14="http://schemas.microsoft.com/office/drawing/2010/main"/>
                </a:ext>
              </a:extLst>
            </a:blip>
            <a:stretch>
              <a:fillRect/>
            </a:stretch>
          </p:blipFill>
          <p:spPr>
            <a:xfrm>
              <a:off x="7470035" y="207379"/>
              <a:ext cx="373731" cy="304999"/>
            </a:xfrm>
            <a:prstGeom prst="rect">
              <a:avLst/>
            </a:prstGeom>
          </p:spPr>
        </p:pic>
      </p:grpSp>
      <p:sp>
        <p:nvSpPr>
          <p:cNvPr id="27" name="TextBox 16">
            <a:extLst>
              <a:ext uri="{FF2B5EF4-FFF2-40B4-BE49-F238E27FC236}">
                <a16:creationId xmlns:a16="http://schemas.microsoft.com/office/drawing/2014/main" id="{A8C0D404-260D-4C0D-B51B-783C517D759B}"/>
              </a:ext>
            </a:extLst>
          </p:cNvPr>
          <p:cNvSpPr txBox="1"/>
          <p:nvPr/>
        </p:nvSpPr>
        <p:spPr>
          <a:xfrm>
            <a:off x="2590856" y="3224117"/>
            <a:ext cx="1354858" cy="137178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6314" b="1" dirty="0">
                <a:solidFill>
                  <a:srgbClr val="F9F9F9"/>
                </a:solidFill>
                <a:latin typeface="Open Sans" panose="020B0606030504020204" pitchFamily="34" charset="0"/>
                <a:ea typeface="Open Sans" panose="020B0606030504020204" pitchFamily="34" charset="0"/>
                <a:cs typeface="Open Sans" panose="020B0606030504020204" pitchFamily="34" charset="0"/>
              </a:rPr>
              <a:t>34</a:t>
            </a:r>
            <a:endParaRPr lang="en-GB" sz="4736" b="1" dirty="0">
              <a:solidFill>
                <a:srgbClr val="F9F9F9"/>
              </a:solidFill>
              <a:latin typeface="Open Sans" panose="020B0606030504020204" pitchFamily="34" charset="0"/>
              <a:ea typeface="Open Sans" panose="020B0606030504020204" pitchFamily="34" charset="0"/>
              <a:cs typeface="Open Sans" panose="020B0606030504020204" pitchFamily="34" charset="0"/>
            </a:endParaRPr>
          </a:p>
          <a:p>
            <a:pPr algn="ctr"/>
            <a:r>
              <a:rPr lang="en-GB" sz="2000" dirty="0">
                <a:solidFill>
                  <a:srgbClr val="F9F9F9"/>
                </a:solidFill>
                <a:latin typeface="Open Sans" panose="020B0606030504020204" pitchFamily="34" charset="0"/>
                <a:ea typeface="Open Sans" panose="020B0606030504020204" pitchFamily="34" charset="0"/>
                <a:cs typeface="Open Sans" panose="020B0606030504020204" pitchFamily="34" charset="0"/>
              </a:rPr>
              <a:t>PROJECTS</a:t>
            </a:r>
            <a:endParaRPr lang="en-GB" dirty="0">
              <a:solidFill>
                <a:srgbClr val="F9F9F9"/>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4" name="Picture 3">
            <a:extLst>
              <a:ext uri="{FF2B5EF4-FFF2-40B4-BE49-F238E27FC236}">
                <a16:creationId xmlns:a16="http://schemas.microsoft.com/office/drawing/2014/main" id="{4190C85D-2E53-4A5A-9F08-F60BE5B86BBC}"/>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5748965" y="5783467"/>
            <a:ext cx="6356097" cy="831602"/>
          </a:xfrm>
          <a:prstGeom prst="rect">
            <a:avLst/>
          </a:prstGeom>
        </p:spPr>
      </p:pic>
      <p:sp>
        <p:nvSpPr>
          <p:cNvPr id="23" name="Rectangle 22">
            <a:extLst>
              <a:ext uri="{FF2B5EF4-FFF2-40B4-BE49-F238E27FC236}">
                <a16:creationId xmlns:a16="http://schemas.microsoft.com/office/drawing/2014/main" id="{26B38E00-7451-46DF-9B08-6ED63D4A3F7E}"/>
              </a:ext>
            </a:extLst>
          </p:cNvPr>
          <p:cNvSpPr/>
          <p:nvPr/>
        </p:nvSpPr>
        <p:spPr>
          <a:xfrm>
            <a:off x="838200" y="1460280"/>
            <a:ext cx="7378918" cy="523220"/>
          </a:xfrm>
          <a:prstGeom prst="rect">
            <a:avLst/>
          </a:prstGeom>
        </p:spPr>
        <p:txBody>
          <a:bodyPr wrap="square">
            <a:spAutoFit/>
          </a:bodyPr>
          <a:lstStyle/>
          <a:p>
            <a:r>
              <a:rPr lang="en-US" sz="2800" b="1" dirty="0">
                <a:solidFill>
                  <a:srgbClr val="95948B"/>
                </a:solidFill>
                <a:latin typeface="Open Sans" panose="020B0606030504020204" pitchFamily="34" charset="0"/>
                <a:ea typeface="Open Sans" panose="020B0606030504020204" pitchFamily="34" charset="0"/>
                <a:cs typeface="Open Sans" panose="020B0606030504020204" pitchFamily="34" charset="0"/>
              </a:rPr>
              <a:t>2014 – 2020</a:t>
            </a:r>
          </a:p>
        </p:txBody>
      </p:sp>
    </p:spTree>
    <p:extLst>
      <p:ext uri="{BB962C8B-B14F-4D97-AF65-F5344CB8AC3E}">
        <p14:creationId xmlns:p14="http://schemas.microsoft.com/office/powerpoint/2010/main" val="6146658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3AA85B8-E462-4AA6-902A-46A1789407E3}"/>
              </a:ext>
            </a:extLst>
          </p:cNvPr>
          <p:cNvSpPr>
            <a:spLocks noGrp="1"/>
          </p:cNvSpPr>
          <p:nvPr>
            <p:ph type="title"/>
          </p:nvPr>
        </p:nvSpPr>
        <p:spPr>
          <a:xfrm>
            <a:off x="838200" y="365125"/>
            <a:ext cx="10515600" cy="1325563"/>
          </a:xfrm>
        </p:spPr>
        <p:txBody>
          <a:bodyPr/>
          <a:lstStyle/>
          <a:p>
            <a:r>
              <a:rPr lang="en-US" dirty="0"/>
              <a:t>Achievements </a:t>
            </a:r>
            <a:r>
              <a:rPr lang="en-US" b="0" dirty="0">
                <a:solidFill>
                  <a:srgbClr val="95948B"/>
                </a:solidFill>
              </a:rPr>
              <a:t>in the Czech Republic</a:t>
            </a:r>
          </a:p>
        </p:txBody>
      </p:sp>
      <p:pic>
        <p:nvPicPr>
          <p:cNvPr id="4" name="Graphic 3">
            <a:extLst>
              <a:ext uri="{FF2B5EF4-FFF2-40B4-BE49-F238E27FC236}">
                <a16:creationId xmlns:a16="http://schemas.microsoft.com/office/drawing/2014/main" id="{121D8FE4-8781-4C41-A3B5-A4B4AFA9B70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03519" y="3150342"/>
            <a:ext cx="2266113" cy="3502147"/>
          </a:xfrm>
          <a:prstGeom prst="rect">
            <a:avLst/>
          </a:prstGeom>
        </p:spPr>
      </p:pic>
      <p:sp>
        <p:nvSpPr>
          <p:cNvPr id="5" name="Rectangle 4">
            <a:extLst>
              <a:ext uri="{FF2B5EF4-FFF2-40B4-BE49-F238E27FC236}">
                <a16:creationId xmlns:a16="http://schemas.microsoft.com/office/drawing/2014/main" id="{058010EA-7A02-44E8-93DE-9C7BD43F6F53}"/>
              </a:ext>
            </a:extLst>
          </p:cNvPr>
          <p:cNvSpPr/>
          <p:nvPr/>
        </p:nvSpPr>
        <p:spPr>
          <a:xfrm>
            <a:off x="295566" y="3200724"/>
            <a:ext cx="2266112" cy="769441"/>
          </a:xfrm>
          <a:prstGeom prst="rect">
            <a:avLst/>
          </a:prstGeom>
        </p:spPr>
        <p:txBody>
          <a:bodyPr wrap="square">
            <a:spAutoFit/>
          </a:bodyPr>
          <a:lstStyle/>
          <a:p>
            <a:pPr algn="ctr"/>
            <a:r>
              <a:rPr lang="en-US" sz="4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36</a:t>
            </a:r>
            <a:endParaRPr lang="en-US" sz="4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TextBox 5">
            <a:extLst>
              <a:ext uri="{FF2B5EF4-FFF2-40B4-BE49-F238E27FC236}">
                <a16:creationId xmlns:a16="http://schemas.microsoft.com/office/drawing/2014/main" id="{075C5FAD-7597-4700-9B63-BBF736FF7622}"/>
              </a:ext>
            </a:extLst>
          </p:cNvPr>
          <p:cNvSpPr txBox="1"/>
          <p:nvPr/>
        </p:nvSpPr>
        <p:spPr>
          <a:xfrm>
            <a:off x="311475" y="3907931"/>
            <a:ext cx="2266110" cy="523220"/>
          </a:xfrm>
          <a:prstGeom prst="rect">
            <a:avLst/>
          </a:prstGeom>
          <a:noFill/>
        </p:spPr>
        <p:txBody>
          <a:bodyPr wrap="square" rtlCol="0">
            <a:spAutoFit/>
          </a:bodyPr>
          <a:lstStyle/>
          <a:p>
            <a:pPr algn="ctr"/>
            <a:r>
              <a:rPr lang="en-US" sz="1400" b="1">
                <a:solidFill>
                  <a:schemeClr val="bg1"/>
                </a:solidFill>
                <a:latin typeface="Open Sans" panose="020B0606030504020204" pitchFamily="34" charset="0"/>
                <a:ea typeface="Open Sans" panose="020B0606030504020204" pitchFamily="34" charset="0"/>
                <a:cs typeface="Open Sans" panose="020B0606030504020204" pitchFamily="34" charset="0"/>
              </a:rPr>
              <a:t>GOOD PRACTICES IDENTIFIED</a:t>
            </a:r>
          </a:p>
        </p:txBody>
      </p:sp>
      <p:pic>
        <p:nvPicPr>
          <p:cNvPr id="13" name="Graphic 12">
            <a:extLst>
              <a:ext uri="{FF2B5EF4-FFF2-40B4-BE49-F238E27FC236}">
                <a16:creationId xmlns:a16="http://schemas.microsoft.com/office/drawing/2014/main" id="{427CB9E0-1797-422F-9F21-7F141AD659D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561678" y="2904663"/>
            <a:ext cx="462410" cy="484429"/>
          </a:xfrm>
          <a:prstGeom prst="rect">
            <a:avLst/>
          </a:prstGeom>
        </p:spPr>
      </p:pic>
      <p:grpSp>
        <p:nvGrpSpPr>
          <p:cNvPr id="15" name="Group 14">
            <a:extLst>
              <a:ext uri="{FF2B5EF4-FFF2-40B4-BE49-F238E27FC236}">
                <a16:creationId xmlns:a16="http://schemas.microsoft.com/office/drawing/2014/main" id="{579177B4-1454-4843-99AB-6D608959EF90}"/>
              </a:ext>
            </a:extLst>
          </p:cNvPr>
          <p:cNvGrpSpPr/>
          <p:nvPr/>
        </p:nvGrpSpPr>
        <p:grpSpPr>
          <a:xfrm>
            <a:off x="3159866" y="2205422"/>
            <a:ext cx="2185176" cy="1922954"/>
            <a:chOff x="4000330" y="1692594"/>
            <a:chExt cx="2185176" cy="1922954"/>
          </a:xfrm>
        </p:grpSpPr>
        <p:pic>
          <p:nvPicPr>
            <p:cNvPr id="16" name="Graphic 15">
              <a:extLst>
                <a:ext uri="{FF2B5EF4-FFF2-40B4-BE49-F238E27FC236}">
                  <a16:creationId xmlns:a16="http://schemas.microsoft.com/office/drawing/2014/main" id="{5154F5B9-4F73-4FB5-B827-2B210CFFDA7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000331" y="1692594"/>
              <a:ext cx="2185175" cy="1922954"/>
            </a:xfrm>
            <a:prstGeom prst="rect">
              <a:avLst/>
            </a:prstGeom>
          </p:spPr>
        </p:pic>
        <p:sp>
          <p:nvSpPr>
            <p:cNvPr id="17" name="Rectangle 16">
              <a:extLst>
                <a:ext uri="{FF2B5EF4-FFF2-40B4-BE49-F238E27FC236}">
                  <a16:creationId xmlns:a16="http://schemas.microsoft.com/office/drawing/2014/main" id="{1D2B74BF-7905-4104-B1DA-F4159F4177C3}"/>
                </a:ext>
              </a:extLst>
            </p:cNvPr>
            <p:cNvSpPr/>
            <p:nvPr/>
          </p:nvSpPr>
          <p:spPr>
            <a:xfrm>
              <a:off x="4000330" y="2203997"/>
              <a:ext cx="2185176" cy="707886"/>
            </a:xfrm>
            <a:prstGeom prst="rect">
              <a:avLst/>
            </a:prstGeom>
          </p:spPr>
          <p:txBody>
            <a:bodyPr wrap="square">
              <a:spAutoFit/>
            </a:bodyPr>
            <a:lstStyle/>
            <a:p>
              <a:pPr algn="ctr"/>
              <a:r>
                <a:rPr lang="en-US" sz="4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29</a:t>
              </a:r>
            </a:p>
          </p:txBody>
        </p:sp>
        <p:sp>
          <p:nvSpPr>
            <p:cNvPr id="18" name="TextBox 17">
              <a:extLst>
                <a:ext uri="{FF2B5EF4-FFF2-40B4-BE49-F238E27FC236}">
                  <a16:creationId xmlns:a16="http://schemas.microsoft.com/office/drawing/2014/main" id="{019E8DC6-F72B-43ED-925F-ECC3E85A1443}"/>
                </a:ext>
              </a:extLst>
            </p:cNvPr>
            <p:cNvSpPr txBox="1"/>
            <p:nvPr/>
          </p:nvSpPr>
          <p:spPr>
            <a:xfrm>
              <a:off x="4376663" y="2831237"/>
              <a:ext cx="1472202" cy="415498"/>
            </a:xfrm>
            <a:prstGeom prst="rect">
              <a:avLst/>
            </a:prstGeom>
            <a:noFill/>
          </p:spPr>
          <p:txBody>
            <a:bodyPr wrap="square" rtlCol="0">
              <a:spAutoFit/>
            </a:bodyPr>
            <a:lstStyle/>
            <a:p>
              <a:pPr algn="ctr"/>
              <a:r>
                <a:rPr lang="en-GB" sz="1050" b="1" dirty="0">
                  <a:solidFill>
                    <a:schemeClr val="bg1"/>
                  </a:solidFill>
                  <a:latin typeface="Open Sans" panose="020B0606030504020204" pitchFamily="34" charset="0"/>
                  <a:ea typeface="Open Sans" panose="020B0606030504020204" pitchFamily="34" charset="0"/>
                  <a:cs typeface="Open Sans" panose="020B0606030504020204" pitchFamily="34" charset="0"/>
                </a:rPr>
                <a:t>IN GOOD PRACTICE DATABASE</a:t>
              </a:r>
            </a:p>
          </p:txBody>
        </p:sp>
      </p:grpSp>
      <p:grpSp>
        <p:nvGrpSpPr>
          <p:cNvPr id="20" name="Group 19">
            <a:extLst>
              <a:ext uri="{FF2B5EF4-FFF2-40B4-BE49-F238E27FC236}">
                <a16:creationId xmlns:a16="http://schemas.microsoft.com/office/drawing/2014/main" id="{1CF50CD8-6A38-4907-8676-7B2A90088F6C}"/>
              </a:ext>
            </a:extLst>
          </p:cNvPr>
          <p:cNvGrpSpPr/>
          <p:nvPr/>
        </p:nvGrpSpPr>
        <p:grpSpPr>
          <a:xfrm>
            <a:off x="5533129" y="2222034"/>
            <a:ext cx="2167964" cy="1897261"/>
            <a:chOff x="4848966" y="1683861"/>
            <a:chExt cx="2249944" cy="1922954"/>
          </a:xfrm>
        </p:grpSpPr>
        <p:pic>
          <p:nvPicPr>
            <p:cNvPr id="21" name="Graphic 20">
              <a:extLst>
                <a:ext uri="{FF2B5EF4-FFF2-40B4-BE49-F238E27FC236}">
                  <a16:creationId xmlns:a16="http://schemas.microsoft.com/office/drawing/2014/main" id="{FD9170AF-8D3F-4FCF-B8F9-2D94C59BB77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895022" y="1683861"/>
              <a:ext cx="2185175" cy="1922954"/>
            </a:xfrm>
            <a:prstGeom prst="rect">
              <a:avLst/>
            </a:prstGeom>
          </p:spPr>
        </p:pic>
        <p:sp>
          <p:nvSpPr>
            <p:cNvPr id="22" name="Rectangle 21">
              <a:extLst>
                <a:ext uri="{FF2B5EF4-FFF2-40B4-BE49-F238E27FC236}">
                  <a16:creationId xmlns:a16="http://schemas.microsoft.com/office/drawing/2014/main" id="{41D3F8D0-8ACA-4490-B0C2-15BC823E5194}"/>
                </a:ext>
              </a:extLst>
            </p:cNvPr>
            <p:cNvSpPr/>
            <p:nvPr/>
          </p:nvSpPr>
          <p:spPr>
            <a:xfrm>
              <a:off x="4848966" y="2107431"/>
              <a:ext cx="2185176" cy="717472"/>
            </a:xfrm>
            <a:prstGeom prst="rect">
              <a:avLst/>
            </a:prstGeom>
          </p:spPr>
          <p:txBody>
            <a:bodyPr wrap="square">
              <a:spAutoFit/>
            </a:bodyPr>
            <a:lstStyle/>
            <a:p>
              <a:pPr algn="ctr"/>
              <a:r>
                <a:rPr lang="en-US" sz="4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15</a:t>
              </a:r>
            </a:p>
          </p:txBody>
        </p:sp>
        <p:sp>
          <p:nvSpPr>
            <p:cNvPr id="23" name="TextBox 22">
              <a:extLst>
                <a:ext uri="{FF2B5EF4-FFF2-40B4-BE49-F238E27FC236}">
                  <a16:creationId xmlns:a16="http://schemas.microsoft.com/office/drawing/2014/main" id="{A8745893-E7D4-44EF-9AAF-4AAD4890E34B}"/>
                </a:ext>
              </a:extLst>
            </p:cNvPr>
            <p:cNvSpPr txBox="1"/>
            <p:nvPr/>
          </p:nvSpPr>
          <p:spPr>
            <a:xfrm>
              <a:off x="4913736" y="2759290"/>
              <a:ext cx="2185174" cy="216942"/>
            </a:xfrm>
            <a:prstGeom prst="rect">
              <a:avLst/>
            </a:prstGeom>
            <a:noFill/>
          </p:spPr>
          <p:txBody>
            <a:bodyPr wrap="square" rtlCol="0">
              <a:spAutoFit/>
            </a:bodyPr>
            <a:lstStyle/>
            <a:p>
              <a:pPr algn="ctr"/>
              <a:r>
                <a:rPr lang="en-GB" sz="1200" b="1">
                  <a:solidFill>
                    <a:schemeClr val="bg1"/>
                  </a:solidFill>
                  <a:latin typeface="Open Sans" panose="020B0606030504020204" pitchFamily="34" charset="0"/>
                  <a:ea typeface="Open Sans" panose="020B0606030504020204" pitchFamily="34" charset="0"/>
                  <a:cs typeface="Open Sans" panose="020B0606030504020204" pitchFamily="34" charset="0"/>
                </a:rPr>
                <a:t>POLICY CHANGES</a:t>
              </a:r>
            </a:p>
          </p:txBody>
        </p:sp>
      </p:grpSp>
      <p:pic>
        <p:nvPicPr>
          <p:cNvPr id="24" name="Graphic 23">
            <a:extLst>
              <a:ext uri="{FF2B5EF4-FFF2-40B4-BE49-F238E27FC236}">
                <a16:creationId xmlns:a16="http://schemas.microsoft.com/office/drawing/2014/main" id="{1D41C85F-C91A-4286-B4D2-36D5C0F9B36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4500000">
            <a:off x="1027757" y="4817552"/>
            <a:ext cx="833545" cy="833545"/>
          </a:xfrm>
          <a:prstGeom prst="rect">
            <a:avLst/>
          </a:prstGeom>
        </p:spPr>
      </p:pic>
      <p:grpSp>
        <p:nvGrpSpPr>
          <p:cNvPr id="25" name="Group 24">
            <a:extLst>
              <a:ext uri="{FF2B5EF4-FFF2-40B4-BE49-F238E27FC236}">
                <a16:creationId xmlns:a16="http://schemas.microsoft.com/office/drawing/2014/main" id="{334A43EF-DEAA-44DE-8399-D08A1789DFE3}"/>
              </a:ext>
            </a:extLst>
          </p:cNvPr>
          <p:cNvGrpSpPr/>
          <p:nvPr/>
        </p:nvGrpSpPr>
        <p:grpSpPr>
          <a:xfrm>
            <a:off x="8842887" y="1939251"/>
            <a:ext cx="2800990" cy="2455295"/>
            <a:chOff x="4906313" y="1664307"/>
            <a:chExt cx="2193698" cy="1922954"/>
          </a:xfrm>
        </p:grpSpPr>
        <p:pic>
          <p:nvPicPr>
            <p:cNvPr id="26" name="Graphic 25">
              <a:extLst>
                <a:ext uri="{FF2B5EF4-FFF2-40B4-BE49-F238E27FC236}">
                  <a16:creationId xmlns:a16="http://schemas.microsoft.com/office/drawing/2014/main" id="{C04B7343-5320-453D-AB80-BA746045B30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914836" y="1664307"/>
              <a:ext cx="2185175" cy="1922954"/>
            </a:xfrm>
            <a:prstGeom prst="rect">
              <a:avLst/>
            </a:prstGeom>
          </p:spPr>
        </p:pic>
        <p:sp>
          <p:nvSpPr>
            <p:cNvPr id="27" name="Rectangle 26">
              <a:extLst>
                <a:ext uri="{FF2B5EF4-FFF2-40B4-BE49-F238E27FC236}">
                  <a16:creationId xmlns:a16="http://schemas.microsoft.com/office/drawing/2014/main" id="{3558D5CE-8962-4B0D-B5CF-F9509C740BBA}"/>
                </a:ext>
              </a:extLst>
            </p:cNvPr>
            <p:cNvSpPr/>
            <p:nvPr/>
          </p:nvSpPr>
          <p:spPr>
            <a:xfrm>
              <a:off x="4906313" y="2140442"/>
              <a:ext cx="2185176" cy="723140"/>
            </a:xfrm>
            <a:prstGeom prst="rect">
              <a:avLst/>
            </a:prstGeom>
          </p:spPr>
          <p:txBody>
            <a:bodyPr wrap="square">
              <a:spAutoFit/>
            </a:bodyPr>
            <a:lstStyle/>
            <a:p>
              <a:pPr algn="ctr"/>
              <a:r>
                <a:rPr lang="en-US" sz="5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1.97m</a:t>
              </a:r>
              <a:endParaRPr lang="en-US" sz="5400" dirty="0">
                <a:latin typeface="Open Sans" panose="020B0606030504020204" pitchFamily="34" charset="0"/>
                <a:ea typeface="Open Sans" panose="020B0606030504020204" pitchFamily="34" charset="0"/>
                <a:cs typeface="Open Sans" panose="020B0606030504020204" pitchFamily="34" charset="0"/>
              </a:endParaRPr>
            </a:p>
          </p:txBody>
        </p:sp>
        <p:sp>
          <p:nvSpPr>
            <p:cNvPr id="28" name="TextBox 27">
              <a:extLst>
                <a:ext uri="{FF2B5EF4-FFF2-40B4-BE49-F238E27FC236}">
                  <a16:creationId xmlns:a16="http://schemas.microsoft.com/office/drawing/2014/main" id="{350F5C54-88F5-4AD5-965A-9D183F5B1CA1}"/>
                </a:ext>
              </a:extLst>
            </p:cNvPr>
            <p:cNvSpPr txBox="1"/>
            <p:nvPr/>
          </p:nvSpPr>
          <p:spPr>
            <a:xfrm>
              <a:off x="4906315" y="2778991"/>
              <a:ext cx="2185174" cy="216942"/>
            </a:xfrm>
            <a:prstGeom prst="rect">
              <a:avLst/>
            </a:prstGeom>
            <a:noFill/>
          </p:spPr>
          <p:txBody>
            <a:bodyPr wrap="square" rtlCol="0">
              <a:spAutoFit/>
            </a:bodyPr>
            <a:lstStyle/>
            <a:p>
              <a:pPr algn="ctr"/>
              <a:r>
                <a:rPr lang="en-GB" sz="1200" b="1">
                  <a:solidFill>
                    <a:schemeClr val="bg1"/>
                  </a:solidFill>
                  <a:latin typeface="Open Sans" panose="020B0606030504020204" pitchFamily="34" charset="0"/>
                  <a:ea typeface="Open Sans" panose="020B0606030504020204" pitchFamily="34" charset="0"/>
                  <a:cs typeface="Open Sans" panose="020B0606030504020204" pitchFamily="34" charset="0"/>
                </a:rPr>
                <a:t>MOBILISED</a:t>
              </a:r>
            </a:p>
          </p:txBody>
        </p:sp>
      </p:grpSp>
      <p:grpSp>
        <p:nvGrpSpPr>
          <p:cNvPr id="29" name="Group 28">
            <a:extLst>
              <a:ext uri="{FF2B5EF4-FFF2-40B4-BE49-F238E27FC236}">
                <a16:creationId xmlns:a16="http://schemas.microsoft.com/office/drawing/2014/main" id="{1D2DFE8B-4BC6-485F-B24F-FC0FB5705620}"/>
              </a:ext>
            </a:extLst>
          </p:cNvPr>
          <p:cNvGrpSpPr/>
          <p:nvPr/>
        </p:nvGrpSpPr>
        <p:grpSpPr>
          <a:xfrm>
            <a:off x="9971848" y="3869539"/>
            <a:ext cx="1692853" cy="1381517"/>
            <a:chOff x="5715076" y="913531"/>
            <a:chExt cx="1284976" cy="1028694"/>
          </a:xfrm>
        </p:grpSpPr>
        <p:pic>
          <p:nvPicPr>
            <p:cNvPr id="30" name="Graphic 29">
              <a:extLst>
                <a:ext uri="{FF2B5EF4-FFF2-40B4-BE49-F238E27FC236}">
                  <a16:creationId xmlns:a16="http://schemas.microsoft.com/office/drawing/2014/main" id="{457E742E-BA89-409F-B2AC-3EDDD68AD3C6}"/>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772002" y="913531"/>
              <a:ext cx="1171125" cy="1028694"/>
            </a:xfrm>
            <a:prstGeom prst="rect">
              <a:avLst/>
            </a:prstGeom>
          </p:spPr>
        </p:pic>
        <p:sp>
          <p:nvSpPr>
            <p:cNvPr id="31" name="Rectangle 30">
              <a:extLst>
                <a:ext uri="{FF2B5EF4-FFF2-40B4-BE49-F238E27FC236}">
                  <a16:creationId xmlns:a16="http://schemas.microsoft.com/office/drawing/2014/main" id="{5882197C-5DEC-438D-BA6C-B6C3E43A6F26}"/>
                </a:ext>
              </a:extLst>
            </p:cNvPr>
            <p:cNvSpPr/>
            <p:nvPr/>
          </p:nvSpPr>
          <p:spPr>
            <a:xfrm>
              <a:off x="5715076" y="1153492"/>
              <a:ext cx="1284976" cy="389596"/>
            </a:xfrm>
            <a:prstGeom prst="rect">
              <a:avLst/>
            </a:prstGeom>
          </p:spPr>
          <p:txBody>
            <a:bodyPr wrap="square">
              <a:spAutoFit/>
            </a:bodyPr>
            <a:lstStyle/>
            <a:p>
              <a:pPr algn="ctr"/>
              <a:r>
                <a:rPr lang="en-US" sz="2800" b="1" dirty="0">
                  <a:latin typeface="Open Sans" panose="020B0606030504020204" pitchFamily="34" charset="0"/>
                  <a:ea typeface="Open Sans" panose="020B0606030504020204" pitchFamily="34" charset="0"/>
                  <a:cs typeface="Open Sans" panose="020B0606030504020204" pitchFamily="34" charset="0"/>
                </a:rPr>
                <a:t>1.97</a:t>
              </a:r>
              <a:endParaRPr lang="en-US" sz="2800" dirty="0">
                <a:latin typeface="Open Sans" panose="020B0606030504020204" pitchFamily="34" charset="0"/>
                <a:ea typeface="Open Sans" panose="020B0606030504020204" pitchFamily="34" charset="0"/>
                <a:cs typeface="Open Sans" panose="020B0606030504020204" pitchFamily="34" charset="0"/>
              </a:endParaRPr>
            </a:p>
          </p:txBody>
        </p:sp>
        <p:sp>
          <p:nvSpPr>
            <p:cNvPr id="32" name="TextBox 31">
              <a:extLst>
                <a:ext uri="{FF2B5EF4-FFF2-40B4-BE49-F238E27FC236}">
                  <a16:creationId xmlns:a16="http://schemas.microsoft.com/office/drawing/2014/main" id="{CD07DF4B-063C-4334-956A-E9D2DECCC734}"/>
                </a:ext>
              </a:extLst>
            </p:cNvPr>
            <p:cNvSpPr txBox="1"/>
            <p:nvPr/>
          </p:nvSpPr>
          <p:spPr>
            <a:xfrm>
              <a:off x="5715076" y="1480639"/>
              <a:ext cx="1284976" cy="183339"/>
            </a:xfrm>
            <a:prstGeom prst="rect">
              <a:avLst/>
            </a:prstGeom>
            <a:noFill/>
          </p:spPr>
          <p:txBody>
            <a:bodyPr wrap="square" rtlCol="0">
              <a:spAutoFit/>
            </a:bodyPr>
            <a:lstStyle/>
            <a:p>
              <a:pPr algn="ctr"/>
              <a:r>
                <a:rPr lang="en-US" sz="1000" b="1" dirty="0">
                  <a:latin typeface="Open Sans" panose="020B0606030504020204" pitchFamily="34" charset="0"/>
                  <a:ea typeface="Open Sans" panose="020B0606030504020204" pitchFamily="34" charset="0"/>
                  <a:cs typeface="Open Sans" panose="020B0606030504020204" pitchFamily="34" charset="0"/>
                </a:rPr>
                <a:t>Structural Funds</a:t>
              </a:r>
            </a:p>
          </p:txBody>
        </p:sp>
      </p:grpSp>
      <p:pic>
        <p:nvPicPr>
          <p:cNvPr id="33" name="Graphic 32">
            <a:extLst>
              <a:ext uri="{FF2B5EF4-FFF2-40B4-BE49-F238E27FC236}">
                <a16:creationId xmlns:a16="http://schemas.microsoft.com/office/drawing/2014/main" id="{5943836A-9452-4DF6-92CF-089A29D5B947}"/>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607399" y="1877269"/>
            <a:ext cx="424025" cy="585558"/>
          </a:xfrm>
          <a:prstGeom prst="rect">
            <a:avLst/>
          </a:prstGeom>
        </p:spPr>
      </p:pic>
      <p:grpSp>
        <p:nvGrpSpPr>
          <p:cNvPr id="35" name="Group 34">
            <a:extLst>
              <a:ext uri="{FF2B5EF4-FFF2-40B4-BE49-F238E27FC236}">
                <a16:creationId xmlns:a16="http://schemas.microsoft.com/office/drawing/2014/main" id="{0AD7DAC8-7F5A-4800-9C57-FCEE82E8233F}"/>
              </a:ext>
            </a:extLst>
          </p:cNvPr>
          <p:cNvGrpSpPr/>
          <p:nvPr/>
        </p:nvGrpSpPr>
        <p:grpSpPr>
          <a:xfrm>
            <a:off x="6609158" y="3772720"/>
            <a:ext cx="1289931" cy="1128695"/>
            <a:chOff x="5959896" y="913531"/>
            <a:chExt cx="1289931" cy="1128695"/>
          </a:xfrm>
        </p:grpSpPr>
        <p:pic>
          <p:nvPicPr>
            <p:cNvPr id="36" name="Graphic 35">
              <a:extLst>
                <a:ext uri="{FF2B5EF4-FFF2-40B4-BE49-F238E27FC236}">
                  <a16:creationId xmlns:a16="http://schemas.microsoft.com/office/drawing/2014/main" id="{AF2F33E4-C2C9-44EE-888C-B6FB215DB2DD}"/>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964851" y="913531"/>
              <a:ext cx="1284976" cy="1128695"/>
            </a:xfrm>
            <a:prstGeom prst="rect">
              <a:avLst/>
            </a:prstGeom>
          </p:spPr>
        </p:pic>
        <p:sp>
          <p:nvSpPr>
            <p:cNvPr id="37" name="Rectangle 36">
              <a:extLst>
                <a:ext uri="{FF2B5EF4-FFF2-40B4-BE49-F238E27FC236}">
                  <a16:creationId xmlns:a16="http://schemas.microsoft.com/office/drawing/2014/main" id="{DC2BBE99-9D5F-467D-A0FD-828135A68ACF}"/>
                </a:ext>
              </a:extLst>
            </p:cNvPr>
            <p:cNvSpPr/>
            <p:nvPr/>
          </p:nvSpPr>
          <p:spPr>
            <a:xfrm>
              <a:off x="5959896" y="1158646"/>
              <a:ext cx="1284976" cy="523220"/>
            </a:xfrm>
            <a:prstGeom prst="rect">
              <a:avLst/>
            </a:prstGeom>
          </p:spPr>
          <p:txBody>
            <a:bodyPr wrap="square">
              <a:spAutoFit/>
            </a:bodyPr>
            <a:lstStyle/>
            <a:p>
              <a:pPr algn="ctr"/>
              <a:r>
                <a:rPr lang="en-US" sz="2800" b="1" dirty="0">
                  <a:latin typeface="Open Sans" panose="020B0606030504020204" pitchFamily="34" charset="0"/>
                  <a:ea typeface="Open Sans" panose="020B0606030504020204" pitchFamily="34" charset="0"/>
                  <a:cs typeface="Open Sans" panose="020B0606030504020204" pitchFamily="34" charset="0"/>
                </a:rPr>
                <a:t>10</a:t>
              </a:r>
              <a:endParaRPr lang="en-US" sz="2800" dirty="0">
                <a:latin typeface="Open Sans" panose="020B0606030504020204" pitchFamily="34" charset="0"/>
                <a:ea typeface="Open Sans" panose="020B0606030504020204" pitchFamily="34" charset="0"/>
                <a:cs typeface="Open Sans" panose="020B0606030504020204" pitchFamily="34" charset="0"/>
              </a:endParaRPr>
            </a:p>
          </p:txBody>
        </p:sp>
        <p:sp>
          <p:nvSpPr>
            <p:cNvPr id="38" name="TextBox 37">
              <a:extLst>
                <a:ext uri="{FF2B5EF4-FFF2-40B4-BE49-F238E27FC236}">
                  <a16:creationId xmlns:a16="http://schemas.microsoft.com/office/drawing/2014/main" id="{7F4C5F44-36CA-4EE2-B0F1-9565B6E5C43D}"/>
                </a:ext>
              </a:extLst>
            </p:cNvPr>
            <p:cNvSpPr txBox="1"/>
            <p:nvPr/>
          </p:nvSpPr>
          <p:spPr>
            <a:xfrm>
              <a:off x="5964851" y="1549686"/>
              <a:ext cx="1284976" cy="215444"/>
            </a:xfrm>
            <a:prstGeom prst="rect">
              <a:avLst/>
            </a:prstGeom>
            <a:noFill/>
          </p:spPr>
          <p:txBody>
            <a:bodyPr wrap="square" rtlCol="0">
              <a:spAutoFit/>
            </a:bodyPr>
            <a:lstStyle/>
            <a:p>
              <a:pPr algn="ctr"/>
              <a:r>
                <a:rPr lang="en-US" sz="800" b="1">
                  <a:latin typeface="Open Sans" panose="020B0606030504020204" pitchFamily="34" charset="0"/>
                  <a:ea typeface="Open Sans" panose="020B0606030504020204" pitchFamily="34" charset="0"/>
                  <a:cs typeface="Open Sans" panose="020B0606030504020204" pitchFamily="34" charset="0"/>
                </a:rPr>
                <a:t>Structural Funds</a:t>
              </a:r>
            </a:p>
          </p:txBody>
        </p:sp>
      </p:grpSp>
      <p:pic>
        <p:nvPicPr>
          <p:cNvPr id="39" name="Graphic 38">
            <a:extLst>
              <a:ext uri="{FF2B5EF4-FFF2-40B4-BE49-F238E27FC236}">
                <a16:creationId xmlns:a16="http://schemas.microsoft.com/office/drawing/2014/main" id="{92ED16AA-42E0-46AE-882D-F0FAA55D1327}"/>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7871150" y="2769956"/>
            <a:ext cx="778421" cy="815488"/>
          </a:xfrm>
          <a:prstGeom prst="rect">
            <a:avLst/>
          </a:prstGeom>
        </p:spPr>
      </p:pic>
      <p:sp>
        <p:nvSpPr>
          <p:cNvPr id="2" name="Rectangle 1">
            <a:extLst>
              <a:ext uri="{FF2B5EF4-FFF2-40B4-BE49-F238E27FC236}">
                <a16:creationId xmlns:a16="http://schemas.microsoft.com/office/drawing/2014/main" id="{73937F8D-4E14-4D27-927A-2BEB1A5580B6}"/>
              </a:ext>
            </a:extLst>
          </p:cNvPr>
          <p:cNvSpPr/>
          <p:nvPr/>
        </p:nvSpPr>
        <p:spPr>
          <a:xfrm>
            <a:off x="303518" y="2904663"/>
            <a:ext cx="2274067" cy="244800"/>
          </a:xfrm>
          <a:prstGeom prst="rect">
            <a:avLst/>
          </a:prstGeom>
          <a:solidFill>
            <a:srgbClr val="DAD7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a:extLst>
              <a:ext uri="{FF2B5EF4-FFF2-40B4-BE49-F238E27FC236}">
                <a16:creationId xmlns:a16="http://schemas.microsoft.com/office/drawing/2014/main" id="{CD65856B-AA49-44E2-9102-104BC5AD5267}"/>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4272300" y="2153568"/>
            <a:ext cx="584585" cy="584585"/>
          </a:xfrm>
          <a:prstGeom prst="rect">
            <a:avLst/>
          </a:prstGeom>
        </p:spPr>
      </p:pic>
      <p:sp>
        <p:nvSpPr>
          <p:cNvPr id="7" name="Graphic 43">
            <a:extLst>
              <a:ext uri="{FF2B5EF4-FFF2-40B4-BE49-F238E27FC236}">
                <a16:creationId xmlns:a16="http://schemas.microsoft.com/office/drawing/2014/main" id="{CFA02C08-661D-4E0D-B3F2-0EDCD2199561}"/>
              </a:ext>
            </a:extLst>
          </p:cNvPr>
          <p:cNvSpPr/>
          <p:nvPr/>
        </p:nvSpPr>
        <p:spPr>
          <a:xfrm>
            <a:off x="7659376" y="5546610"/>
            <a:ext cx="1698652" cy="623246"/>
          </a:xfrm>
          <a:custGeom>
            <a:avLst/>
            <a:gdLst>
              <a:gd name="connsiteX0" fmla="*/ 0 w 1698652"/>
              <a:gd name="connsiteY0" fmla="*/ 0 h 648484"/>
              <a:gd name="connsiteX1" fmla="*/ 1698653 w 1698652"/>
              <a:gd name="connsiteY1" fmla="*/ 0 h 648484"/>
              <a:gd name="connsiteX2" fmla="*/ 1698653 w 1698652"/>
              <a:gd name="connsiteY2" fmla="*/ 648484 h 648484"/>
              <a:gd name="connsiteX3" fmla="*/ 0 w 1698652"/>
              <a:gd name="connsiteY3" fmla="*/ 648484 h 648484"/>
            </a:gdLst>
            <a:ahLst/>
            <a:cxnLst>
              <a:cxn ang="0">
                <a:pos x="connsiteX0" y="connsiteY0"/>
              </a:cxn>
              <a:cxn ang="0">
                <a:pos x="connsiteX1" y="connsiteY1"/>
              </a:cxn>
              <a:cxn ang="0">
                <a:pos x="connsiteX2" y="connsiteY2"/>
              </a:cxn>
              <a:cxn ang="0">
                <a:pos x="connsiteX3" y="connsiteY3"/>
              </a:cxn>
            </a:cxnLst>
            <a:rect l="l" t="t" r="r" b="b"/>
            <a:pathLst>
              <a:path w="1698652" h="648484">
                <a:moveTo>
                  <a:pt x="0" y="0"/>
                </a:moveTo>
                <a:lnTo>
                  <a:pt x="1698653" y="0"/>
                </a:lnTo>
                <a:lnTo>
                  <a:pt x="1698653" y="648484"/>
                </a:lnTo>
                <a:lnTo>
                  <a:pt x="0" y="648484"/>
                </a:lnTo>
                <a:close/>
              </a:path>
            </a:pathLst>
          </a:custGeom>
          <a:solidFill>
            <a:srgbClr val="95948B"/>
          </a:solidFill>
          <a:ln w="15610" cap="flat">
            <a:noFill/>
            <a:prstDash val="solid"/>
            <a:miter/>
          </a:ln>
        </p:spPr>
        <p:txBody>
          <a:bodyPr rtlCol="0" anchor="ctr"/>
          <a:lstStyle/>
          <a:p>
            <a:r>
              <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3.14</a:t>
            </a:r>
            <a:r>
              <a:rPr lang="en-US" sz="2000" dirty="0">
                <a:latin typeface="Open Sans" panose="020B0606030504020204" pitchFamily="34" charset="0"/>
                <a:ea typeface="Open Sans" panose="020B0606030504020204" pitchFamily="34" charset="0"/>
                <a:cs typeface="Open Sans" panose="020B0606030504020204" pitchFamily="34" charset="0"/>
              </a:rPr>
              <a:t> </a:t>
            </a:r>
            <a:r>
              <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MEUR</a:t>
            </a:r>
          </a:p>
          <a:p>
            <a:pPr algn="ctr"/>
            <a:r>
              <a:rPr lang="en-US" sz="1100" b="1" dirty="0">
                <a:solidFill>
                  <a:schemeClr val="bg1"/>
                </a:solidFill>
                <a:latin typeface="Open Sans" panose="020B0606030504020204" pitchFamily="34" charset="0"/>
                <a:ea typeface="Open Sans" panose="020B0606030504020204" pitchFamily="34" charset="0"/>
                <a:cs typeface="Open Sans" panose="020B0606030504020204" pitchFamily="34" charset="0"/>
              </a:rPr>
              <a:t>SPENT so far</a:t>
            </a:r>
            <a:endParaRPr lang="en-US"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46" name="Graphic 45">
            <a:extLst>
              <a:ext uri="{FF2B5EF4-FFF2-40B4-BE49-F238E27FC236}">
                <a16:creationId xmlns:a16="http://schemas.microsoft.com/office/drawing/2014/main" id="{DAE33903-10CB-4268-87DB-E4E4EEC245D0}"/>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rot="1477541">
            <a:off x="9520200" y="5805064"/>
            <a:ext cx="503389" cy="503389"/>
          </a:xfrm>
          <a:prstGeom prst="rect">
            <a:avLst/>
          </a:prstGeom>
        </p:spPr>
      </p:pic>
      <p:sp>
        <p:nvSpPr>
          <p:cNvPr id="47" name="Rectangle 46">
            <a:extLst>
              <a:ext uri="{FF2B5EF4-FFF2-40B4-BE49-F238E27FC236}">
                <a16:creationId xmlns:a16="http://schemas.microsoft.com/office/drawing/2014/main" id="{E7930E4B-52EB-4777-BB2A-69EB35550EAA}"/>
              </a:ext>
            </a:extLst>
          </p:cNvPr>
          <p:cNvSpPr/>
          <p:nvPr/>
        </p:nvSpPr>
        <p:spPr>
          <a:xfrm>
            <a:off x="10046843" y="5452377"/>
            <a:ext cx="1233793" cy="584775"/>
          </a:xfrm>
          <a:prstGeom prst="rect">
            <a:avLst/>
          </a:prstGeom>
        </p:spPr>
        <p:txBody>
          <a:bodyPr wrap="square">
            <a:spAutoFit/>
          </a:bodyPr>
          <a:lstStyle/>
          <a:p>
            <a:pPr algn="ctr"/>
            <a:r>
              <a:rPr lang="en-US" sz="3200" b="1" dirty="0">
                <a:solidFill>
                  <a:srgbClr val="95948B"/>
                </a:solidFill>
                <a:latin typeface="Open Sans" panose="020B0606030504020204" pitchFamily="34" charset="0"/>
                <a:ea typeface="Open Sans" panose="020B0606030504020204" pitchFamily="34" charset="0"/>
                <a:cs typeface="Open Sans" panose="020B0606030504020204" pitchFamily="34" charset="0"/>
              </a:rPr>
              <a:t>x 0.6</a:t>
            </a:r>
            <a:endParaRPr lang="en-US" sz="3200" dirty="0">
              <a:solidFill>
                <a:srgbClr val="95948B"/>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0" name="Rectangle 39">
            <a:extLst>
              <a:ext uri="{FF2B5EF4-FFF2-40B4-BE49-F238E27FC236}">
                <a16:creationId xmlns:a16="http://schemas.microsoft.com/office/drawing/2014/main" id="{F88058BC-9403-452F-B8A6-BB1EDACFAA47}"/>
              </a:ext>
            </a:extLst>
          </p:cNvPr>
          <p:cNvSpPr/>
          <p:nvPr/>
        </p:nvSpPr>
        <p:spPr>
          <a:xfrm>
            <a:off x="838200" y="1460280"/>
            <a:ext cx="7378918" cy="523220"/>
          </a:xfrm>
          <a:prstGeom prst="rect">
            <a:avLst/>
          </a:prstGeom>
        </p:spPr>
        <p:txBody>
          <a:bodyPr wrap="square">
            <a:spAutoFit/>
          </a:bodyPr>
          <a:lstStyle/>
          <a:p>
            <a:r>
              <a:rPr lang="en-US" sz="2800" b="1" dirty="0">
                <a:solidFill>
                  <a:srgbClr val="95948B"/>
                </a:solidFill>
                <a:latin typeface="Open Sans" panose="020B0606030504020204" pitchFamily="34" charset="0"/>
                <a:ea typeface="Open Sans" panose="020B0606030504020204" pitchFamily="34" charset="0"/>
                <a:cs typeface="Open Sans" panose="020B0606030504020204" pitchFamily="34" charset="0"/>
              </a:rPr>
              <a:t>2014 – 2020</a:t>
            </a:r>
          </a:p>
        </p:txBody>
      </p:sp>
    </p:spTree>
    <p:extLst>
      <p:ext uri="{BB962C8B-B14F-4D97-AF65-F5344CB8AC3E}">
        <p14:creationId xmlns:p14="http://schemas.microsoft.com/office/powerpoint/2010/main" val="29298806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E5BBC-3E21-4054-A12E-ACDD4053BCE5}"/>
              </a:ext>
            </a:extLst>
          </p:cNvPr>
          <p:cNvSpPr>
            <a:spLocks noGrp="1"/>
          </p:cNvSpPr>
          <p:nvPr>
            <p:ph type="title"/>
          </p:nvPr>
        </p:nvSpPr>
        <p:spPr/>
        <p:txBody>
          <a:bodyPr/>
          <a:lstStyle/>
          <a:p>
            <a:r>
              <a:rPr lang="en-US" dirty="0"/>
              <a:t>Project result</a:t>
            </a:r>
            <a:endParaRPr lang="en-US" b="0" dirty="0">
              <a:solidFill>
                <a:srgbClr val="95948B"/>
              </a:solidFill>
            </a:endParaRPr>
          </a:p>
        </p:txBody>
      </p:sp>
      <p:pic>
        <p:nvPicPr>
          <p:cNvPr id="4" name="Picture 3">
            <a:extLst>
              <a:ext uri="{FF2B5EF4-FFF2-40B4-BE49-F238E27FC236}">
                <a16:creationId xmlns:a16="http://schemas.microsoft.com/office/drawing/2014/main" id="{ECF9EC75-0DB8-456E-A3C1-F13DF72EFF6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73" t="2192" r="1007" b="4635"/>
          <a:stretch/>
        </p:blipFill>
        <p:spPr>
          <a:xfrm>
            <a:off x="2122886" y="1334151"/>
            <a:ext cx="7946228" cy="5318342"/>
          </a:xfrm>
          <a:prstGeom prst="rect">
            <a:avLst/>
          </a:prstGeom>
        </p:spPr>
      </p:pic>
    </p:spTree>
    <p:extLst>
      <p:ext uri="{BB962C8B-B14F-4D97-AF65-F5344CB8AC3E}">
        <p14:creationId xmlns:p14="http://schemas.microsoft.com/office/powerpoint/2010/main" val="16543879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F06DB-EA33-4323-9999-09397ABB1E7A}"/>
              </a:ext>
            </a:extLst>
          </p:cNvPr>
          <p:cNvSpPr>
            <a:spLocks noGrp="1"/>
          </p:cNvSpPr>
          <p:nvPr>
            <p:ph type="title"/>
          </p:nvPr>
        </p:nvSpPr>
        <p:spPr/>
        <p:txBody>
          <a:bodyPr>
            <a:normAutofit/>
          </a:bodyPr>
          <a:lstStyle/>
          <a:p>
            <a:r>
              <a:rPr lang="en-GB" sz="3600" b="0" dirty="0">
                <a:solidFill>
                  <a:srgbClr val="95948B"/>
                </a:solidFill>
              </a:rPr>
              <a:t>Policy Learning Platform </a:t>
            </a:r>
            <a:r>
              <a:rPr lang="en-GB" sz="3600" dirty="0"/>
              <a:t>inspiration</a:t>
            </a:r>
            <a:endParaRPr lang="en-US" sz="3600" dirty="0"/>
          </a:p>
        </p:txBody>
      </p:sp>
      <p:sp>
        <p:nvSpPr>
          <p:cNvPr id="8" name="Content Placeholder 7">
            <a:extLst>
              <a:ext uri="{FF2B5EF4-FFF2-40B4-BE49-F238E27FC236}">
                <a16:creationId xmlns:a16="http://schemas.microsoft.com/office/drawing/2014/main" id="{3CAC4886-2CC7-4ACD-B861-ACB9ECC0BBD7}"/>
              </a:ext>
            </a:extLst>
          </p:cNvPr>
          <p:cNvSpPr>
            <a:spLocks noGrp="1"/>
          </p:cNvSpPr>
          <p:nvPr>
            <p:ph idx="4294967295"/>
          </p:nvPr>
        </p:nvSpPr>
        <p:spPr>
          <a:xfrm>
            <a:off x="213582" y="4013163"/>
            <a:ext cx="3931381" cy="2212975"/>
          </a:xfrm>
        </p:spPr>
        <p:txBody>
          <a:bodyPr vert="horz" lIns="91440" tIns="45720" rIns="91440" bIns="45720" rtlCol="0" anchor="t">
            <a:normAutofit/>
          </a:bodyPr>
          <a:lstStyle/>
          <a:p>
            <a:pPr marL="0" indent="0">
              <a:spcBef>
                <a:spcPts val="1200"/>
              </a:spcBef>
              <a:buNone/>
            </a:pPr>
            <a:r>
              <a:rPr lang="en-US" sz="2000" dirty="0">
                <a:ea typeface="Open Sans" panose="020B0606030504020204" pitchFamily="34" charset="0"/>
                <a:cs typeface="Open Sans" panose="020B0606030504020204" pitchFamily="34" charset="0"/>
              </a:rPr>
              <a:t>Access to </a:t>
            </a:r>
            <a:r>
              <a:rPr lang="en-US" sz="2000" b="1" dirty="0">
                <a:ea typeface="Open Sans" panose="020B0606030504020204" pitchFamily="34" charset="0"/>
                <a:cs typeface="Open Sans" panose="020B0606030504020204" pitchFamily="34" charset="0"/>
              </a:rPr>
              <a:t>knowledge</a:t>
            </a:r>
          </a:p>
          <a:p>
            <a:pPr>
              <a:spcBef>
                <a:spcPts val="1200"/>
              </a:spcBef>
            </a:pPr>
            <a:r>
              <a:rPr lang="en-GB" sz="2000" b="1" dirty="0">
                <a:ea typeface="Open Sans" panose="020B0606030504020204" pitchFamily="34" charset="0"/>
                <a:cs typeface="Open Sans" panose="020B0606030504020204" pitchFamily="34" charset="0"/>
              </a:rPr>
              <a:t>2,500+</a:t>
            </a:r>
            <a:r>
              <a:rPr lang="en-GB" sz="2000" dirty="0">
                <a:ea typeface="Open Sans" panose="020B0606030504020204" pitchFamily="34" charset="0"/>
                <a:cs typeface="Open Sans" panose="020B0606030504020204" pitchFamily="34" charset="0"/>
              </a:rPr>
              <a:t> g</a:t>
            </a:r>
            <a:r>
              <a:rPr lang="en-GB" sz="2000" b="0" dirty="0">
                <a:ea typeface="Open Sans" panose="020B0606030504020204" pitchFamily="34" charset="0"/>
                <a:cs typeface="Open Sans" panose="020B0606030504020204" pitchFamily="34" charset="0"/>
              </a:rPr>
              <a:t>ood practices </a:t>
            </a:r>
          </a:p>
          <a:p>
            <a:pPr>
              <a:spcBef>
                <a:spcPts val="1200"/>
              </a:spcBef>
            </a:pPr>
            <a:r>
              <a:rPr lang="en-GB" sz="2000" b="1" dirty="0">
                <a:ea typeface="Open Sans" panose="020B0606030504020204" pitchFamily="34" charset="0"/>
                <a:cs typeface="Open Sans" panose="020B0606030504020204" pitchFamily="34" charset="0"/>
              </a:rPr>
              <a:t>300+</a:t>
            </a:r>
            <a:r>
              <a:rPr lang="en-GB" sz="2000" dirty="0">
                <a:ea typeface="Open Sans" panose="020B0606030504020204" pitchFamily="34" charset="0"/>
                <a:cs typeface="Open Sans" panose="020B0606030504020204" pitchFamily="34" charset="0"/>
              </a:rPr>
              <a:t> t</a:t>
            </a:r>
            <a:r>
              <a:rPr lang="en-GB" sz="2000" b="0" dirty="0">
                <a:ea typeface="Open Sans" panose="020B0606030504020204" pitchFamily="34" charset="0"/>
                <a:cs typeface="Open Sans" panose="020B0606030504020204" pitchFamily="34" charset="0"/>
              </a:rPr>
              <a:t>hematic policy briefs, news and publications</a:t>
            </a:r>
            <a:endParaRPr lang="en-US" sz="2000" dirty="0">
              <a:ea typeface="Open Sans" panose="020B0606030504020204" pitchFamily="34" charset="0"/>
              <a:cs typeface="Open Sans" panose="020B0606030504020204" pitchFamily="34" charset="0"/>
            </a:endParaRPr>
          </a:p>
        </p:txBody>
      </p:sp>
      <p:pic>
        <p:nvPicPr>
          <p:cNvPr id="10" name="Graphic 9">
            <a:extLst>
              <a:ext uri="{FF2B5EF4-FFF2-40B4-BE49-F238E27FC236}">
                <a16:creationId xmlns:a16="http://schemas.microsoft.com/office/drawing/2014/main" id="{479BD9BB-0864-4FC7-B04A-AA940537A86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09631" y="2256931"/>
            <a:ext cx="1195292" cy="1195292"/>
          </a:xfrm>
          <a:prstGeom prst="rect">
            <a:avLst/>
          </a:prstGeom>
        </p:spPr>
      </p:pic>
      <p:pic>
        <p:nvPicPr>
          <p:cNvPr id="12" name="Graphic 11">
            <a:extLst>
              <a:ext uri="{FF2B5EF4-FFF2-40B4-BE49-F238E27FC236}">
                <a16:creationId xmlns:a16="http://schemas.microsoft.com/office/drawing/2014/main" id="{0F15F7FC-65C1-4FCA-BE61-448828BD48A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70287" y="2256931"/>
            <a:ext cx="1168432" cy="1168432"/>
          </a:xfrm>
          <a:prstGeom prst="rect">
            <a:avLst/>
          </a:prstGeom>
        </p:spPr>
      </p:pic>
      <p:pic>
        <p:nvPicPr>
          <p:cNvPr id="15" name="Graphic 14">
            <a:extLst>
              <a:ext uri="{FF2B5EF4-FFF2-40B4-BE49-F238E27FC236}">
                <a16:creationId xmlns:a16="http://schemas.microsoft.com/office/drawing/2014/main" id="{16A2A793-D554-42C9-AA45-282B2053800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276529" y="2253628"/>
            <a:ext cx="1195292" cy="1195292"/>
          </a:xfrm>
          <a:prstGeom prst="rect">
            <a:avLst/>
          </a:prstGeom>
        </p:spPr>
      </p:pic>
      <p:sp>
        <p:nvSpPr>
          <p:cNvPr id="9" name="Content Placeholder 7">
            <a:extLst>
              <a:ext uri="{FF2B5EF4-FFF2-40B4-BE49-F238E27FC236}">
                <a16:creationId xmlns:a16="http://schemas.microsoft.com/office/drawing/2014/main" id="{9890DAA5-3D26-4828-A68D-3F15FE2B1C8E}"/>
              </a:ext>
            </a:extLst>
          </p:cNvPr>
          <p:cNvSpPr txBox="1">
            <a:spLocks/>
          </p:cNvSpPr>
          <p:nvPr/>
        </p:nvSpPr>
        <p:spPr>
          <a:xfrm>
            <a:off x="4405312" y="4013163"/>
            <a:ext cx="3381375" cy="1632613"/>
          </a:xfrm>
          <a:prstGeom prst="rect">
            <a:avLst/>
          </a:prstGeom>
        </p:spPr>
        <p:txBody>
          <a:bodyPr vert="horz" lIns="91440" tIns="45720" rIns="91440" bIns="45720" rtlCol="0" anchor="t">
            <a:normAutofit lnSpcReduction="10000"/>
          </a:bodyPr>
          <a:lstStyle>
            <a:lvl1pPr indent="0">
              <a:lnSpc>
                <a:spcPct val="90000"/>
              </a:lnSpc>
              <a:spcBef>
                <a:spcPts val="1200"/>
              </a:spcBef>
              <a:buFont typeface="Arial" panose="020B0604020202020204" pitchFamily="34" charset="0"/>
              <a:buNone/>
              <a:defRPr sz="2000" b="1" i="0" baseline="0">
                <a:latin typeface="Arial" panose="020B0604020202020204" pitchFamily="34" charset="0"/>
                <a:cs typeface="Arial" panose="020B0604020202020204" pitchFamily="34" charset="0"/>
              </a:defRPr>
            </a:lvl1pPr>
            <a:lvl2pPr marL="685800" indent="-228600">
              <a:lnSpc>
                <a:spcPct val="90000"/>
              </a:lnSpc>
              <a:spcBef>
                <a:spcPts val="500"/>
              </a:spcBef>
              <a:buFont typeface="Arial" panose="020B0604020202020204" pitchFamily="34" charset="0"/>
              <a:buChar char="•"/>
              <a:defRPr sz="2400" baseline="0">
                <a:latin typeface="Open Sans" panose="020B0606030504020204" pitchFamily="34" charset="0"/>
              </a:defRPr>
            </a:lvl2pPr>
            <a:lvl3pPr marL="1143000" indent="-228600">
              <a:lnSpc>
                <a:spcPct val="90000"/>
              </a:lnSpc>
              <a:spcBef>
                <a:spcPts val="500"/>
              </a:spcBef>
              <a:buFont typeface="Arial" panose="020B0604020202020204" pitchFamily="34" charset="0"/>
              <a:buChar char="•"/>
              <a:defRPr sz="2000" baseline="0">
                <a:latin typeface="Open Sans" panose="020B0606030504020204" pitchFamily="34" charset="0"/>
              </a:defRPr>
            </a:lvl3pPr>
            <a:lvl4pPr marL="1600200" indent="-228600">
              <a:lnSpc>
                <a:spcPct val="90000"/>
              </a:lnSpc>
              <a:spcBef>
                <a:spcPts val="500"/>
              </a:spcBef>
              <a:buFont typeface="Arial" panose="020B0604020202020204" pitchFamily="34" charset="0"/>
              <a:buChar char="•"/>
              <a:defRPr baseline="0">
                <a:latin typeface="Open Sans" panose="020B0606030504020204" pitchFamily="34" charset="0"/>
              </a:defRPr>
            </a:lvl4pPr>
            <a:lvl5pPr marL="2057400" indent="-228600">
              <a:lnSpc>
                <a:spcPct val="90000"/>
              </a:lnSpc>
              <a:spcBef>
                <a:spcPts val="500"/>
              </a:spcBef>
              <a:buFont typeface="Arial" panose="020B0604020202020204" pitchFamily="34" charset="0"/>
              <a:buChar char="•"/>
              <a:defRPr baseline="0">
                <a:latin typeface="Open Sans" panose="020B060603050402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b="0" dirty="0">
                <a:latin typeface="Open Sans" panose="020B0606030504020204" pitchFamily="34" charset="0"/>
                <a:ea typeface="Open Sans" panose="020B0606030504020204" pitchFamily="34" charset="0"/>
                <a:cs typeface="Open Sans" panose="020B0606030504020204" pitchFamily="34" charset="0"/>
              </a:rPr>
              <a:t>Access to </a:t>
            </a:r>
            <a:r>
              <a:rPr lang="en-US" dirty="0">
                <a:latin typeface="Open Sans" panose="020B0606030504020204" pitchFamily="34" charset="0"/>
                <a:ea typeface="Open Sans" panose="020B0606030504020204" pitchFamily="34" charset="0"/>
                <a:cs typeface="Open Sans" panose="020B0606030504020204" pitchFamily="34" charset="0"/>
              </a:rPr>
              <a:t>people</a:t>
            </a:r>
          </a:p>
          <a:p>
            <a:pPr marL="342900" indent="-342900">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25,000+ </a:t>
            </a:r>
            <a:r>
              <a:rPr lang="en-US" b="0" dirty="0">
                <a:latin typeface="Open Sans" panose="020B0606030504020204" pitchFamily="34" charset="0"/>
                <a:ea typeface="Open Sans" panose="020B0606030504020204" pitchFamily="34" charset="0"/>
                <a:cs typeface="Open Sans" panose="020B0606030504020204" pitchFamily="34" charset="0"/>
              </a:rPr>
              <a:t>practitioners</a:t>
            </a:r>
          </a:p>
          <a:p>
            <a:pPr marL="342900" indent="-342900">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60+ </a:t>
            </a:r>
            <a:r>
              <a:rPr lang="en-US" b="0" dirty="0">
                <a:latin typeface="Open Sans" panose="020B0606030504020204" pitchFamily="34" charset="0"/>
                <a:ea typeface="Open Sans" panose="020B0606030504020204" pitchFamily="34" charset="0"/>
                <a:cs typeface="Open Sans" panose="020B0606030504020204" pitchFamily="34" charset="0"/>
              </a:rPr>
              <a:t>networking and thematic policy learning events</a:t>
            </a:r>
          </a:p>
        </p:txBody>
      </p:sp>
      <p:sp>
        <p:nvSpPr>
          <p:cNvPr id="11" name="Content Placeholder 7">
            <a:extLst>
              <a:ext uri="{FF2B5EF4-FFF2-40B4-BE49-F238E27FC236}">
                <a16:creationId xmlns:a16="http://schemas.microsoft.com/office/drawing/2014/main" id="{89169127-947A-4218-8D8E-FDFCF6441103}"/>
              </a:ext>
            </a:extLst>
          </p:cNvPr>
          <p:cNvSpPr txBox="1">
            <a:spLocks/>
          </p:cNvSpPr>
          <p:nvPr/>
        </p:nvSpPr>
        <p:spPr>
          <a:xfrm>
            <a:off x="8339243" y="4013163"/>
            <a:ext cx="3639175" cy="1974268"/>
          </a:xfrm>
          <a:prstGeom prst="rect">
            <a:avLst/>
          </a:prstGeom>
        </p:spPr>
        <p:txBody>
          <a:bodyPr vert="horz" lIns="91440" tIns="45720" rIns="91440" bIns="45720" rtlCol="0" anchor="t">
            <a:normAutofit lnSpcReduction="10000"/>
          </a:bodyPr>
          <a:lstStyle>
            <a:defPPr>
              <a:defRPr lang="en-US"/>
            </a:defPPr>
            <a:lvl1pPr indent="0">
              <a:lnSpc>
                <a:spcPct val="90000"/>
              </a:lnSpc>
              <a:spcBef>
                <a:spcPts val="1200"/>
              </a:spcBef>
              <a:buFont typeface="Arial" panose="020B0604020202020204" pitchFamily="34" charset="0"/>
              <a:buNone/>
              <a:defRPr sz="2000" b="0" i="0" baseline="0">
                <a:latin typeface="Open Sans" panose="020B0606030504020204" pitchFamily="34" charset="0"/>
                <a:ea typeface="Open Sans" panose="020B0606030504020204" pitchFamily="34" charset="0"/>
                <a:cs typeface="Open Sans" panose="020B0606030504020204" pitchFamily="34" charset="0"/>
              </a:defRPr>
            </a:lvl1pPr>
            <a:lvl2pPr marL="685800" indent="-228600">
              <a:lnSpc>
                <a:spcPct val="90000"/>
              </a:lnSpc>
              <a:spcBef>
                <a:spcPts val="500"/>
              </a:spcBef>
              <a:buFont typeface="Arial" panose="020B0604020202020204" pitchFamily="34" charset="0"/>
              <a:buChar char="•"/>
              <a:defRPr sz="2400" baseline="0">
                <a:latin typeface="Open Sans" panose="020B0606030504020204" pitchFamily="34" charset="0"/>
              </a:defRPr>
            </a:lvl2pPr>
            <a:lvl3pPr marL="1143000" indent="-228600">
              <a:lnSpc>
                <a:spcPct val="90000"/>
              </a:lnSpc>
              <a:spcBef>
                <a:spcPts val="500"/>
              </a:spcBef>
              <a:buFont typeface="Arial" panose="020B0604020202020204" pitchFamily="34" charset="0"/>
              <a:buChar char="•"/>
              <a:defRPr sz="2000" baseline="0">
                <a:latin typeface="Open Sans" panose="020B0606030504020204" pitchFamily="34" charset="0"/>
              </a:defRPr>
            </a:lvl3pPr>
            <a:lvl4pPr marL="1600200" indent="-228600">
              <a:lnSpc>
                <a:spcPct val="90000"/>
              </a:lnSpc>
              <a:spcBef>
                <a:spcPts val="500"/>
              </a:spcBef>
              <a:buFont typeface="Arial" panose="020B0604020202020204" pitchFamily="34" charset="0"/>
              <a:buChar char="•"/>
              <a:defRPr baseline="0">
                <a:latin typeface="Open Sans" panose="020B0606030504020204" pitchFamily="34" charset="0"/>
              </a:defRPr>
            </a:lvl4pPr>
            <a:lvl5pPr marL="2057400" indent="-228600">
              <a:lnSpc>
                <a:spcPct val="90000"/>
              </a:lnSpc>
              <a:spcBef>
                <a:spcPts val="500"/>
              </a:spcBef>
              <a:buFont typeface="Arial" panose="020B0604020202020204" pitchFamily="34" charset="0"/>
              <a:buChar char="•"/>
              <a:defRPr baseline="0">
                <a:latin typeface="Open Sans" panose="020B060603050402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nSpc>
                <a:spcPct val="100000"/>
              </a:lnSpc>
            </a:pPr>
            <a:r>
              <a:rPr lang="en-US" dirty="0"/>
              <a:t>Access to </a:t>
            </a:r>
            <a:r>
              <a:rPr lang="en-US" b="1" dirty="0"/>
              <a:t>expert support</a:t>
            </a:r>
          </a:p>
          <a:p>
            <a:pPr marL="342900" indent="-342900">
              <a:lnSpc>
                <a:spcPct val="100000"/>
              </a:lnSpc>
              <a:buFont typeface="Arial" panose="020B0604020202020204" pitchFamily="34" charset="0"/>
              <a:buChar char="•"/>
            </a:pPr>
            <a:r>
              <a:rPr lang="en-GB" b="1" dirty="0"/>
              <a:t>36 </a:t>
            </a:r>
            <a:r>
              <a:rPr lang="en-GB" dirty="0"/>
              <a:t>peer reviews</a:t>
            </a:r>
          </a:p>
          <a:p>
            <a:pPr marL="342900" indent="-342900">
              <a:lnSpc>
                <a:spcPct val="100000"/>
              </a:lnSpc>
              <a:buFont typeface="Arial" panose="020B0604020202020204" pitchFamily="34" charset="0"/>
              <a:buChar char="•"/>
            </a:pPr>
            <a:r>
              <a:rPr lang="en-GB" b="1" dirty="0"/>
              <a:t>15</a:t>
            </a:r>
            <a:r>
              <a:rPr lang="en-GB" dirty="0"/>
              <a:t> matchmaking sessions</a:t>
            </a:r>
          </a:p>
          <a:p>
            <a:pPr marL="342900" indent="-342900">
              <a:lnSpc>
                <a:spcPct val="100000"/>
              </a:lnSpc>
              <a:buFont typeface="Arial" panose="020B0604020202020204" pitchFamily="34" charset="0"/>
              <a:buChar char="•"/>
            </a:pPr>
            <a:r>
              <a:rPr lang="en-GB" b="1" dirty="0"/>
              <a:t>100+</a:t>
            </a:r>
            <a:r>
              <a:rPr lang="en-GB" dirty="0"/>
              <a:t> policy help desk advice</a:t>
            </a:r>
          </a:p>
        </p:txBody>
      </p:sp>
      <p:sp>
        <p:nvSpPr>
          <p:cNvPr id="17" name="Rectangle 16">
            <a:extLst>
              <a:ext uri="{FF2B5EF4-FFF2-40B4-BE49-F238E27FC236}">
                <a16:creationId xmlns:a16="http://schemas.microsoft.com/office/drawing/2014/main" id="{A993F69B-1C11-4CB4-85FF-B08FA8F087D3}"/>
              </a:ext>
            </a:extLst>
          </p:cNvPr>
          <p:cNvSpPr/>
          <p:nvPr/>
        </p:nvSpPr>
        <p:spPr>
          <a:xfrm>
            <a:off x="838200" y="1460280"/>
            <a:ext cx="7378918" cy="523220"/>
          </a:xfrm>
          <a:prstGeom prst="rect">
            <a:avLst/>
          </a:prstGeom>
        </p:spPr>
        <p:txBody>
          <a:bodyPr wrap="square">
            <a:spAutoFit/>
          </a:bodyPr>
          <a:lstStyle/>
          <a:p>
            <a:r>
              <a:rPr lang="en-US" sz="2800" b="1" dirty="0">
                <a:solidFill>
                  <a:srgbClr val="95948B"/>
                </a:solidFill>
                <a:latin typeface="Open Sans" panose="020B0606030504020204" pitchFamily="34" charset="0"/>
                <a:ea typeface="Open Sans" panose="020B0606030504020204" pitchFamily="34" charset="0"/>
                <a:cs typeface="Open Sans" panose="020B0606030504020204" pitchFamily="34" charset="0"/>
              </a:rPr>
              <a:t>2014 – 2020</a:t>
            </a:r>
          </a:p>
        </p:txBody>
      </p:sp>
    </p:spTree>
    <p:extLst>
      <p:ext uri="{BB962C8B-B14F-4D97-AF65-F5344CB8AC3E}">
        <p14:creationId xmlns:p14="http://schemas.microsoft.com/office/powerpoint/2010/main" val="12976995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2CC5FAA6-907C-0445-85C3-8E4CDB3D2AB1}"/>
              </a:ext>
            </a:extLst>
          </p:cNvPr>
          <p:cNvSpPr txBox="1"/>
          <p:nvPr/>
        </p:nvSpPr>
        <p:spPr>
          <a:xfrm>
            <a:off x="4140431" y="1797344"/>
            <a:ext cx="4627434" cy="2308324"/>
          </a:xfrm>
          <a:prstGeom prst="rect">
            <a:avLst/>
          </a:prstGeom>
          <a:noFill/>
        </p:spPr>
        <p:txBody>
          <a:bodyPr wrap="square" rtlCol="0">
            <a:spAutoFit/>
          </a:bodyPr>
          <a:lstStyle/>
          <a:p>
            <a:r>
              <a:rPr lang="en-GB" sz="4800" dirty="0">
                <a:solidFill>
                  <a:srgbClr val="95948B"/>
                </a:solidFill>
                <a:latin typeface="Open Sans" panose="020B0606030504020204" pitchFamily="34" charset="0"/>
                <a:ea typeface="Open Sans" panose="020B0606030504020204" pitchFamily="34" charset="0"/>
                <a:cs typeface="Open Sans" panose="020B0606030504020204" pitchFamily="34" charset="0"/>
              </a:rPr>
              <a:t>Time for</a:t>
            </a:r>
          </a:p>
          <a:p>
            <a:r>
              <a:rPr lang="en-GB" sz="4800" b="1" dirty="0">
                <a:latin typeface="Open Sans" panose="020B0606030504020204" pitchFamily="34" charset="0"/>
                <a:ea typeface="Open Sans" panose="020B0606030504020204" pitchFamily="34" charset="0"/>
                <a:cs typeface="Open Sans" panose="020B0606030504020204" pitchFamily="34" charset="0"/>
              </a:rPr>
              <a:t>a project example</a:t>
            </a:r>
          </a:p>
        </p:txBody>
      </p:sp>
    </p:spTree>
    <p:extLst>
      <p:ext uri="{BB962C8B-B14F-4D97-AF65-F5344CB8AC3E}">
        <p14:creationId xmlns:p14="http://schemas.microsoft.com/office/powerpoint/2010/main" val="10755378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7B898AE7-FC76-2F49-9DCB-FF48430211D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66489" y="5990555"/>
            <a:ext cx="3263900" cy="203200"/>
          </a:xfrm>
          <a:prstGeom prst="rect">
            <a:avLst/>
          </a:prstGeom>
        </p:spPr>
      </p:pic>
      <p:sp>
        <p:nvSpPr>
          <p:cNvPr id="11" name="Subtitle 2">
            <a:extLst>
              <a:ext uri="{FF2B5EF4-FFF2-40B4-BE49-F238E27FC236}">
                <a16:creationId xmlns:a16="http://schemas.microsoft.com/office/drawing/2014/main" id="{2AE1E5D8-F077-9344-BD47-DC5174EAC58C}"/>
              </a:ext>
            </a:extLst>
          </p:cNvPr>
          <p:cNvSpPr>
            <a:spLocks noGrp="1"/>
          </p:cNvSpPr>
          <p:nvPr>
            <p:ph type="subTitle" idx="1"/>
          </p:nvPr>
        </p:nvSpPr>
        <p:spPr>
          <a:xfrm>
            <a:off x="870855" y="2208010"/>
            <a:ext cx="9144000" cy="1655762"/>
          </a:xfrm>
        </p:spPr>
        <p:txBody>
          <a:bodyPr>
            <a:noAutofit/>
          </a:bodyPr>
          <a:lstStyle/>
          <a:p>
            <a:pPr algn="l"/>
            <a:r>
              <a:rPr lang="en-US" sz="4800" dirty="0"/>
              <a:t>Key </a:t>
            </a:r>
            <a:r>
              <a:rPr lang="en-US" sz="4800" b="1" dirty="0"/>
              <a:t>project</a:t>
            </a:r>
          </a:p>
          <a:p>
            <a:pPr algn="l"/>
            <a:r>
              <a:rPr lang="en-US" sz="4800" b="1" dirty="0"/>
              <a:t>features</a:t>
            </a:r>
          </a:p>
        </p:txBody>
      </p:sp>
      <p:sp>
        <p:nvSpPr>
          <p:cNvPr id="12" name="TextBox 11">
            <a:extLst>
              <a:ext uri="{FF2B5EF4-FFF2-40B4-BE49-F238E27FC236}">
                <a16:creationId xmlns:a16="http://schemas.microsoft.com/office/drawing/2014/main" id="{007CAE7C-5563-3C4C-8865-248A2E528BF9}"/>
              </a:ext>
            </a:extLst>
          </p:cNvPr>
          <p:cNvSpPr txBox="1"/>
          <p:nvPr/>
        </p:nvSpPr>
        <p:spPr>
          <a:xfrm>
            <a:off x="957781" y="5097644"/>
            <a:ext cx="2438390" cy="276999"/>
          </a:xfrm>
          <a:prstGeom prst="rect">
            <a:avLst/>
          </a:prstGeom>
          <a:solidFill>
            <a:schemeClr val="tx1"/>
          </a:solidFill>
        </p:spPr>
        <p:txBody>
          <a:bodyPr wrap="square" rtlCol="0">
            <a:spAutoFit/>
          </a:bodyPr>
          <a:lstStyle/>
          <a:p>
            <a:pPr algn="ctr"/>
            <a:r>
              <a:rPr lang="en-US" sz="1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10 FEB 2022 </a:t>
            </a:r>
            <a:r>
              <a:rPr lang="en-US" sz="1200" b="1">
                <a:solidFill>
                  <a:schemeClr val="bg1"/>
                </a:solidFill>
                <a:latin typeface="Open Sans" panose="020B0606030504020204" pitchFamily="34" charset="0"/>
                <a:ea typeface="Open Sans" panose="020B0606030504020204" pitchFamily="34" charset="0"/>
                <a:cs typeface="Open Sans" panose="020B0606030504020204" pitchFamily="34" charset="0"/>
              </a:rPr>
              <a:t>| 30 </a:t>
            </a:r>
            <a:r>
              <a:rPr lang="en-US" sz="1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Minutes</a:t>
            </a:r>
          </a:p>
        </p:txBody>
      </p:sp>
      <p:sp>
        <p:nvSpPr>
          <p:cNvPr id="14" name="TextBox 13">
            <a:extLst>
              <a:ext uri="{FF2B5EF4-FFF2-40B4-BE49-F238E27FC236}">
                <a16:creationId xmlns:a16="http://schemas.microsoft.com/office/drawing/2014/main" id="{241977E0-C0FF-5540-9F53-12E6045AE6B7}"/>
              </a:ext>
            </a:extLst>
          </p:cNvPr>
          <p:cNvSpPr txBox="1"/>
          <p:nvPr/>
        </p:nvSpPr>
        <p:spPr>
          <a:xfrm>
            <a:off x="945749" y="5780323"/>
            <a:ext cx="2438390" cy="461665"/>
          </a:xfrm>
          <a:prstGeom prst="rect">
            <a:avLst/>
          </a:prstGeom>
          <a:noFill/>
        </p:spPr>
        <p:txBody>
          <a:bodyPr wrap="square" rtlCol="0">
            <a:spAutoFit/>
          </a:bodyPr>
          <a:lstStyle/>
          <a:p>
            <a:r>
              <a:rPr lang="en-US" sz="1200" b="1" dirty="0">
                <a:solidFill>
                  <a:srgbClr val="95948B"/>
                </a:solidFill>
                <a:latin typeface="Open Sans" panose="020B0606030504020204" pitchFamily="34" charset="0"/>
                <a:ea typeface="Open Sans" panose="020B0606030504020204" pitchFamily="34" charset="0"/>
                <a:cs typeface="Open Sans" panose="020B0606030504020204" pitchFamily="34" charset="0"/>
              </a:rPr>
              <a:t>Czech Information Day</a:t>
            </a:r>
          </a:p>
          <a:p>
            <a:r>
              <a:rPr lang="en-US" sz="1200" b="1">
                <a:solidFill>
                  <a:srgbClr val="95948B"/>
                </a:solidFill>
                <a:latin typeface="Open Sans" panose="020B0606030504020204" pitchFamily="34" charset="0"/>
                <a:ea typeface="Open Sans" panose="020B0606030504020204" pitchFamily="34" charset="0"/>
                <a:cs typeface="Open Sans" panose="020B0606030504020204" pitchFamily="34" charset="0"/>
              </a:rPr>
              <a:t>Online</a:t>
            </a:r>
            <a:endParaRPr lang="en-US" sz="1200" b="1" dirty="0">
              <a:solidFill>
                <a:srgbClr val="95948B"/>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 name="TextBox 14">
            <a:extLst>
              <a:ext uri="{FF2B5EF4-FFF2-40B4-BE49-F238E27FC236}">
                <a16:creationId xmlns:a16="http://schemas.microsoft.com/office/drawing/2014/main" id="{208009EA-789C-AD44-898E-F7FF6C92D355}"/>
              </a:ext>
            </a:extLst>
          </p:cNvPr>
          <p:cNvSpPr txBox="1"/>
          <p:nvPr/>
        </p:nvSpPr>
        <p:spPr>
          <a:xfrm>
            <a:off x="900935" y="4548661"/>
            <a:ext cx="4479686" cy="707886"/>
          </a:xfrm>
          <a:prstGeom prst="rect">
            <a:avLst/>
          </a:prstGeom>
          <a:noFill/>
        </p:spPr>
        <p:txBody>
          <a:bodyPr wrap="square" lIns="91440" tIns="45720" rIns="91440" bIns="45720" rtlCol="0" anchor="t">
            <a:spAutoFit/>
          </a:bodyPr>
          <a:lstStyle/>
          <a:p>
            <a:r>
              <a:rPr lang="en-US" sz="1400" b="1" dirty="0">
                <a:latin typeface="Open Sans Semibold" panose="020B0606030504020204" pitchFamily="34" charset="0"/>
                <a:ea typeface="Open Sans Semibold" panose="020B0606030504020204" pitchFamily="34" charset="0"/>
                <a:cs typeface="Open Sans Semibold" panose="020B0606030504020204" pitchFamily="34" charset="0"/>
              </a:rPr>
              <a:t>Charo Camacho</a:t>
            </a:r>
          </a:p>
          <a:p>
            <a:r>
              <a:rPr lang="en-GB" sz="1200" i="1">
                <a:latin typeface="Open Sans"/>
                <a:ea typeface="Open Sans"/>
                <a:cs typeface="Open Sans"/>
              </a:rPr>
              <a:t>Senior Policy Officer | Interreg Europe Secretariat</a:t>
            </a:r>
          </a:p>
          <a:p>
            <a:endParaRPr lang="en-US" sz="1400" b="1" dirty="0">
              <a:latin typeface="Open Sans Semibold" panose="020B0606030504020204" pitchFamily="34" charset="0"/>
              <a:ea typeface="Open Sans Semibold" panose="020B0606030504020204" pitchFamily="34" charset="0"/>
              <a:cs typeface="Open Sans Semibold" panose="020B0606030504020204" pitchFamily="34" charset="0"/>
            </a:endParaRPr>
          </a:p>
        </p:txBody>
      </p:sp>
      <p:pic>
        <p:nvPicPr>
          <p:cNvPr id="17" name="Graphic 16">
            <a:extLst>
              <a:ext uri="{FF2B5EF4-FFF2-40B4-BE49-F238E27FC236}">
                <a16:creationId xmlns:a16="http://schemas.microsoft.com/office/drawing/2014/main" id="{5091667D-856F-4048-B00C-14DFCE0A6EC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45977" y="649434"/>
            <a:ext cx="5991901" cy="1308576"/>
          </a:xfrm>
          <a:prstGeom prst="rect">
            <a:avLst/>
          </a:prstGeom>
        </p:spPr>
      </p:pic>
      <p:pic>
        <p:nvPicPr>
          <p:cNvPr id="9" name="Picture 8" descr="Map&#10;&#10;Description automatically generated">
            <a:extLst>
              <a:ext uri="{FF2B5EF4-FFF2-40B4-BE49-F238E27FC236}">
                <a16:creationId xmlns:a16="http://schemas.microsoft.com/office/drawing/2014/main" id="{067BCCCC-462C-4CC6-A038-AF9BE8048061}"/>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6985309" y="297013"/>
            <a:ext cx="5231818" cy="5612426"/>
          </a:xfrm>
          <a:prstGeom prst="rect">
            <a:avLst/>
          </a:prstGeom>
        </p:spPr>
      </p:pic>
    </p:spTree>
    <p:extLst>
      <p:ext uri="{BB962C8B-B14F-4D97-AF65-F5344CB8AC3E}">
        <p14:creationId xmlns:p14="http://schemas.microsoft.com/office/powerpoint/2010/main" val="6135913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Map&#10;&#10;Description automatically generated">
            <a:extLst>
              <a:ext uri="{FF2B5EF4-FFF2-40B4-BE49-F238E27FC236}">
                <a16:creationId xmlns:a16="http://schemas.microsoft.com/office/drawing/2014/main" id="{D4BF710C-3AA0-44D4-AE66-BB7B2108A0CF}"/>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832907" y="326248"/>
            <a:ext cx="5359093" cy="5010129"/>
          </a:xfrm>
          <a:prstGeom prst="rect">
            <a:avLst/>
          </a:prstGeom>
        </p:spPr>
      </p:pic>
      <p:sp>
        <p:nvSpPr>
          <p:cNvPr id="3" name="Subtitle 2">
            <a:extLst>
              <a:ext uri="{FF2B5EF4-FFF2-40B4-BE49-F238E27FC236}">
                <a16:creationId xmlns:a16="http://schemas.microsoft.com/office/drawing/2014/main" id="{E11F9F7C-EB6C-B84C-9531-356B037FEA56}"/>
              </a:ext>
            </a:extLst>
          </p:cNvPr>
          <p:cNvSpPr>
            <a:spLocks noGrp="1"/>
          </p:cNvSpPr>
          <p:nvPr>
            <p:ph type="subTitle" idx="1"/>
          </p:nvPr>
        </p:nvSpPr>
        <p:spPr>
          <a:xfrm>
            <a:off x="864098" y="528898"/>
            <a:ext cx="5895932" cy="1581074"/>
          </a:xfrm>
        </p:spPr>
        <p:txBody>
          <a:bodyPr>
            <a:noAutofit/>
          </a:bodyPr>
          <a:lstStyle/>
          <a:p>
            <a:pPr algn="l"/>
            <a:r>
              <a:rPr lang="cs-CZ" sz="3600" b="1" dirty="0">
                <a:latin typeface="Open Sans" panose="020B0606030504020204" pitchFamily="34" charset="0"/>
                <a:ea typeface="Open Sans" panose="020B0606030504020204" pitchFamily="34" charset="0"/>
                <a:cs typeface="Open Sans" panose="020B0606030504020204" pitchFamily="34" charset="0"/>
              </a:rPr>
              <a:t>Sdílení řešení </a:t>
            </a:r>
            <a:r>
              <a:rPr lang="cs-CZ" sz="3600" dirty="0">
                <a:solidFill>
                  <a:srgbClr val="95948B"/>
                </a:solidFill>
                <a:latin typeface="Open Sans" panose="020B0606030504020204" pitchFamily="34" charset="0"/>
                <a:ea typeface="Open Sans" panose="020B0606030504020204" pitchFamily="34" charset="0"/>
                <a:cs typeface="Open Sans" panose="020B0606030504020204" pitchFamily="34" charset="0"/>
              </a:rPr>
              <a:t>pro lepší politiku regionální rozvoje</a:t>
            </a:r>
            <a:br>
              <a:rPr lang="en-GB" sz="3600" b="1" dirty="0">
                <a:solidFill>
                  <a:srgbClr val="95948B"/>
                </a:solidFill>
                <a:latin typeface="Open Sans" panose="020B0606030504020204" pitchFamily="34" charset="0"/>
                <a:ea typeface="Open Sans" panose="020B0606030504020204" pitchFamily="34" charset="0"/>
                <a:cs typeface="Open Sans" panose="020B0606030504020204" pitchFamily="34" charset="0"/>
              </a:rPr>
            </a:br>
            <a:endParaRPr lang="en-US" sz="3600" b="1" dirty="0">
              <a:solidFill>
                <a:srgbClr val="95948B"/>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6" name="Graphic 5">
            <a:extLst>
              <a:ext uri="{FF2B5EF4-FFF2-40B4-BE49-F238E27FC236}">
                <a16:creationId xmlns:a16="http://schemas.microsoft.com/office/drawing/2014/main" id="{5B73ABA2-4CB8-DC4D-BA64-F70DFCE73F3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315868" y="2434855"/>
            <a:ext cx="2185175" cy="1922954"/>
          </a:xfrm>
          <a:prstGeom prst="rect">
            <a:avLst/>
          </a:prstGeom>
        </p:spPr>
      </p:pic>
      <p:grpSp>
        <p:nvGrpSpPr>
          <p:cNvPr id="8" name="Group 7">
            <a:extLst>
              <a:ext uri="{FF2B5EF4-FFF2-40B4-BE49-F238E27FC236}">
                <a16:creationId xmlns:a16="http://schemas.microsoft.com/office/drawing/2014/main" id="{EC30C376-DEF3-4C76-9BE9-81F9623ABBF4}"/>
              </a:ext>
            </a:extLst>
          </p:cNvPr>
          <p:cNvGrpSpPr/>
          <p:nvPr/>
        </p:nvGrpSpPr>
        <p:grpSpPr>
          <a:xfrm>
            <a:off x="6358164" y="2685001"/>
            <a:ext cx="2185176" cy="1117369"/>
            <a:chOff x="864097" y="2887041"/>
            <a:chExt cx="2185176" cy="1117369"/>
          </a:xfrm>
        </p:grpSpPr>
        <p:sp>
          <p:nvSpPr>
            <p:cNvPr id="16" name="Rectangle 15">
              <a:extLst>
                <a:ext uri="{FF2B5EF4-FFF2-40B4-BE49-F238E27FC236}">
                  <a16:creationId xmlns:a16="http://schemas.microsoft.com/office/drawing/2014/main" id="{097731FA-B631-B940-8DF8-9A9A26B66B07}"/>
                </a:ext>
              </a:extLst>
            </p:cNvPr>
            <p:cNvSpPr/>
            <p:nvPr/>
          </p:nvSpPr>
          <p:spPr>
            <a:xfrm>
              <a:off x="864097" y="2887041"/>
              <a:ext cx="2185176" cy="923330"/>
            </a:xfrm>
            <a:prstGeom prst="rect">
              <a:avLst/>
            </a:prstGeom>
          </p:spPr>
          <p:txBody>
            <a:bodyPr wrap="square">
              <a:spAutoFit/>
            </a:bodyPr>
            <a:lstStyle/>
            <a:p>
              <a:pPr algn="ctr"/>
              <a:r>
                <a:rPr lang="en-US" sz="5400" b="1">
                  <a:solidFill>
                    <a:schemeClr val="bg1"/>
                  </a:solidFill>
                  <a:latin typeface="Open Sans" panose="020B0606030504020204" pitchFamily="34" charset="0"/>
                  <a:ea typeface="Open Sans" panose="020B0606030504020204" pitchFamily="34" charset="0"/>
                  <a:cs typeface="Open Sans" panose="020B0606030504020204" pitchFamily="34" charset="0"/>
                </a:rPr>
                <a:t>29</a:t>
              </a:r>
              <a:endParaRPr lang="en-US" sz="5400">
                <a:latin typeface="Open Sans" panose="020B0606030504020204" pitchFamily="34" charset="0"/>
                <a:ea typeface="Open Sans" panose="020B0606030504020204" pitchFamily="34" charset="0"/>
                <a:cs typeface="Open Sans" panose="020B0606030504020204" pitchFamily="34" charset="0"/>
              </a:endParaRPr>
            </a:p>
          </p:txBody>
        </p:sp>
        <p:sp>
          <p:nvSpPr>
            <p:cNvPr id="17" name="TextBox 16">
              <a:extLst>
                <a:ext uri="{FF2B5EF4-FFF2-40B4-BE49-F238E27FC236}">
                  <a16:creationId xmlns:a16="http://schemas.microsoft.com/office/drawing/2014/main" id="{B901FD62-9C2F-654A-837A-1702CBEF69C2}"/>
                </a:ext>
              </a:extLst>
            </p:cNvPr>
            <p:cNvSpPr txBox="1"/>
            <p:nvPr/>
          </p:nvSpPr>
          <p:spPr>
            <a:xfrm>
              <a:off x="864099" y="3696633"/>
              <a:ext cx="2185174" cy="307777"/>
            </a:xfrm>
            <a:prstGeom prst="rect">
              <a:avLst/>
            </a:prstGeom>
            <a:noFill/>
          </p:spPr>
          <p:txBody>
            <a:bodyPr wrap="square" rtlCol="0">
              <a:spAutoFit/>
            </a:bodyPr>
            <a:lstStyle/>
            <a:p>
              <a:pPr algn="ctr"/>
              <a:r>
                <a:rPr lang="cs-CZ" sz="1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Států </a:t>
              </a:r>
              <a:endParaRPr lang="en-US" sz="14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7" name="Group 6">
            <a:extLst>
              <a:ext uri="{FF2B5EF4-FFF2-40B4-BE49-F238E27FC236}">
                <a16:creationId xmlns:a16="http://schemas.microsoft.com/office/drawing/2014/main" id="{D58B46F5-C141-432B-987B-E9554BC6201D}"/>
              </a:ext>
            </a:extLst>
          </p:cNvPr>
          <p:cNvGrpSpPr/>
          <p:nvPr/>
        </p:nvGrpSpPr>
        <p:grpSpPr>
          <a:xfrm>
            <a:off x="3584674" y="2420849"/>
            <a:ext cx="2192972" cy="2387520"/>
            <a:chOff x="6308071" y="2638073"/>
            <a:chExt cx="2192972" cy="2387520"/>
          </a:xfrm>
        </p:grpSpPr>
        <p:pic>
          <p:nvPicPr>
            <p:cNvPr id="70" name="Graphic 69">
              <a:extLst>
                <a:ext uri="{FF2B5EF4-FFF2-40B4-BE49-F238E27FC236}">
                  <a16:creationId xmlns:a16="http://schemas.microsoft.com/office/drawing/2014/main" id="{F7D02B8F-8C70-654A-9771-23861445FD0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315868" y="2638073"/>
              <a:ext cx="2185175" cy="1922954"/>
            </a:xfrm>
            <a:prstGeom prst="rect">
              <a:avLst/>
            </a:prstGeom>
          </p:spPr>
        </p:pic>
        <p:sp>
          <p:nvSpPr>
            <p:cNvPr id="71" name="Rectangle 70">
              <a:extLst>
                <a:ext uri="{FF2B5EF4-FFF2-40B4-BE49-F238E27FC236}">
                  <a16:creationId xmlns:a16="http://schemas.microsoft.com/office/drawing/2014/main" id="{B384FDEB-C20A-A347-8F65-2E91FB6ED5C3}"/>
                </a:ext>
              </a:extLst>
            </p:cNvPr>
            <p:cNvSpPr/>
            <p:nvPr/>
          </p:nvSpPr>
          <p:spPr>
            <a:xfrm>
              <a:off x="6315867" y="2888219"/>
              <a:ext cx="2185176" cy="923330"/>
            </a:xfrm>
            <a:prstGeom prst="rect">
              <a:avLst/>
            </a:prstGeom>
          </p:spPr>
          <p:txBody>
            <a:bodyPr wrap="square">
              <a:spAutoFit/>
            </a:bodyPr>
            <a:lstStyle/>
            <a:p>
              <a:pPr algn="ctr"/>
              <a:r>
                <a:rPr lang="en-US" sz="5400" b="1">
                  <a:solidFill>
                    <a:schemeClr val="bg1"/>
                  </a:solidFill>
                  <a:latin typeface="Open Sans" panose="020B0606030504020204" pitchFamily="34" charset="0"/>
                  <a:ea typeface="Open Sans" panose="020B0606030504020204" pitchFamily="34" charset="0"/>
                  <a:cs typeface="Open Sans" panose="020B0606030504020204" pitchFamily="34" charset="0"/>
                </a:rPr>
                <a:t>6</a:t>
              </a:r>
              <a:endParaRPr lang="en-US" sz="5400">
                <a:latin typeface="Open Sans" panose="020B0606030504020204" pitchFamily="34" charset="0"/>
                <a:ea typeface="Open Sans" panose="020B0606030504020204" pitchFamily="34" charset="0"/>
                <a:cs typeface="Open Sans" panose="020B0606030504020204" pitchFamily="34" charset="0"/>
              </a:endParaRPr>
            </a:p>
          </p:txBody>
        </p:sp>
        <p:sp>
          <p:nvSpPr>
            <p:cNvPr id="72" name="TextBox 71">
              <a:extLst>
                <a:ext uri="{FF2B5EF4-FFF2-40B4-BE49-F238E27FC236}">
                  <a16:creationId xmlns:a16="http://schemas.microsoft.com/office/drawing/2014/main" id="{A5DE90A4-E824-DE4C-86E2-B69ABACDB223}"/>
                </a:ext>
              </a:extLst>
            </p:cNvPr>
            <p:cNvSpPr txBox="1"/>
            <p:nvPr/>
          </p:nvSpPr>
          <p:spPr>
            <a:xfrm>
              <a:off x="6308071" y="3744608"/>
              <a:ext cx="2185174" cy="307777"/>
            </a:xfrm>
            <a:prstGeom prst="rect">
              <a:avLst/>
            </a:prstGeom>
            <a:noFill/>
          </p:spPr>
          <p:txBody>
            <a:bodyPr wrap="square" rtlCol="0">
              <a:spAutoFit/>
            </a:bodyPr>
            <a:lstStyle/>
            <a:p>
              <a:pPr algn="ctr"/>
              <a:r>
                <a:rPr lang="cs-CZ" sz="1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Tematických oblastí</a:t>
              </a:r>
              <a:endParaRPr lang="en-US" sz="14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87" name="Graphic 86">
              <a:extLst>
                <a:ext uri="{FF2B5EF4-FFF2-40B4-BE49-F238E27FC236}">
                  <a16:creationId xmlns:a16="http://schemas.microsoft.com/office/drawing/2014/main" id="{326AFD34-D52D-1F40-A87A-86CFDF4B828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5400000">
              <a:off x="7170559" y="4685075"/>
              <a:ext cx="475792" cy="205244"/>
            </a:xfrm>
            <a:prstGeom prst="rect">
              <a:avLst/>
            </a:prstGeom>
          </p:spPr>
        </p:pic>
      </p:grpSp>
      <p:grpSp>
        <p:nvGrpSpPr>
          <p:cNvPr id="5" name="Group 4">
            <a:extLst>
              <a:ext uri="{FF2B5EF4-FFF2-40B4-BE49-F238E27FC236}">
                <a16:creationId xmlns:a16="http://schemas.microsoft.com/office/drawing/2014/main" id="{16F26FB1-7EEE-4257-B765-8B82729C55E0}"/>
              </a:ext>
            </a:extLst>
          </p:cNvPr>
          <p:cNvGrpSpPr/>
          <p:nvPr/>
        </p:nvGrpSpPr>
        <p:grpSpPr>
          <a:xfrm>
            <a:off x="897420" y="2339439"/>
            <a:ext cx="2185176" cy="2004364"/>
            <a:chOff x="3572373" y="2555485"/>
            <a:chExt cx="2185176" cy="2004364"/>
          </a:xfrm>
        </p:grpSpPr>
        <p:pic>
          <p:nvPicPr>
            <p:cNvPr id="18" name="Graphic 17">
              <a:extLst>
                <a:ext uri="{FF2B5EF4-FFF2-40B4-BE49-F238E27FC236}">
                  <a16:creationId xmlns:a16="http://schemas.microsoft.com/office/drawing/2014/main" id="{DF47C24D-196A-264E-A313-DD7329667F3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572374" y="2636895"/>
              <a:ext cx="2185175" cy="1922954"/>
            </a:xfrm>
            <a:prstGeom prst="rect">
              <a:avLst/>
            </a:prstGeom>
          </p:spPr>
        </p:pic>
        <p:sp>
          <p:nvSpPr>
            <p:cNvPr id="19" name="Rectangle 18">
              <a:extLst>
                <a:ext uri="{FF2B5EF4-FFF2-40B4-BE49-F238E27FC236}">
                  <a16:creationId xmlns:a16="http://schemas.microsoft.com/office/drawing/2014/main" id="{0573E3DC-917C-7545-A4AA-C429D5514447}"/>
                </a:ext>
              </a:extLst>
            </p:cNvPr>
            <p:cNvSpPr/>
            <p:nvPr/>
          </p:nvSpPr>
          <p:spPr>
            <a:xfrm>
              <a:off x="3572373" y="3047359"/>
              <a:ext cx="2185176" cy="707886"/>
            </a:xfrm>
            <a:prstGeom prst="rect">
              <a:avLst/>
            </a:prstGeom>
          </p:spPr>
          <p:txBody>
            <a:bodyPr wrap="square">
              <a:spAutoFit/>
            </a:bodyPr>
            <a:lstStyle/>
            <a:p>
              <a:pPr algn="ctr"/>
              <a:r>
                <a:rPr lang="en-US" sz="4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379m</a:t>
              </a:r>
              <a:endParaRPr lang="en-US" sz="4000" dirty="0">
                <a:latin typeface="Open Sans" panose="020B0606030504020204" pitchFamily="34" charset="0"/>
                <a:ea typeface="Open Sans" panose="020B0606030504020204" pitchFamily="34" charset="0"/>
                <a:cs typeface="Open Sans" panose="020B0606030504020204" pitchFamily="34" charset="0"/>
              </a:endParaRPr>
            </a:p>
          </p:txBody>
        </p:sp>
        <p:sp>
          <p:nvSpPr>
            <p:cNvPr id="21" name="TextBox 20">
              <a:extLst>
                <a:ext uri="{FF2B5EF4-FFF2-40B4-BE49-F238E27FC236}">
                  <a16:creationId xmlns:a16="http://schemas.microsoft.com/office/drawing/2014/main" id="{070436B7-0C86-6849-AF1D-B398FC66633D}"/>
                </a:ext>
              </a:extLst>
            </p:cNvPr>
            <p:cNvSpPr txBox="1"/>
            <p:nvPr/>
          </p:nvSpPr>
          <p:spPr>
            <a:xfrm>
              <a:off x="3572375" y="3714446"/>
              <a:ext cx="2185174" cy="307777"/>
            </a:xfrm>
            <a:prstGeom prst="rect">
              <a:avLst/>
            </a:prstGeom>
            <a:noFill/>
          </p:spPr>
          <p:txBody>
            <a:bodyPr wrap="square" rtlCol="0">
              <a:spAutoFit/>
            </a:bodyPr>
            <a:lstStyle/>
            <a:p>
              <a:pPr algn="ctr"/>
              <a:r>
                <a:rPr lang="cs-CZ" sz="1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Rozpočet programu</a:t>
              </a:r>
              <a:endParaRPr lang="en-US" sz="14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4" name="Graphic 3">
              <a:extLst>
                <a:ext uri="{FF2B5EF4-FFF2-40B4-BE49-F238E27FC236}">
                  <a16:creationId xmlns:a16="http://schemas.microsoft.com/office/drawing/2014/main" id="{DCB15AAA-402D-174B-ACCD-C568B5B2FC8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858781" y="2555485"/>
              <a:ext cx="424025" cy="585558"/>
            </a:xfrm>
            <a:prstGeom prst="rect">
              <a:avLst/>
            </a:prstGeom>
          </p:spPr>
        </p:pic>
      </p:grpSp>
      <p:pic>
        <p:nvPicPr>
          <p:cNvPr id="22" name="Graphic 21">
            <a:extLst>
              <a:ext uri="{FF2B5EF4-FFF2-40B4-BE49-F238E27FC236}">
                <a16:creationId xmlns:a16="http://schemas.microsoft.com/office/drawing/2014/main" id="{AE65AB23-C182-412B-84D2-6AC5BAA0B02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64098" y="5133252"/>
            <a:ext cx="7875515" cy="796790"/>
          </a:xfrm>
          <a:prstGeom prst="rect">
            <a:avLst/>
          </a:prstGeom>
        </p:spPr>
      </p:pic>
    </p:spTree>
    <p:extLst>
      <p:ext uri="{BB962C8B-B14F-4D97-AF65-F5344CB8AC3E}">
        <p14:creationId xmlns:p14="http://schemas.microsoft.com/office/powerpoint/2010/main" val="32452182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39F5122D-7F81-4BF8-AE1B-34307F5E675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265903" y="2698050"/>
            <a:ext cx="3857749" cy="3857749"/>
          </a:xfrm>
          <a:prstGeom prst="rect">
            <a:avLst/>
          </a:prstGeom>
        </p:spPr>
      </p:pic>
      <p:sp>
        <p:nvSpPr>
          <p:cNvPr id="4" name="TextBox 3">
            <a:extLst>
              <a:ext uri="{FF2B5EF4-FFF2-40B4-BE49-F238E27FC236}">
                <a16:creationId xmlns:a16="http://schemas.microsoft.com/office/drawing/2014/main" id="{0F3CA429-67AD-4B19-A119-C073296C4DE4}"/>
              </a:ext>
            </a:extLst>
          </p:cNvPr>
          <p:cNvSpPr txBox="1"/>
          <p:nvPr/>
        </p:nvSpPr>
        <p:spPr>
          <a:xfrm>
            <a:off x="1997222" y="1488245"/>
            <a:ext cx="8082444" cy="3138680"/>
          </a:xfrm>
          <a:prstGeom prst="rect">
            <a:avLst/>
          </a:prstGeom>
          <a:noFill/>
        </p:spPr>
        <p:txBody>
          <a:bodyPr wrap="square" rtlCol="0">
            <a:spAutoFit/>
          </a:bodyPr>
          <a:lstStyle/>
          <a:p>
            <a:pPr algn="ctr">
              <a:lnSpc>
                <a:spcPct val="120000"/>
              </a:lnSpc>
              <a:spcBef>
                <a:spcPts val="1000"/>
              </a:spcBef>
            </a:pPr>
            <a:r>
              <a:rPr lang="en-GB" sz="4800" b="1" dirty="0">
                <a:latin typeface="Open Sans" panose="020B0606030504020204" pitchFamily="34" charset="0"/>
                <a:ea typeface="Open Sans" panose="020B0606030504020204" pitchFamily="34" charset="0"/>
                <a:cs typeface="Open Sans" panose="020B0606030504020204" pitchFamily="34" charset="0"/>
              </a:rPr>
              <a:t>Disclaimer</a:t>
            </a:r>
          </a:p>
          <a:p>
            <a:pPr algn="just">
              <a:lnSpc>
                <a:spcPct val="120000"/>
              </a:lnSpc>
              <a:spcBef>
                <a:spcPts val="1000"/>
              </a:spcBef>
            </a:pPr>
            <a:r>
              <a:rPr lang="en-GB" sz="2800" dirty="0">
                <a:latin typeface="Open Sans" panose="020B0606030504020204" pitchFamily="34" charset="0"/>
                <a:ea typeface="Open Sans" panose="020B0606030504020204" pitchFamily="34" charset="0"/>
                <a:cs typeface="Open Sans" panose="020B0606030504020204" pitchFamily="34" charset="0"/>
              </a:rPr>
              <a:t>Information</a:t>
            </a:r>
            <a:r>
              <a:rPr lang="en-GB" sz="2800" dirty="0">
                <a:effectLst/>
                <a:latin typeface="Open Sans" panose="020B0606030504020204" pitchFamily="34" charset="0"/>
                <a:ea typeface="Open Sans" panose="020B0606030504020204" pitchFamily="34" charset="0"/>
                <a:cs typeface="Open Sans" panose="020B0606030504020204" pitchFamily="34" charset="0"/>
              </a:rPr>
              <a:t> in the presentation </a:t>
            </a:r>
            <a:r>
              <a:rPr lang="en-GB" sz="2800" dirty="0">
                <a:latin typeface="Open Sans" panose="020B0606030504020204" pitchFamily="34" charset="0"/>
                <a:ea typeface="Open Sans" panose="020B0606030504020204" pitchFamily="34" charset="0"/>
                <a:cs typeface="Open Sans" panose="020B0606030504020204" pitchFamily="34" charset="0"/>
              </a:rPr>
              <a:t>is</a:t>
            </a:r>
            <a:r>
              <a:rPr lang="en-GB" sz="2800" dirty="0">
                <a:effectLst/>
                <a:latin typeface="Open Sans" panose="020B0606030504020204" pitchFamily="34" charset="0"/>
                <a:ea typeface="Open Sans" panose="020B0606030504020204" pitchFamily="34" charset="0"/>
                <a:cs typeface="Open Sans" panose="020B0606030504020204" pitchFamily="34" charset="0"/>
              </a:rPr>
              <a:t> subject to </a:t>
            </a:r>
            <a:r>
              <a:rPr lang="en-GB" sz="2800" dirty="0">
                <a:latin typeface="Open Sans" panose="020B0606030504020204" pitchFamily="34" charset="0"/>
                <a:ea typeface="Open Sans" panose="020B0606030504020204" pitchFamily="34" charset="0"/>
                <a:cs typeface="Open Sans" panose="020B0606030504020204" pitchFamily="34" charset="0"/>
              </a:rPr>
              <a:t>the</a:t>
            </a:r>
            <a:r>
              <a:rPr lang="en-GB" sz="2800" dirty="0">
                <a:effectLst/>
                <a:latin typeface="Open Sans" panose="020B0606030504020204" pitchFamily="34" charset="0"/>
                <a:ea typeface="Open Sans" panose="020B0606030504020204" pitchFamily="34" charset="0"/>
                <a:cs typeface="Open Sans" panose="020B0606030504020204" pitchFamily="34" charset="0"/>
              </a:rPr>
              <a:t> programme approval by the European Commission and validation by the future Interreg Europe monitoring committee.</a:t>
            </a:r>
            <a:endParaRPr lang="en-US" sz="28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5435497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11F9F7C-EB6C-B84C-9531-356B037FEA56}"/>
              </a:ext>
            </a:extLst>
          </p:cNvPr>
          <p:cNvSpPr>
            <a:spLocks noGrp="1"/>
          </p:cNvSpPr>
          <p:nvPr>
            <p:ph type="subTitle" idx="1"/>
          </p:nvPr>
        </p:nvSpPr>
        <p:spPr>
          <a:xfrm>
            <a:off x="864098" y="758365"/>
            <a:ext cx="5561082" cy="631194"/>
          </a:xfrm>
        </p:spPr>
        <p:txBody>
          <a:bodyPr>
            <a:noAutofit/>
          </a:bodyPr>
          <a:lstStyle/>
          <a:p>
            <a:pPr algn="l"/>
            <a:r>
              <a:rPr lang="en-US" sz="3600" dirty="0">
                <a:solidFill>
                  <a:srgbClr val="95948B"/>
                </a:solidFill>
                <a:latin typeface="Open Sans" panose="020B0606030504020204" pitchFamily="34" charset="0"/>
                <a:ea typeface="Open Sans" panose="020B0606030504020204" pitchFamily="34" charset="0"/>
                <a:cs typeface="Open Sans" panose="020B0606030504020204" pitchFamily="34" charset="0"/>
              </a:rPr>
              <a:t>Content</a:t>
            </a:r>
          </a:p>
        </p:txBody>
      </p:sp>
      <p:sp>
        <p:nvSpPr>
          <p:cNvPr id="20" name="TextBox 19">
            <a:extLst>
              <a:ext uri="{FF2B5EF4-FFF2-40B4-BE49-F238E27FC236}">
                <a16:creationId xmlns:a16="http://schemas.microsoft.com/office/drawing/2014/main" id="{1A56C90E-0AE5-2D4A-9D1A-6ED70B0E74A8}"/>
              </a:ext>
            </a:extLst>
          </p:cNvPr>
          <p:cNvSpPr txBox="1"/>
          <p:nvPr/>
        </p:nvSpPr>
        <p:spPr>
          <a:xfrm>
            <a:off x="931391" y="1610228"/>
            <a:ext cx="9928593" cy="2203104"/>
          </a:xfrm>
          <a:prstGeom prst="rect">
            <a:avLst/>
          </a:prstGeom>
          <a:noFill/>
        </p:spPr>
        <p:txBody>
          <a:bodyPr wrap="square" rtlCol="0">
            <a:spAutoFit/>
          </a:bodyPr>
          <a:lstStyle/>
          <a:p>
            <a:pPr marL="457200" indent="-457200">
              <a:lnSpc>
                <a:spcPct val="200000"/>
              </a:lnSpc>
              <a:buFont typeface="+mj-lt"/>
              <a:buAutoNum type="arabicPeriod"/>
            </a:pPr>
            <a:r>
              <a:rPr lang="en-GB" sz="2400" dirty="0">
                <a:latin typeface="Open Sans" panose="020B0606030504020204" pitchFamily="34" charset="0"/>
                <a:ea typeface="Open Sans" panose="020B0606030504020204" pitchFamily="34" charset="0"/>
                <a:cs typeface="Open Sans" panose="020B0606030504020204" pitchFamily="34" charset="0"/>
              </a:rPr>
              <a:t> Project </a:t>
            </a:r>
            <a:r>
              <a:rPr lang="en-GB" sz="2400" b="1" dirty="0">
                <a:latin typeface="Open Sans" panose="020B0606030504020204" pitchFamily="34" charset="0"/>
                <a:ea typeface="Open Sans" panose="020B0606030504020204" pitchFamily="34" charset="0"/>
                <a:cs typeface="Open Sans" panose="020B0606030504020204" pitchFamily="34" charset="0"/>
              </a:rPr>
              <a:t>objectives &amp; activities</a:t>
            </a:r>
          </a:p>
          <a:p>
            <a:pPr marL="457200" indent="-457200">
              <a:lnSpc>
                <a:spcPct val="200000"/>
              </a:lnSpc>
              <a:buAutoNum type="arabicPeriod"/>
            </a:pPr>
            <a:r>
              <a:rPr lang="en-GB" sz="2400" dirty="0">
                <a:latin typeface="Open Sans" panose="020B0606030504020204" pitchFamily="34" charset="0"/>
                <a:ea typeface="Open Sans" panose="020B0606030504020204" pitchFamily="34" charset="0"/>
                <a:cs typeface="Open Sans" panose="020B0606030504020204" pitchFamily="34" charset="0"/>
              </a:rPr>
              <a:t> </a:t>
            </a:r>
            <a:r>
              <a:rPr lang="en-GB" sz="2400" b="1" dirty="0">
                <a:latin typeface="Open Sans" panose="020B0606030504020204" pitchFamily="34" charset="0"/>
                <a:ea typeface="Open Sans" panose="020B0606030504020204" pitchFamily="34" charset="0"/>
                <a:cs typeface="Open Sans" panose="020B0606030504020204" pitchFamily="34" charset="0"/>
              </a:rPr>
              <a:t>Partnership </a:t>
            </a:r>
            <a:r>
              <a:rPr lang="en-GB" sz="2400" dirty="0">
                <a:latin typeface="Open Sans" panose="020B0606030504020204" pitchFamily="34" charset="0"/>
                <a:ea typeface="Open Sans" panose="020B0606030504020204" pitchFamily="34" charset="0"/>
                <a:cs typeface="Open Sans" panose="020B0606030504020204" pitchFamily="34" charset="0"/>
              </a:rPr>
              <a:t>requirements</a:t>
            </a:r>
          </a:p>
          <a:p>
            <a:pPr marL="457200" indent="-457200">
              <a:lnSpc>
                <a:spcPct val="200000"/>
              </a:lnSpc>
              <a:buAutoNum type="arabicPeriod"/>
            </a:pPr>
            <a:r>
              <a:rPr lang="en-GB" sz="2400" dirty="0">
                <a:latin typeface="Open Sans" panose="020B0606030504020204" pitchFamily="34" charset="0"/>
                <a:ea typeface="Open Sans" panose="020B0606030504020204" pitchFamily="34" charset="0"/>
                <a:cs typeface="Open Sans" panose="020B0606030504020204" pitchFamily="34" charset="0"/>
              </a:rPr>
              <a:t> Project </a:t>
            </a:r>
            <a:r>
              <a:rPr lang="en-GB" sz="2400" b="1" dirty="0">
                <a:latin typeface="Open Sans" panose="020B0606030504020204" pitchFamily="34" charset="0"/>
                <a:ea typeface="Open Sans" panose="020B0606030504020204" pitchFamily="34" charset="0"/>
                <a:cs typeface="Open Sans" panose="020B0606030504020204" pitchFamily="34" charset="0"/>
              </a:rPr>
              <a:t>finances</a:t>
            </a:r>
          </a:p>
        </p:txBody>
      </p:sp>
      <p:pic>
        <p:nvPicPr>
          <p:cNvPr id="5" name="Graphic 4">
            <a:extLst>
              <a:ext uri="{FF2B5EF4-FFF2-40B4-BE49-F238E27FC236}">
                <a16:creationId xmlns:a16="http://schemas.microsoft.com/office/drawing/2014/main" id="{624AE008-B3F1-6B4D-8744-8B4C922FB71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85125" y="4957645"/>
            <a:ext cx="4204319" cy="918185"/>
          </a:xfrm>
          <a:prstGeom prst="rect">
            <a:avLst/>
          </a:prstGeom>
        </p:spPr>
      </p:pic>
    </p:spTree>
    <p:extLst>
      <p:ext uri="{BB962C8B-B14F-4D97-AF65-F5344CB8AC3E}">
        <p14:creationId xmlns:p14="http://schemas.microsoft.com/office/powerpoint/2010/main" val="40772241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7DA8136-7DD0-3744-8069-95A93C0E511A}"/>
              </a:ext>
            </a:extLst>
          </p:cNvPr>
          <p:cNvSpPr>
            <a:spLocks noGrp="1"/>
          </p:cNvSpPr>
          <p:nvPr>
            <p:ph type="body" sz="quarter" idx="11"/>
          </p:nvPr>
        </p:nvSpPr>
        <p:spPr/>
        <p:txBody>
          <a:bodyPr/>
          <a:lstStyle/>
          <a:p>
            <a:r>
              <a:rPr lang="en-US"/>
              <a:t>1.</a:t>
            </a:r>
          </a:p>
        </p:txBody>
      </p:sp>
      <p:sp>
        <p:nvSpPr>
          <p:cNvPr id="3" name="Text Placeholder 2">
            <a:extLst>
              <a:ext uri="{FF2B5EF4-FFF2-40B4-BE49-F238E27FC236}">
                <a16:creationId xmlns:a16="http://schemas.microsoft.com/office/drawing/2014/main" id="{48B638C7-CA31-3849-95C8-20040883516B}"/>
              </a:ext>
            </a:extLst>
          </p:cNvPr>
          <p:cNvSpPr>
            <a:spLocks noGrp="1"/>
          </p:cNvSpPr>
          <p:nvPr>
            <p:ph type="body" sz="quarter" idx="12"/>
          </p:nvPr>
        </p:nvSpPr>
        <p:spPr>
          <a:xfrm>
            <a:off x="4136172" y="2288455"/>
            <a:ext cx="7200000" cy="2880000"/>
          </a:xfrm>
        </p:spPr>
        <p:txBody>
          <a:bodyPr/>
          <a:lstStyle/>
          <a:p>
            <a:r>
              <a:rPr lang="en-GB" dirty="0">
                <a:solidFill>
                  <a:srgbClr val="95948B"/>
                </a:solidFill>
              </a:rPr>
              <a:t>Project</a:t>
            </a:r>
          </a:p>
          <a:p>
            <a:r>
              <a:rPr lang="en-GB" b="1" dirty="0"/>
              <a:t>objectives &amp; activities</a:t>
            </a:r>
            <a:endParaRPr lang="en-US" dirty="0"/>
          </a:p>
        </p:txBody>
      </p:sp>
    </p:spTree>
    <p:extLst>
      <p:ext uri="{BB962C8B-B14F-4D97-AF65-F5344CB8AC3E}">
        <p14:creationId xmlns:p14="http://schemas.microsoft.com/office/powerpoint/2010/main" val="36701317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4B017B6A-BBE3-4279-A82B-F1E3B04B2B1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53499" y="2227900"/>
            <a:ext cx="6435180" cy="4382580"/>
          </a:xfrm>
          <a:prstGeom prst="rect">
            <a:avLst/>
          </a:prstGeom>
        </p:spPr>
      </p:pic>
      <p:sp>
        <p:nvSpPr>
          <p:cNvPr id="3" name="Content Placeholder 2">
            <a:extLst>
              <a:ext uri="{FF2B5EF4-FFF2-40B4-BE49-F238E27FC236}">
                <a16:creationId xmlns:a16="http://schemas.microsoft.com/office/drawing/2014/main" id="{EC5D3E2E-72A0-4C49-BFCA-5F760727ABF5}"/>
              </a:ext>
            </a:extLst>
          </p:cNvPr>
          <p:cNvSpPr>
            <a:spLocks noGrp="1"/>
          </p:cNvSpPr>
          <p:nvPr>
            <p:ph idx="1"/>
          </p:nvPr>
        </p:nvSpPr>
        <p:spPr/>
        <p:txBody>
          <a:bodyPr>
            <a:normAutofit/>
          </a:bodyPr>
          <a:lstStyle/>
          <a:p>
            <a:pPr marL="0" indent="0">
              <a:lnSpc>
                <a:spcPct val="150000"/>
              </a:lnSpc>
              <a:spcBef>
                <a:spcPts val="0"/>
              </a:spcBef>
              <a:buNone/>
            </a:pPr>
            <a:r>
              <a:rPr lang="en-GB" b="0" dirty="0"/>
              <a:t>Improve the </a:t>
            </a:r>
            <a:r>
              <a:rPr lang="en-GB" dirty="0"/>
              <a:t>policy instruments </a:t>
            </a:r>
            <a:r>
              <a:rPr lang="en-GB" b="0" dirty="0"/>
              <a:t>of the participating regions</a:t>
            </a:r>
          </a:p>
          <a:p>
            <a:pPr marL="342900" lvl="1" indent="-342900">
              <a:lnSpc>
                <a:spcPct val="100000"/>
              </a:lnSpc>
              <a:spcBef>
                <a:spcPts val="3000"/>
              </a:spcBef>
            </a:pPr>
            <a:r>
              <a:rPr lang="en-GB" dirty="0"/>
              <a:t>Public interventions at local, regional or even national levels can be addressed</a:t>
            </a:r>
          </a:p>
          <a:p>
            <a:pPr marL="342900" lvl="1" indent="-342900">
              <a:lnSpc>
                <a:spcPct val="100000"/>
              </a:lnSpc>
              <a:spcBef>
                <a:spcPts val="3000"/>
              </a:spcBef>
            </a:pPr>
            <a:r>
              <a:rPr lang="en-GB" dirty="0"/>
              <a:t>But at least </a:t>
            </a:r>
            <a:r>
              <a:rPr lang="en-GB" b="1" dirty="0"/>
              <a:t>one</a:t>
            </a:r>
            <a:r>
              <a:rPr lang="en-GB" dirty="0"/>
              <a:t> policy instrument per project must be an </a:t>
            </a:r>
          </a:p>
          <a:p>
            <a:pPr marL="0" lvl="1" indent="0">
              <a:lnSpc>
                <a:spcPct val="100000"/>
              </a:lnSpc>
              <a:spcBef>
                <a:spcPts val="1200"/>
              </a:spcBef>
              <a:buFont typeface="Arial" panose="020B0604020202020204" pitchFamily="34" charset="0"/>
              <a:buNone/>
            </a:pPr>
            <a:r>
              <a:rPr lang="en-GB" b="1" dirty="0">
                <a:solidFill>
                  <a:schemeClr val="bg1"/>
                </a:solidFill>
              </a:rPr>
              <a:t>     </a:t>
            </a:r>
            <a:r>
              <a:rPr lang="en-GB" b="1" dirty="0">
                <a:solidFill>
                  <a:schemeClr val="bg1"/>
                </a:solidFill>
                <a:highlight>
                  <a:srgbClr val="000000"/>
                </a:highlight>
              </a:rPr>
              <a:t>Investment for jobs and growth goal programme</a:t>
            </a:r>
            <a:endParaRPr lang="en-US" b="1" dirty="0">
              <a:solidFill>
                <a:schemeClr val="bg1"/>
              </a:solidFill>
              <a:highlight>
                <a:srgbClr val="000000"/>
              </a:highlight>
            </a:endParaRPr>
          </a:p>
        </p:txBody>
      </p:sp>
      <p:sp>
        <p:nvSpPr>
          <p:cNvPr id="2" name="Title 1">
            <a:extLst>
              <a:ext uri="{FF2B5EF4-FFF2-40B4-BE49-F238E27FC236}">
                <a16:creationId xmlns:a16="http://schemas.microsoft.com/office/drawing/2014/main" id="{93F5427F-40A8-4F54-A961-9E0D0281F137}"/>
              </a:ext>
            </a:extLst>
          </p:cNvPr>
          <p:cNvSpPr>
            <a:spLocks noGrp="1"/>
          </p:cNvSpPr>
          <p:nvPr>
            <p:ph type="title"/>
          </p:nvPr>
        </p:nvSpPr>
        <p:spPr/>
        <p:txBody>
          <a:bodyPr>
            <a:normAutofit/>
          </a:bodyPr>
          <a:lstStyle/>
          <a:p>
            <a:r>
              <a:rPr lang="en-US" b="0" dirty="0">
                <a:solidFill>
                  <a:srgbClr val="95948B"/>
                </a:solidFill>
              </a:rPr>
              <a:t>Project </a:t>
            </a:r>
            <a:r>
              <a:rPr lang="en-US" dirty="0"/>
              <a:t>objective</a:t>
            </a:r>
          </a:p>
        </p:txBody>
      </p:sp>
    </p:spTree>
    <p:extLst>
      <p:ext uri="{BB962C8B-B14F-4D97-AF65-F5344CB8AC3E}">
        <p14:creationId xmlns:p14="http://schemas.microsoft.com/office/powerpoint/2010/main" val="4397559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295C16D-ECFA-46BD-9313-099D9D1C154E}"/>
              </a:ext>
            </a:extLst>
          </p:cNvPr>
          <p:cNvSpPr>
            <a:spLocks noGrp="1"/>
          </p:cNvSpPr>
          <p:nvPr>
            <p:ph idx="1"/>
          </p:nvPr>
        </p:nvSpPr>
        <p:spPr>
          <a:xfrm>
            <a:off x="838200" y="1825625"/>
            <a:ext cx="10515600" cy="4351338"/>
          </a:xfrm>
        </p:spPr>
        <p:txBody>
          <a:bodyPr/>
          <a:lstStyle/>
          <a:p>
            <a:pPr>
              <a:lnSpc>
                <a:spcPct val="150000"/>
              </a:lnSpc>
              <a:spcBef>
                <a:spcPts val="3000"/>
              </a:spcBef>
            </a:pPr>
            <a:r>
              <a:rPr lang="en-GB" b="0" dirty="0"/>
              <a:t>Exchange of experience &amp; </a:t>
            </a:r>
            <a:r>
              <a:rPr lang="en-GB" dirty="0"/>
              <a:t>capacity building </a:t>
            </a:r>
            <a:r>
              <a:rPr lang="en-GB" b="0" dirty="0"/>
              <a:t>through identification and transfer of </a:t>
            </a:r>
            <a:r>
              <a:rPr lang="en-GB" dirty="0"/>
              <a:t>good practices</a:t>
            </a:r>
          </a:p>
          <a:p>
            <a:pPr>
              <a:lnSpc>
                <a:spcPct val="150000"/>
              </a:lnSpc>
              <a:spcBef>
                <a:spcPts val="3000"/>
              </a:spcBef>
            </a:pPr>
            <a:r>
              <a:rPr lang="en-GB" dirty="0"/>
              <a:t>Pilot actions </a:t>
            </a:r>
            <a:r>
              <a:rPr lang="en-GB" b="0" dirty="0"/>
              <a:t>possible from the start of the project or at mid-term (but maximum one per policy instrument)</a:t>
            </a:r>
          </a:p>
        </p:txBody>
      </p:sp>
      <p:sp>
        <p:nvSpPr>
          <p:cNvPr id="3" name="Title 2">
            <a:extLst>
              <a:ext uri="{FF2B5EF4-FFF2-40B4-BE49-F238E27FC236}">
                <a16:creationId xmlns:a16="http://schemas.microsoft.com/office/drawing/2014/main" id="{77206DB5-5AFC-4131-8F60-0267394EFE7A}"/>
              </a:ext>
            </a:extLst>
          </p:cNvPr>
          <p:cNvSpPr>
            <a:spLocks noGrp="1"/>
          </p:cNvSpPr>
          <p:nvPr>
            <p:ph type="title"/>
          </p:nvPr>
        </p:nvSpPr>
        <p:spPr>
          <a:xfrm>
            <a:off x="838200" y="365125"/>
            <a:ext cx="10515600" cy="1325563"/>
          </a:xfrm>
        </p:spPr>
        <p:txBody>
          <a:bodyPr>
            <a:normAutofit/>
          </a:bodyPr>
          <a:lstStyle/>
          <a:p>
            <a:r>
              <a:rPr lang="en-GB" b="0" dirty="0">
                <a:solidFill>
                  <a:srgbClr val="95948B"/>
                </a:solidFill>
              </a:rPr>
              <a:t>Project</a:t>
            </a:r>
            <a:r>
              <a:rPr lang="en-GB" dirty="0"/>
              <a:t> activities</a:t>
            </a:r>
          </a:p>
        </p:txBody>
      </p:sp>
    </p:spTree>
    <p:extLst>
      <p:ext uri="{BB962C8B-B14F-4D97-AF65-F5344CB8AC3E}">
        <p14:creationId xmlns:p14="http://schemas.microsoft.com/office/powerpoint/2010/main" val="28737135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2ECB0D-01A7-40A6-B760-43E3CF691B5E}"/>
              </a:ext>
            </a:extLst>
          </p:cNvPr>
          <p:cNvSpPr>
            <a:spLocks noGrp="1"/>
          </p:cNvSpPr>
          <p:nvPr>
            <p:ph type="title"/>
          </p:nvPr>
        </p:nvSpPr>
        <p:spPr>
          <a:xfrm>
            <a:off x="838200" y="365125"/>
            <a:ext cx="10515600" cy="1325563"/>
          </a:xfrm>
        </p:spPr>
        <p:txBody>
          <a:bodyPr>
            <a:normAutofit/>
          </a:bodyPr>
          <a:lstStyle/>
          <a:p>
            <a:r>
              <a:rPr lang="en-GB" sz="3600" b="0" dirty="0">
                <a:solidFill>
                  <a:srgbClr val="95948B"/>
                </a:solidFill>
              </a:rPr>
              <a:t>What is a </a:t>
            </a:r>
            <a:r>
              <a:rPr lang="en-GB" sz="3600" b="1" dirty="0">
                <a:ea typeface="Open Sans" panose="020B0606030504020204" pitchFamily="34" charset="0"/>
                <a:cs typeface="Open Sans" panose="020B0606030504020204" pitchFamily="34" charset="0"/>
              </a:rPr>
              <a:t>good practice</a:t>
            </a:r>
            <a:endParaRPr lang="en-US" sz="3600" b="0" dirty="0">
              <a:solidFill>
                <a:srgbClr val="95948B"/>
              </a:solidFill>
            </a:endParaRPr>
          </a:p>
        </p:txBody>
      </p:sp>
      <p:sp>
        <p:nvSpPr>
          <p:cNvPr id="2" name="Text Placeholder 1">
            <a:extLst>
              <a:ext uri="{FF2B5EF4-FFF2-40B4-BE49-F238E27FC236}">
                <a16:creationId xmlns:a16="http://schemas.microsoft.com/office/drawing/2014/main" id="{50603D6D-4CBA-4D6E-96E0-1169F23A7B88}"/>
              </a:ext>
            </a:extLst>
          </p:cNvPr>
          <p:cNvSpPr>
            <a:spLocks noGrp="1"/>
          </p:cNvSpPr>
          <p:nvPr>
            <p:ph type="body" sz="quarter" idx="11"/>
          </p:nvPr>
        </p:nvSpPr>
        <p:spPr>
          <a:xfrm>
            <a:off x="6057" y="1989000"/>
            <a:ext cx="3152779" cy="2814569"/>
          </a:xfrm>
        </p:spPr>
        <p:txBody>
          <a:bodyPr/>
          <a:lstStyle/>
          <a:p>
            <a:r>
              <a:rPr lang="en-US" dirty="0"/>
              <a:t>?</a:t>
            </a:r>
          </a:p>
        </p:txBody>
      </p:sp>
      <p:sp>
        <p:nvSpPr>
          <p:cNvPr id="3" name="Text Placeholder 2">
            <a:extLst>
              <a:ext uri="{FF2B5EF4-FFF2-40B4-BE49-F238E27FC236}">
                <a16:creationId xmlns:a16="http://schemas.microsoft.com/office/drawing/2014/main" id="{B8DCCD76-086E-41CA-AB31-CDBAFFDA1871}"/>
              </a:ext>
            </a:extLst>
          </p:cNvPr>
          <p:cNvSpPr>
            <a:spLocks noGrp="1"/>
          </p:cNvSpPr>
          <p:nvPr>
            <p:ph type="body" sz="quarter" idx="12"/>
          </p:nvPr>
        </p:nvSpPr>
        <p:spPr>
          <a:xfrm>
            <a:off x="3158836" y="1988999"/>
            <a:ext cx="8194963" cy="4287109"/>
          </a:xfrm>
        </p:spPr>
        <p:txBody>
          <a:bodyPr>
            <a:normAutofit/>
          </a:bodyPr>
          <a:lstStyle/>
          <a:p>
            <a:pPr marL="457200" indent="-457200">
              <a:lnSpc>
                <a:spcPct val="130000"/>
              </a:lnSpc>
              <a:buFont typeface="Arial" panose="020B0604020202020204" pitchFamily="34" charset="0"/>
              <a:buChar char="•"/>
            </a:pPr>
            <a:r>
              <a:rPr lang="en-US" sz="2800" dirty="0">
                <a:latin typeface="Open Sans" panose="020B0606030504020204" pitchFamily="34" charset="0"/>
                <a:ea typeface="Open Sans" panose="020B0606030504020204" pitchFamily="34" charset="0"/>
                <a:cs typeface="Open Sans" panose="020B0606030504020204" pitchFamily="34" charset="0"/>
              </a:rPr>
              <a:t>A </a:t>
            </a:r>
            <a:r>
              <a:rPr lang="en-US" sz="2800" b="1" dirty="0">
                <a:latin typeface="Open Sans" panose="020B0606030504020204" pitchFamily="34" charset="0"/>
                <a:ea typeface="Open Sans" panose="020B0606030504020204" pitchFamily="34" charset="0"/>
                <a:cs typeface="Open Sans" panose="020B0606030504020204" pitchFamily="34" charset="0"/>
              </a:rPr>
              <a:t>policy-related</a:t>
            </a:r>
            <a:r>
              <a:rPr lang="en-US" sz="2800" dirty="0">
                <a:latin typeface="Open Sans" panose="020B0606030504020204" pitchFamily="34" charset="0"/>
                <a:ea typeface="Open Sans" panose="020B0606030504020204" pitchFamily="34" charset="0"/>
                <a:cs typeface="Open Sans" panose="020B0606030504020204" pitchFamily="34" charset="0"/>
              </a:rPr>
              <a:t> initiative</a:t>
            </a:r>
          </a:p>
          <a:p>
            <a:pPr marL="457200" indent="-457200">
              <a:lnSpc>
                <a:spcPct val="130000"/>
              </a:lnSpc>
              <a:buFont typeface="Arial" panose="020B0604020202020204" pitchFamily="34" charset="0"/>
              <a:buChar char="•"/>
            </a:pPr>
            <a:r>
              <a:rPr lang="en-US" sz="2800" dirty="0">
                <a:latin typeface="Open Sans" panose="020B0606030504020204" pitchFamily="34" charset="0"/>
                <a:ea typeface="Open Sans" panose="020B0606030504020204" pitchFamily="34" charset="0"/>
                <a:cs typeface="Open Sans" panose="020B0606030504020204" pitchFamily="34" charset="0"/>
              </a:rPr>
              <a:t>Proved to be </a:t>
            </a:r>
            <a:r>
              <a:rPr lang="en-US" sz="2800" b="1" dirty="0">
                <a:latin typeface="Open Sans" panose="020B0606030504020204" pitchFamily="34" charset="0"/>
                <a:ea typeface="Open Sans" panose="020B0606030504020204" pitchFamily="34" charset="0"/>
                <a:cs typeface="Open Sans" panose="020B0606030504020204" pitchFamily="34" charset="0"/>
              </a:rPr>
              <a:t>successful </a:t>
            </a:r>
            <a:r>
              <a:rPr lang="en-US" sz="2800" dirty="0">
                <a:latin typeface="Open Sans" panose="020B0606030504020204" pitchFamily="34" charset="0"/>
                <a:ea typeface="Open Sans" panose="020B0606030504020204" pitchFamily="34" charset="0"/>
                <a:cs typeface="Open Sans" panose="020B0606030504020204" pitchFamily="34" charset="0"/>
              </a:rPr>
              <a:t>in a region </a:t>
            </a:r>
          </a:p>
          <a:p>
            <a:pPr marL="457200" indent="-457200">
              <a:lnSpc>
                <a:spcPct val="130000"/>
              </a:lnSpc>
              <a:buFont typeface="Arial" panose="020B0604020202020204" pitchFamily="34" charset="0"/>
              <a:buChar char="•"/>
            </a:pPr>
            <a:r>
              <a:rPr lang="en-US" sz="2800" dirty="0">
                <a:latin typeface="Open Sans" panose="020B0606030504020204" pitchFamily="34" charset="0"/>
                <a:ea typeface="Open Sans" panose="020B0606030504020204" pitchFamily="34" charset="0"/>
                <a:cs typeface="Open Sans" panose="020B0606030504020204" pitchFamily="34" charset="0"/>
              </a:rPr>
              <a:t>Potential </a:t>
            </a:r>
            <a:r>
              <a:rPr lang="en-US" sz="2800" b="1" dirty="0">
                <a:latin typeface="Open Sans" panose="020B0606030504020204" pitchFamily="34" charset="0"/>
                <a:ea typeface="Open Sans" panose="020B0606030504020204" pitchFamily="34" charset="0"/>
                <a:cs typeface="Open Sans" panose="020B0606030504020204" pitchFamily="34" charset="0"/>
              </a:rPr>
              <a:t>source of inspiration </a:t>
            </a:r>
            <a:r>
              <a:rPr lang="en-US" sz="2800" dirty="0">
                <a:latin typeface="Open Sans" panose="020B0606030504020204" pitchFamily="34" charset="0"/>
                <a:ea typeface="Open Sans" panose="020B0606030504020204" pitchFamily="34" charset="0"/>
                <a:cs typeface="Open Sans" panose="020B0606030504020204" pitchFamily="34" charset="0"/>
              </a:rPr>
              <a:t>for other regions</a:t>
            </a:r>
          </a:p>
        </p:txBody>
      </p:sp>
      <p:sp>
        <p:nvSpPr>
          <p:cNvPr id="7" name="Title 2">
            <a:extLst>
              <a:ext uri="{FF2B5EF4-FFF2-40B4-BE49-F238E27FC236}">
                <a16:creationId xmlns:a16="http://schemas.microsoft.com/office/drawing/2014/main" id="{30D326F7-12ED-47B6-9DD0-DFBD19C0998A}"/>
              </a:ext>
            </a:extLst>
          </p:cNvPr>
          <p:cNvSpPr txBox="1">
            <a:spLocks/>
          </p:cNvSpPr>
          <p:nvPr/>
        </p:nvSpPr>
        <p:spPr>
          <a:xfrm>
            <a:off x="838200" y="365125"/>
            <a:ext cx="10515600" cy="1325563"/>
          </a:xfrm>
          <a:prstGeom prst="rect">
            <a:avLst/>
          </a:prstGeom>
        </p:spPr>
        <p:txBody>
          <a:bodyPr>
            <a:normAutofit/>
          </a:bodyPr>
          <a:lstStyle>
            <a:lvl1pPr algn="l" defTabSz="914400" rtl="0" eaLnBrk="1" latinLnBrk="0" hangingPunct="1">
              <a:lnSpc>
                <a:spcPct val="90000"/>
              </a:lnSpc>
              <a:spcBef>
                <a:spcPct val="0"/>
              </a:spcBef>
              <a:buNone/>
              <a:defRPr sz="4400" b="1" i="0" kern="1200" baseline="0">
                <a:solidFill>
                  <a:schemeClr val="tx1"/>
                </a:solidFill>
                <a:latin typeface="Open Sans" panose="020B0606030504020204" pitchFamily="34" charset="0"/>
                <a:ea typeface="+mj-ea"/>
                <a:cs typeface="+mj-cs"/>
              </a:defRPr>
            </a:lvl1pPr>
          </a:lstStyle>
          <a:p>
            <a:pPr marL="0" indent="0">
              <a:lnSpc>
                <a:spcPct val="150000"/>
              </a:lnSpc>
            </a:pPr>
            <a:endParaRPr lang="en-US" sz="3600" dirty="0"/>
          </a:p>
        </p:txBody>
      </p:sp>
    </p:spTree>
    <p:extLst>
      <p:ext uri="{BB962C8B-B14F-4D97-AF65-F5344CB8AC3E}">
        <p14:creationId xmlns:p14="http://schemas.microsoft.com/office/powerpoint/2010/main" val="22471958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73C5B-D07E-4968-9CA3-BA7EDC11B2EB}"/>
              </a:ext>
            </a:extLst>
          </p:cNvPr>
          <p:cNvSpPr>
            <a:spLocks noGrp="1"/>
          </p:cNvSpPr>
          <p:nvPr>
            <p:ph type="title"/>
          </p:nvPr>
        </p:nvSpPr>
        <p:spPr/>
        <p:txBody>
          <a:bodyPr>
            <a:normAutofit/>
          </a:bodyPr>
          <a:lstStyle/>
          <a:p>
            <a:r>
              <a:rPr lang="en-GB" sz="3600" b="0" dirty="0">
                <a:solidFill>
                  <a:srgbClr val="95948B"/>
                </a:solidFill>
              </a:rPr>
              <a:t>Example of a </a:t>
            </a:r>
            <a:r>
              <a:rPr lang="en-GB" sz="3600" b="1" dirty="0">
                <a:ea typeface="Open Sans" panose="020B0606030504020204" pitchFamily="34" charset="0"/>
                <a:cs typeface="Open Sans" panose="020B0606030504020204" pitchFamily="34" charset="0"/>
              </a:rPr>
              <a:t>good practice</a:t>
            </a:r>
            <a:endParaRPr lang="en-US" sz="3600" dirty="0"/>
          </a:p>
        </p:txBody>
      </p:sp>
      <p:sp>
        <p:nvSpPr>
          <p:cNvPr id="4" name="Text Placeholder 3">
            <a:extLst>
              <a:ext uri="{FF2B5EF4-FFF2-40B4-BE49-F238E27FC236}">
                <a16:creationId xmlns:a16="http://schemas.microsoft.com/office/drawing/2014/main" id="{DCA5621C-2D20-4E94-9668-00F5337EB7EC}"/>
              </a:ext>
            </a:extLst>
          </p:cNvPr>
          <p:cNvSpPr>
            <a:spLocks noGrp="1"/>
          </p:cNvSpPr>
          <p:nvPr>
            <p:ph type="body" sz="quarter" idx="12"/>
          </p:nvPr>
        </p:nvSpPr>
        <p:spPr/>
        <p:txBody>
          <a:bodyPr>
            <a:normAutofit lnSpcReduction="10000"/>
          </a:bodyPr>
          <a:lstStyle/>
          <a:p>
            <a:pPr algn="just">
              <a:lnSpc>
                <a:spcPct val="150000"/>
              </a:lnSpc>
            </a:pPr>
            <a:r>
              <a:rPr lang="en-US" sz="2800" b="1" dirty="0">
                <a:latin typeface="Open Sans"/>
                <a:ea typeface="Open Sans"/>
                <a:cs typeface="Open Sans"/>
              </a:rPr>
              <a:t>‘Les Petits </a:t>
            </a:r>
            <a:r>
              <a:rPr lang="en-US" sz="2800" b="1" dirty="0" err="1">
                <a:latin typeface="Open Sans"/>
                <a:ea typeface="Open Sans"/>
                <a:cs typeface="Open Sans"/>
              </a:rPr>
              <a:t>Riens</a:t>
            </a:r>
            <a:r>
              <a:rPr lang="en-US" sz="2800" b="1" dirty="0">
                <a:latin typeface="Open Sans"/>
                <a:ea typeface="Open Sans"/>
                <a:cs typeface="Open Sans"/>
              </a:rPr>
              <a:t>’ </a:t>
            </a:r>
          </a:p>
          <a:p>
            <a:pPr algn="just">
              <a:lnSpc>
                <a:spcPct val="150000"/>
              </a:lnSpc>
            </a:pPr>
            <a:r>
              <a:rPr lang="en-US" sz="2400" dirty="0">
                <a:latin typeface="Open Sans"/>
                <a:ea typeface="Open Sans"/>
                <a:cs typeface="Open Sans"/>
              </a:rPr>
              <a:t>This good practice is about a well-established network of collection points (600) and second-hand clothing shops (33) in the Brussels Capital Region. They collect over 8,000 tons of textiles per year and contribute to job creation in the fields of collection, sorting, reuse, repair and second-hand sales (over 300 employees, 300 volunteers, training opportunities).</a:t>
            </a:r>
            <a:endParaRPr lang="en-US" sz="1600" dirty="0">
              <a:latin typeface="Open Sans"/>
              <a:ea typeface="Open Sans"/>
              <a:cs typeface="Open Sans"/>
            </a:endParaRPr>
          </a:p>
        </p:txBody>
      </p:sp>
      <p:sp>
        <p:nvSpPr>
          <p:cNvPr id="9" name="Freeform 7">
            <a:extLst>
              <a:ext uri="{FF2B5EF4-FFF2-40B4-BE49-F238E27FC236}">
                <a16:creationId xmlns:a16="http://schemas.microsoft.com/office/drawing/2014/main" id="{3F4B9505-E836-4F65-8958-2419A95A5ACC}"/>
              </a:ext>
            </a:extLst>
          </p:cNvPr>
          <p:cNvSpPr>
            <a:spLocks noChangeAspect="1"/>
          </p:cNvSpPr>
          <p:nvPr/>
        </p:nvSpPr>
        <p:spPr>
          <a:xfrm>
            <a:off x="556184" y="1988999"/>
            <a:ext cx="2052525" cy="1800000"/>
          </a:xfrm>
          <a:custGeom>
            <a:avLst/>
            <a:gdLst>
              <a:gd name="connsiteX0" fmla="*/ 256493 w 942905"/>
              <a:gd name="connsiteY0" fmla="*/ 826898 h 826898"/>
              <a:gd name="connsiteX1" fmla="*/ 220656 w 942905"/>
              <a:gd name="connsiteY1" fmla="*/ 806273 h 826898"/>
              <a:gd name="connsiteX2" fmla="*/ 5448 w 942905"/>
              <a:gd name="connsiteY2" fmla="*/ 434075 h 826898"/>
              <a:gd name="connsiteX3" fmla="*/ 5448 w 942905"/>
              <a:gd name="connsiteY3" fmla="*/ 392824 h 826898"/>
              <a:gd name="connsiteX4" fmla="*/ 220656 w 942905"/>
              <a:gd name="connsiteY4" fmla="*/ 20625 h 826898"/>
              <a:gd name="connsiteX5" fmla="*/ 256493 w 942905"/>
              <a:gd name="connsiteY5" fmla="*/ 0 h 826898"/>
              <a:gd name="connsiteX6" fmla="*/ 686816 w 942905"/>
              <a:gd name="connsiteY6" fmla="*/ 0 h 826898"/>
              <a:gd name="connsiteX7" fmla="*/ 722558 w 942905"/>
              <a:gd name="connsiteY7" fmla="*/ 20625 h 826898"/>
              <a:gd name="connsiteX8" fmla="*/ 937389 w 942905"/>
              <a:gd name="connsiteY8" fmla="*/ 392824 h 826898"/>
              <a:gd name="connsiteX9" fmla="*/ 937389 w 942905"/>
              <a:gd name="connsiteY9" fmla="*/ 434075 h 826898"/>
              <a:gd name="connsiteX10" fmla="*/ 722558 w 942905"/>
              <a:gd name="connsiteY10" fmla="*/ 806273 h 826898"/>
              <a:gd name="connsiteX11" fmla="*/ 686816 w 942905"/>
              <a:gd name="connsiteY11" fmla="*/ 826898 h 826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42905" h="826898">
                <a:moveTo>
                  <a:pt x="256493" y="826898"/>
                </a:moveTo>
                <a:cubicBezTo>
                  <a:pt x="241723" y="826882"/>
                  <a:pt x="228075" y="819028"/>
                  <a:pt x="220656" y="806273"/>
                </a:cubicBezTo>
                <a:lnTo>
                  <a:pt x="5448" y="434075"/>
                </a:lnTo>
                <a:cubicBezTo>
                  <a:pt x="-1816" y="421281"/>
                  <a:pt x="-1816" y="405617"/>
                  <a:pt x="5448" y="392824"/>
                </a:cubicBezTo>
                <a:lnTo>
                  <a:pt x="220656" y="20625"/>
                </a:lnTo>
                <a:cubicBezTo>
                  <a:pt x="228075" y="7871"/>
                  <a:pt x="241723" y="16"/>
                  <a:pt x="256493" y="0"/>
                </a:cubicBezTo>
                <a:lnTo>
                  <a:pt x="686816" y="0"/>
                </a:lnTo>
                <a:cubicBezTo>
                  <a:pt x="701557" y="30"/>
                  <a:pt x="715171" y="7886"/>
                  <a:pt x="722558" y="20625"/>
                </a:cubicBezTo>
                <a:lnTo>
                  <a:pt x="937389" y="392824"/>
                </a:lnTo>
                <a:cubicBezTo>
                  <a:pt x="944745" y="405592"/>
                  <a:pt x="944745" y="421307"/>
                  <a:pt x="937389" y="434075"/>
                </a:cubicBezTo>
                <a:lnTo>
                  <a:pt x="722558" y="806273"/>
                </a:lnTo>
                <a:cubicBezTo>
                  <a:pt x="715171" y="819013"/>
                  <a:pt x="701557" y="826868"/>
                  <a:pt x="686816" y="826898"/>
                </a:cubicBezTo>
                <a:close/>
              </a:path>
            </a:pathLst>
          </a:custGeom>
          <a:blipFill>
            <a:blip r:embed="rId2"/>
            <a:stretch>
              <a:fillRect/>
            </a:stretch>
          </a:blipFill>
          <a:ln w="38100" cap="flat">
            <a:solidFill>
              <a:schemeClr val="tx1"/>
            </a:solidFill>
            <a:prstDash val="solid"/>
            <a:miter/>
          </a:ln>
        </p:spPr>
        <p:txBody>
          <a:bodyPr rtlCol="0" anchor="ctr"/>
          <a:lstStyle/>
          <a:p>
            <a:endParaRPr lang="en-LU"/>
          </a:p>
        </p:txBody>
      </p:sp>
      <p:sp>
        <p:nvSpPr>
          <p:cNvPr id="10" name="Freeform 6">
            <a:extLst>
              <a:ext uri="{FF2B5EF4-FFF2-40B4-BE49-F238E27FC236}">
                <a16:creationId xmlns:a16="http://schemas.microsoft.com/office/drawing/2014/main" id="{5CF2C1A5-A3B5-485B-9D07-72689CC678B2}"/>
              </a:ext>
            </a:extLst>
          </p:cNvPr>
          <p:cNvSpPr>
            <a:spLocks noChangeAspect="1"/>
          </p:cNvSpPr>
          <p:nvPr/>
        </p:nvSpPr>
        <p:spPr>
          <a:xfrm>
            <a:off x="46311" y="3581824"/>
            <a:ext cx="3072270" cy="2694284"/>
          </a:xfrm>
          <a:custGeom>
            <a:avLst/>
            <a:gdLst>
              <a:gd name="connsiteX0" fmla="*/ 256493 w 942905"/>
              <a:gd name="connsiteY0" fmla="*/ 826898 h 826898"/>
              <a:gd name="connsiteX1" fmla="*/ 220656 w 942905"/>
              <a:gd name="connsiteY1" fmla="*/ 806273 h 826898"/>
              <a:gd name="connsiteX2" fmla="*/ 5448 w 942905"/>
              <a:gd name="connsiteY2" fmla="*/ 434075 h 826898"/>
              <a:gd name="connsiteX3" fmla="*/ 5448 w 942905"/>
              <a:gd name="connsiteY3" fmla="*/ 392824 h 826898"/>
              <a:gd name="connsiteX4" fmla="*/ 220656 w 942905"/>
              <a:gd name="connsiteY4" fmla="*/ 20625 h 826898"/>
              <a:gd name="connsiteX5" fmla="*/ 256493 w 942905"/>
              <a:gd name="connsiteY5" fmla="*/ 0 h 826898"/>
              <a:gd name="connsiteX6" fmla="*/ 686816 w 942905"/>
              <a:gd name="connsiteY6" fmla="*/ 0 h 826898"/>
              <a:gd name="connsiteX7" fmla="*/ 722558 w 942905"/>
              <a:gd name="connsiteY7" fmla="*/ 20625 h 826898"/>
              <a:gd name="connsiteX8" fmla="*/ 937389 w 942905"/>
              <a:gd name="connsiteY8" fmla="*/ 392824 h 826898"/>
              <a:gd name="connsiteX9" fmla="*/ 937389 w 942905"/>
              <a:gd name="connsiteY9" fmla="*/ 434075 h 826898"/>
              <a:gd name="connsiteX10" fmla="*/ 722558 w 942905"/>
              <a:gd name="connsiteY10" fmla="*/ 806273 h 826898"/>
              <a:gd name="connsiteX11" fmla="*/ 686816 w 942905"/>
              <a:gd name="connsiteY11" fmla="*/ 826898 h 826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42905" h="826898">
                <a:moveTo>
                  <a:pt x="256493" y="826898"/>
                </a:moveTo>
                <a:cubicBezTo>
                  <a:pt x="241723" y="826882"/>
                  <a:pt x="228075" y="819028"/>
                  <a:pt x="220656" y="806273"/>
                </a:cubicBezTo>
                <a:lnTo>
                  <a:pt x="5448" y="434075"/>
                </a:lnTo>
                <a:cubicBezTo>
                  <a:pt x="-1816" y="421281"/>
                  <a:pt x="-1816" y="405617"/>
                  <a:pt x="5448" y="392824"/>
                </a:cubicBezTo>
                <a:lnTo>
                  <a:pt x="220656" y="20625"/>
                </a:lnTo>
                <a:cubicBezTo>
                  <a:pt x="228075" y="7871"/>
                  <a:pt x="241723" y="16"/>
                  <a:pt x="256493" y="0"/>
                </a:cubicBezTo>
                <a:lnTo>
                  <a:pt x="686816" y="0"/>
                </a:lnTo>
                <a:cubicBezTo>
                  <a:pt x="701557" y="30"/>
                  <a:pt x="715171" y="7886"/>
                  <a:pt x="722558" y="20625"/>
                </a:cubicBezTo>
                <a:lnTo>
                  <a:pt x="937389" y="392824"/>
                </a:lnTo>
                <a:cubicBezTo>
                  <a:pt x="944745" y="405592"/>
                  <a:pt x="944745" y="421307"/>
                  <a:pt x="937389" y="434075"/>
                </a:cubicBezTo>
                <a:lnTo>
                  <a:pt x="722558" y="806273"/>
                </a:lnTo>
                <a:cubicBezTo>
                  <a:pt x="715171" y="819013"/>
                  <a:pt x="701557" y="826868"/>
                  <a:pt x="686816" y="826898"/>
                </a:cubicBezTo>
                <a:close/>
              </a:path>
            </a:pathLst>
          </a:custGeom>
          <a:blipFill>
            <a:blip r:embed="rId3"/>
            <a:stretch>
              <a:fillRect/>
            </a:stretch>
          </a:blipFill>
          <a:ln w="28575" cap="flat">
            <a:solidFill>
              <a:schemeClr val="bg1"/>
            </a:solidFill>
            <a:prstDash val="solid"/>
            <a:miter/>
          </a:ln>
        </p:spPr>
        <p:txBody>
          <a:bodyPr rtlCol="0" anchor="ctr"/>
          <a:lstStyle/>
          <a:p>
            <a:endParaRPr lang="en-LU"/>
          </a:p>
        </p:txBody>
      </p:sp>
    </p:spTree>
    <p:extLst>
      <p:ext uri="{BB962C8B-B14F-4D97-AF65-F5344CB8AC3E}">
        <p14:creationId xmlns:p14="http://schemas.microsoft.com/office/powerpoint/2010/main" val="26899385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2ECB0D-01A7-40A6-B760-43E3CF691B5E}"/>
              </a:ext>
            </a:extLst>
          </p:cNvPr>
          <p:cNvSpPr>
            <a:spLocks noGrp="1"/>
          </p:cNvSpPr>
          <p:nvPr>
            <p:ph type="title"/>
          </p:nvPr>
        </p:nvSpPr>
        <p:spPr>
          <a:xfrm>
            <a:off x="838200" y="365125"/>
            <a:ext cx="10515600" cy="1325563"/>
          </a:xfrm>
        </p:spPr>
        <p:txBody>
          <a:bodyPr>
            <a:normAutofit/>
          </a:bodyPr>
          <a:lstStyle/>
          <a:p>
            <a:r>
              <a:rPr lang="en-GB" sz="3600" b="0" dirty="0">
                <a:solidFill>
                  <a:srgbClr val="95948B"/>
                </a:solidFill>
              </a:rPr>
              <a:t>What is a </a:t>
            </a:r>
            <a:r>
              <a:rPr kumimoji="0" lang="en-GB" sz="3600" b="1" i="0" u="none" strike="noStrike" kern="1200" cap="none" spc="0" normalizeH="0" baseline="0" noProof="0" dirty="0">
                <a:ln>
                  <a:noFill/>
                </a:ln>
                <a:solidFill>
                  <a:srgbClr val="000000"/>
                </a:solidFill>
                <a:effectLst/>
                <a:uLnTx/>
                <a:uFillTx/>
                <a:latin typeface="Open Sans"/>
                <a:ea typeface="Open Sans"/>
                <a:cs typeface="Open Sans"/>
              </a:rPr>
              <a:t>pilot action</a:t>
            </a:r>
            <a:endParaRPr lang="en-US" sz="3600" b="0" dirty="0">
              <a:solidFill>
                <a:srgbClr val="95948B"/>
              </a:solidFill>
            </a:endParaRPr>
          </a:p>
        </p:txBody>
      </p:sp>
      <p:sp>
        <p:nvSpPr>
          <p:cNvPr id="2" name="Text Placeholder 1">
            <a:extLst>
              <a:ext uri="{FF2B5EF4-FFF2-40B4-BE49-F238E27FC236}">
                <a16:creationId xmlns:a16="http://schemas.microsoft.com/office/drawing/2014/main" id="{50603D6D-4CBA-4D6E-96E0-1169F23A7B88}"/>
              </a:ext>
            </a:extLst>
          </p:cNvPr>
          <p:cNvSpPr>
            <a:spLocks noGrp="1"/>
          </p:cNvSpPr>
          <p:nvPr>
            <p:ph type="body" sz="quarter" idx="11"/>
          </p:nvPr>
        </p:nvSpPr>
        <p:spPr>
          <a:xfrm>
            <a:off x="6057" y="1989000"/>
            <a:ext cx="3152779" cy="2814569"/>
          </a:xfrm>
        </p:spPr>
        <p:txBody>
          <a:bodyPr/>
          <a:lstStyle/>
          <a:p>
            <a:r>
              <a:rPr lang="en-US" dirty="0"/>
              <a:t>?</a:t>
            </a:r>
          </a:p>
        </p:txBody>
      </p:sp>
      <p:sp>
        <p:nvSpPr>
          <p:cNvPr id="3" name="Text Placeholder 2">
            <a:extLst>
              <a:ext uri="{FF2B5EF4-FFF2-40B4-BE49-F238E27FC236}">
                <a16:creationId xmlns:a16="http://schemas.microsoft.com/office/drawing/2014/main" id="{B8DCCD76-086E-41CA-AB31-CDBAFFDA1871}"/>
              </a:ext>
            </a:extLst>
          </p:cNvPr>
          <p:cNvSpPr>
            <a:spLocks noGrp="1"/>
          </p:cNvSpPr>
          <p:nvPr>
            <p:ph type="body" sz="quarter" idx="12"/>
          </p:nvPr>
        </p:nvSpPr>
        <p:spPr>
          <a:xfrm>
            <a:off x="3158836" y="1988999"/>
            <a:ext cx="8194963" cy="4287109"/>
          </a:xfrm>
        </p:spPr>
        <p:txBody>
          <a:bodyPr vert="horz" lIns="91440" tIns="45720" rIns="91440" bIns="45720" rtlCol="0" anchor="t">
            <a:normAutofit/>
          </a:bodyPr>
          <a:lstStyle/>
          <a:p>
            <a:pPr>
              <a:lnSpc>
                <a:spcPct val="130000"/>
              </a:lnSpc>
              <a:spcAft>
                <a:spcPts val="1200"/>
              </a:spcAft>
            </a:pPr>
            <a:r>
              <a:rPr lang="en-GB" b="1" dirty="0">
                <a:latin typeface="Open Sans"/>
                <a:ea typeface="Open Sans"/>
                <a:cs typeface="Open Sans"/>
              </a:rPr>
              <a:t>Implementation-related</a:t>
            </a:r>
            <a:r>
              <a:rPr lang="en-GB" dirty="0">
                <a:latin typeface="Open Sans"/>
                <a:ea typeface="Open Sans"/>
                <a:cs typeface="Open Sans"/>
              </a:rPr>
              <a:t> activities dedicated to </a:t>
            </a:r>
            <a:r>
              <a:rPr lang="en-GB" b="1" dirty="0">
                <a:latin typeface="Open Sans"/>
                <a:ea typeface="Open Sans"/>
                <a:cs typeface="Open Sans"/>
              </a:rPr>
              <a:t>testing </a:t>
            </a:r>
            <a:r>
              <a:rPr lang="en-GB" dirty="0">
                <a:latin typeface="Open Sans"/>
                <a:ea typeface="Open Sans"/>
                <a:cs typeface="Open Sans"/>
              </a:rPr>
              <a:t>a new public intervention approach. </a:t>
            </a:r>
            <a:endParaRPr lang="en-GB" b="0" dirty="0"/>
          </a:p>
          <a:p>
            <a:pPr marL="0" indent="0">
              <a:lnSpc>
                <a:spcPct val="150000"/>
              </a:lnSpc>
              <a:buNone/>
            </a:pPr>
            <a:r>
              <a:rPr lang="en-GB" b="0" dirty="0"/>
              <a:t>Possible only under certain conditions:</a:t>
            </a:r>
          </a:p>
          <a:p>
            <a:pPr marL="1143000" lvl="1" indent="-457200">
              <a:lnSpc>
                <a:spcPct val="150000"/>
              </a:lnSpc>
            </a:pPr>
            <a:r>
              <a:rPr lang="en-GB" b="0" dirty="0"/>
              <a:t>Clear contribution to policy improvements</a:t>
            </a:r>
          </a:p>
          <a:p>
            <a:pPr marL="1143000" lvl="1" indent="-457200">
              <a:lnSpc>
                <a:spcPct val="150000"/>
              </a:lnSpc>
            </a:pPr>
            <a:r>
              <a:rPr lang="en-GB" b="0" dirty="0"/>
              <a:t>Clear interregional &amp; testing character</a:t>
            </a:r>
          </a:p>
        </p:txBody>
      </p:sp>
      <p:sp>
        <p:nvSpPr>
          <p:cNvPr id="7" name="Title 2">
            <a:extLst>
              <a:ext uri="{FF2B5EF4-FFF2-40B4-BE49-F238E27FC236}">
                <a16:creationId xmlns:a16="http://schemas.microsoft.com/office/drawing/2014/main" id="{30D326F7-12ED-47B6-9DD0-DFBD19C0998A}"/>
              </a:ext>
            </a:extLst>
          </p:cNvPr>
          <p:cNvSpPr txBox="1">
            <a:spLocks/>
          </p:cNvSpPr>
          <p:nvPr/>
        </p:nvSpPr>
        <p:spPr>
          <a:xfrm>
            <a:off x="838200" y="365125"/>
            <a:ext cx="10515600" cy="1325563"/>
          </a:xfrm>
          <a:prstGeom prst="rect">
            <a:avLst/>
          </a:prstGeom>
        </p:spPr>
        <p:txBody>
          <a:bodyPr>
            <a:normAutofit/>
          </a:bodyPr>
          <a:lstStyle>
            <a:lvl1pPr algn="l" defTabSz="914400" rtl="0" eaLnBrk="1" latinLnBrk="0" hangingPunct="1">
              <a:lnSpc>
                <a:spcPct val="90000"/>
              </a:lnSpc>
              <a:spcBef>
                <a:spcPct val="0"/>
              </a:spcBef>
              <a:buNone/>
              <a:defRPr sz="4400" b="1" i="0" kern="1200" baseline="0">
                <a:solidFill>
                  <a:schemeClr val="tx1"/>
                </a:solidFill>
                <a:latin typeface="Open Sans" panose="020B0606030504020204" pitchFamily="34" charset="0"/>
                <a:ea typeface="+mj-ea"/>
                <a:cs typeface="+mj-cs"/>
              </a:defRPr>
            </a:lvl1pPr>
          </a:lstStyle>
          <a:p>
            <a:pPr marL="0" indent="0">
              <a:lnSpc>
                <a:spcPct val="150000"/>
              </a:lnSpc>
            </a:pPr>
            <a:endParaRPr lang="en-US" sz="3600" dirty="0"/>
          </a:p>
        </p:txBody>
      </p:sp>
    </p:spTree>
    <p:extLst>
      <p:ext uri="{BB962C8B-B14F-4D97-AF65-F5344CB8AC3E}">
        <p14:creationId xmlns:p14="http://schemas.microsoft.com/office/powerpoint/2010/main" val="34371032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73C5B-D07E-4968-9CA3-BA7EDC11B2EB}"/>
              </a:ext>
            </a:extLst>
          </p:cNvPr>
          <p:cNvSpPr>
            <a:spLocks noGrp="1"/>
          </p:cNvSpPr>
          <p:nvPr>
            <p:ph type="title"/>
          </p:nvPr>
        </p:nvSpPr>
        <p:spPr/>
        <p:txBody>
          <a:bodyPr>
            <a:normAutofit/>
          </a:bodyPr>
          <a:lstStyle/>
          <a:p>
            <a:r>
              <a:rPr lang="en-GB" sz="3600" b="0" dirty="0">
                <a:solidFill>
                  <a:srgbClr val="95948B"/>
                </a:solidFill>
              </a:rPr>
              <a:t>Example of a </a:t>
            </a:r>
            <a:r>
              <a:rPr kumimoji="0" lang="en-GB" sz="3600" b="1" i="0" u="none" strike="noStrike" kern="1200" cap="none" spc="0" normalizeH="0" baseline="0" noProof="0" dirty="0">
                <a:ln>
                  <a:noFill/>
                </a:ln>
                <a:solidFill>
                  <a:srgbClr val="000000"/>
                </a:solidFill>
                <a:effectLst/>
                <a:uLnTx/>
                <a:uFillTx/>
                <a:latin typeface="Open Sans"/>
                <a:ea typeface="Open Sans"/>
                <a:cs typeface="Open Sans"/>
              </a:rPr>
              <a:t>pilot action</a:t>
            </a:r>
            <a:endParaRPr lang="en-US" sz="3600" dirty="0"/>
          </a:p>
        </p:txBody>
      </p:sp>
      <p:sp>
        <p:nvSpPr>
          <p:cNvPr id="4" name="Text Placeholder 3">
            <a:extLst>
              <a:ext uri="{FF2B5EF4-FFF2-40B4-BE49-F238E27FC236}">
                <a16:creationId xmlns:a16="http://schemas.microsoft.com/office/drawing/2014/main" id="{DCA5621C-2D20-4E94-9668-00F5337EB7EC}"/>
              </a:ext>
            </a:extLst>
          </p:cNvPr>
          <p:cNvSpPr>
            <a:spLocks noGrp="1"/>
          </p:cNvSpPr>
          <p:nvPr>
            <p:ph type="body" sz="quarter" idx="12"/>
          </p:nvPr>
        </p:nvSpPr>
        <p:spPr/>
        <p:txBody>
          <a:bodyPr>
            <a:normAutofit fontScale="62500" lnSpcReduction="20000"/>
          </a:bodyPr>
          <a:lstStyle/>
          <a:p>
            <a:pPr>
              <a:lnSpc>
                <a:spcPct val="150000"/>
              </a:lnSpc>
            </a:pPr>
            <a:r>
              <a:rPr lang="en-US" sz="3600" b="1" dirty="0">
                <a:latin typeface="Open Sans"/>
                <a:ea typeface="Open Sans"/>
                <a:cs typeface="Open Sans"/>
              </a:rPr>
              <a:t>DIY kit for mini vertical gardens</a:t>
            </a:r>
          </a:p>
          <a:p>
            <a:pPr>
              <a:lnSpc>
                <a:spcPct val="150000"/>
              </a:lnSpc>
            </a:pPr>
            <a:r>
              <a:rPr lang="en-US" dirty="0">
                <a:latin typeface="Open Sans" panose="020B0606030504020204" pitchFamily="34" charset="0"/>
                <a:ea typeface="Open Sans" panose="020B0606030504020204" pitchFamily="34" charset="0"/>
                <a:cs typeface="Open Sans" panose="020B0606030504020204" pitchFamily="34" charset="0"/>
              </a:rPr>
              <a:t>The pilot action is based on experiences from partners in Greece, Spain and Portugal. It aims at improving the </a:t>
            </a:r>
            <a:r>
              <a:rPr lang="en-US" b="1" dirty="0" err="1">
                <a:latin typeface="Open Sans" panose="020B0606030504020204" pitchFamily="34" charset="0"/>
                <a:ea typeface="Open Sans" panose="020B0606030504020204" pitchFamily="34" charset="0"/>
                <a:cs typeface="Open Sans" panose="020B0606030504020204" pitchFamily="34" charset="0"/>
              </a:rPr>
              <a:t>SOfiaGREEN</a:t>
            </a:r>
            <a:r>
              <a:rPr lang="en-US" b="1" dirty="0">
                <a:latin typeface="Open Sans" panose="020B0606030504020204" pitchFamily="34" charset="0"/>
                <a:ea typeface="Open Sans" panose="020B0606030504020204" pitchFamily="34" charset="0"/>
                <a:cs typeface="Open Sans" panose="020B0606030504020204" pitchFamily="34" charset="0"/>
              </a:rPr>
              <a:t> Programme</a:t>
            </a:r>
            <a:r>
              <a:rPr lang="en-US" dirty="0">
                <a:latin typeface="Open Sans" panose="020B0606030504020204" pitchFamily="34" charset="0"/>
                <a:ea typeface="Open Sans" panose="020B0606030504020204" pitchFamily="34" charset="0"/>
                <a:cs typeface="Open Sans" panose="020B0606030504020204" pitchFamily="34" charset="0"/>
              </a:rPr>
              <a:t> by promoting </a:t>
            </a:r>
            <a:r>
              <a:rPr lang="en-US" b="1" dirty="0">
                <a:latin typeface="Open Sans" panose="020B0606030504020204" pitchFamily="34" charset="0"/>
                <a:ea typeface="Open Sans" panose="020B0606030504020204" pitchFamily="34" charset="0"/>
                <a:cs typeface="Open Sans" panose="020B0606030504020204" pitchFamily="34" charset="0"/>
              </a:rPr>
              <a:t>urban farming </a:t>
            </a:r>
            <a:r>
              <a:rPr lang="en-US" dirty="0">
                <a:latin typeface="Open Sans" panose="020B0606030504020204" pitchFamily="34" charset="0"/>
                <a:ea typeface="Open Sans" panose="020B0606030504020204" pitchFamily="34" charset="0"/>
                <a:cs typeface="Open Sans" panose="020B0606030504020204" pitchFamily="34" charset="0"/>
              </a:rPr>
              <a:t>for more efficient use of resources in urban environment. </a:t>
            </a:r>
          </a:p>
          <a:p>
            <a:pPr>
              <a:lnSpc>
                <a:spcPct val="150000"/>
              </a:lnSpc>
              <a:spcBef>
                <a:spcPts val="300"/>
              </a:spcBef>
            </a:pPr>
            <a:r>
              <a:rPr lang="en-US" dirty="0">
                <a:latin typeface="Open Sans" panose="020B0606030504020204" pitchFamily="34" charset="0"/>
                <a:ea typeface="Open Sans" panose="020B0606030504020204" pitchFamily="34" charset="0"/>
                <a:cs typeface="Open Sans" panose="020B0606030504020204" pitchFamily="34" charset="0"/>
              </a:rPr>
              <a:t>Four </a:t>
            </a:r>
            <a:r>
              <a:rPr lang="en-US" b="1" dirty="0">
                <a:latin typeface="Open Sans" panose="020B0606030504020204" pitchFamily="34" charset="0"/>
                <a:ea typeface="Open Sans" panose="020B0606030504020204" pitchFamily="34" charset="0"/>
                <a:cs typeface="Open Sans" panose="020B0606030504020204" pitchFamily="34" charset="0"/>
              </a:rPr>
              <a:t>vertical garden models</a:t>
            </a:r>
            <a:r>
              <a:rPr lang="en-US" dirty="0">
                <a:latin typeface="Open Sans" panose="020B0606030504020204" pitchFamily="34" charset="0"/>
                <a:ea typeface="Open Sans" panose="020B0606030504020204" pitchFamily="34" charset="0"/>
                <a:cs typeface="Open Sans" panose="020B0606030504020204" pitchFamily="34" charset="0"/>
              </a:rPr>
              <a:t> are designed and built by students and teachers from the University of Architecture at the local Makerspace in Sofia (Bulgaria). The gardens are installed in </a:t>
            </a:r>
            <a:r>
              <a:rPr lang="en-US" b="1" dirty="0">
                <a:latin typeface="Open Sans" panose="020B0606030504020204" pitchFamily="34" charset="0"/>
                <a:ea typeface="Open Sans" panose="020B0606030504020204" pitchFamily="34" charset="0"/>
                <a:cs typeface="Open Sans" panose="020B0606030504020204" pitchFamily="34" charset="0"/>
              </a:rPr>
              <a:t>6 demo sites</a:t>
            </a:r>
            <a:r>
              <a:rPr lang="en-US" dirty="0">
                <a:latin typeface="Open Sans" panose="020B0606030504020204" pitchFamily="34" charset="0"/>
                <a:ea typeface="Open Sans" panose="020B0606030504020204" pitchFamily="34" charset="0"/>
                <a:cs typeface="Open Sans" panose="020B0606030504020204" pitchFamily="34" charset="0"/>
              </a:rPr>
              <a:t> and planted with herbs, spices, seeds and seedlings of vegetables and fruits. </a:t>
            </a:r>
          </a:p>
          <a:p>
            <a:pPr>
              <a:lnSpc>
                <a:spcPct val="150000"/>
              </a:lnSpc>
              <a:spcBef>
                <a:spcPts val="300"/>
              </a:spcBef>
            </a:pPr>
            <a:r>
              <a:rPr lang="en-US" dirty="0">
                <a:latin typeface="Open Sans" panose="020B0606030504020204" pitchFamily="34" charset="0"/>
                <a:ea typeface="Open Sans" panose="020B0606030504020204" pitchFamily="34" charset="0"/>
                <a:cs typeface="Open Sans" panose="020B0606030504020204" pitchFamily="34" charset="0"/>
              </a:rPr>
              <a:t>In case of success, the city of Sofia will integrate this initiative into the revision of their new </a:t>
            </a:r>
            <a:r>
              <a:rPr lang="en-US" dirty="0" err="1">
                <a:latin typeface="Open Sans" panose="020B0606030504020204" pitchFamily="34" charset="0"/>
                <a:ea typeface="Open Sans" panose="020B0606030504020204" pitchFamily="34" charset="0"/>
                <a:cs typeface="Open Sans" panose="020B0606030504020204" pitchFamily="34" charset="0"/>
              </a:rPr>
              <a:t>SOfiaGREEN</a:t>
            </a:r>
            <a:r>
              <a:rPr lang="en-US" dirty="0">
                <a:latin typeface="Open Sans" panose="020B0606030504020204" pitchFamily="34" charset="0"/>
                <a:ea typeface="Open Sans" panose="020B0606030504020204" pitchFamily="34" charset="0"/>
                <a:cs typeface="Open Sans" panose="020B0606030504020204" pitchFamily="34" charset="0"/>
              </a:rPr>
              <a:t> Programme for 2022-2023.</a:t>
            </a:r>
          </a:p>
        </p:txBody>
      </p:sp>
      <p:sp>
        <p:nvSpPr>
          <p:cNvPr id="9" name="Freeform 7">
            <a:extLst>
              <a:ext uri="{FF2B5EF4-FFF2-40B4-BE49-F238E27FC236}">
                <a16:creationId xmlns:a16="http://schemas.microsoft.com/office/drawing/2014/main" id="{3F4B9505-E836-4F65-8958-2419A95A5ACC}"/>
              </a:ext>
            </a:extLst>
          </p:cNvPr>
          <p:cNvSpPr>
            <a:spLocks noChangeAspect="1"/>
          </p:cNvSpPr>
          <p:nvPr/>
        </p:nvSpPr>
        <p:spPr>
          <a:xfrm>
            <a:off x="556184" y="1988999"/>
            <a:ext cx="2052525" cy="1800000"/>
          </a:xfrm>
          <a:custGeom>
            <a:avLst/>
            <a:gdLst>
              <a:gd name="connsiteX0" fmla="*/ 256493 w 942905"/>
              <a:gd name="connsiteY0" fmla="*/ 826898 h 826898"/>
              <a:gd name="connsiteX1" fmla="*/ 220656 w 942905"/>
              <a:gd name="connsiteY1" fmla="*/ 806273 h 826898"/>
              <a:gd name="connsiteX2" fmla="*/ 5448 w 942905"/>
              <a:gd name="connsiteY2" fmla="*/ 434075 h 826898"/>
              <a:gd name="connsiteX3" fmla="*/ 5448 w 942905"/>
              <a:gd name="connsiteY3" fmla="*/ 392824 h 826898"/>
              <a:gd name="connsiteX4" fmla="*/ 220656 w 942905"/>
              <a:gd name="connsiteY4" fmla="*/ 20625 h 826898"/>
              <a:gd name="connsiteX5" fmla="*/ 256493 w 942905"/>
              <a:gd name="connsiteY5" fmla="*/ 0 h 826898"/>
              <a:gd name="connsiteX6" fmla="*/ 686816 w 942905"/>
              <a:gd name="connsiteY6" fmla="*/ 0 h 826898"/>
              <a:gd name="connsiteX7" fmla="*/ 722558 w 942905"/>
              <a:gd name="connsiteY7" fmla="*/ 20625 h 826898"/>
              <a:gd name="connsiteX8" fmla="*/ 937389 w 942905"/>
              <a:gd name="connsiteY8" fmla="*/ 392824 h 826898"/>
              <a:gd name="connsiteX9" fmla="*/ 937389 w 942905"/>
              <a:gd name="connsiteY9" fmla="*/ 434075 h 826898"/>
              <a:gd name="connsiteX10" fmla="*/ 722558 w 942905"/>
              <a:gd name="connsiteY10" fmla="*/ 806273 h 826898"/>
              <a:gd name="connsiteX11" fmla="*/ 686816 w 942905"/>
              <a:gd name="connsiteY11" fmla="*/ 826898 h 826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42905" h="826898">
                <a:moveTo>
                  <a:pt x="256493" y="826898"/>
                </a:moveTo>
                <a:cubicBezTo>
                  <a:pt x="241723" y="826882"/>
                  <a:pt x="228075" y="819028"/>
                  <a:pt x="220656" y="806273"/>
                </a:cubicBezTo>
                <a:lnTo>
                  <a:pt x="5448" y="434075"/>
                </a:lnTo>
                <a:cubicBezTo>
                  <a:pt x="-1816" y="421281"/>
                  <a:pt x="-1816" y="405617"/>
                  <a:pt x="5448" y="392824"/>
                </a:cubicBezTo>
                <a:lnTo>
                  <a:pt x="220656" y="20625"/>
                </a:lnTo>
                <a:cubicBezTo>
                  <a:pt x="228075" y="7871"/>
                  <a:pt x="241723" y="16"/>
                  <a:pt x="256493" y="0"/>
                </a:cubicBezTo>
                <a:lnTo>
                  <a:pt x="686816" y="0"/>
                </a:lnTo>
                <a:cubicBezTo>
                  <a:pt x="701557" y="30"/>
                  <a:pt x="715171" y="7886"/>
                  <a:pt x="722558" y="20625"/>
                </a:cubicBezTo>
                <a:lnTo>
                  <a:pt x="937389" y="392824"/>
                </a:lnTo>
                <a:cubicBezTo>
                  <a:pt x="944745" y="405592"/>
                  <a:pt x="944745" y="421307"/>
                  <a:pt x="937389" y="434075"/>
                </a:cubicBezTo>
                <a:lnTo>
                  <a:pt x="722558" y="806273"/>
                </a:lnTo>
                <a:cubicBezTo>
                  <a:pt x="715171" y="819013"/>
                  <a:pt x="701557" y="826868"/>
                  <a:pt x="686816" y="826898"/>
                </a:cubicBezTo>
                <a:close/>
              </a:path>
            </a:pathLst>
          </a:custGeom>
          <a:blipFill>
            <a:blip r:embed="rId2"/>
            <a:stretch>
              <a:fillRect/>
            </a:stretch>
          </a:blipFill>
          <a:ln w="38100" cap="flat">
            <a:solidFill>
              <a:schemeClr val="tx1"/>
            </a:solidFill>
            <a:prstDash val="solid"/>
            <a:miter/>
          </a:ln>
        </p:spPr>
        <p:txBody>
          <a:bodyPr rtlCol="0" anchor="ctr"/>
          <a:lstStyle/>
          <a:p>
            <a:endParaRPr lang="en-LU"/>
          </a:p>
        </p:txBody>
      </p:sp>
      <p:sp>
        <p:nvSpPr>
          <p:cNvPr id="10" name="Freeform 6">
            <a:extLst>
              <a:ext uri="{FF2B5EF4-FFF2-40B4-BE49-F238E27FC236}">
                <a16:creationId xmlns:a16="http://schemas.microsoft.com/office/drawing/2014/main" id="{5CF2C1A5-A3B5-485B-9D07-72689CC678B2}"/>
              </a:ext>
            </a:extLst>
          </p:cNvPr>
          <p:cNvSpPr>
            <a:spLocks noChangeAspect="1"/>
          </p:cNvSpPr>
          <p:nvPr/>
        </p:nvSpPr>
        <p:spPr>
          <a:xfrm>
            <a:off x="46311" y="3581824"/>
            <a:ext cx="3072270" cy="2694284"/>
          </a:xfrm>
          <a:custGeom>
            <a:avLst/>
            <a:gdLst>
              <a:gd name="connsiteX0" fmla="*/ 256493 w 942905"/>
              <a:gd name="connsiteY0" fmla="*/ 826898 h 826898"/>
              <a:gd name="connsiteX1" fmla="*/ 220656 w 942905"/>
              <a:gd name="connsiteY1" fmla="*/ 806273 h 826898"/>
              <a:gd name="connsiteX2" fmla="*/ 5448 w 942905"/>
              <a:gd name="connsiteY2" fmla="*/ 434075 h 826898"/>
              <a:gd name="connsiteX3" fmla="*/ 5448 w 942905"/>
              <a:gd name="connsiteY3" fmla="*/ 392824 h 826898"/>
              <a:gd name="connsiteX4" fmla="*/ 220656 w 942905"/>
              <a:gd name="connsiteY4" fmla="*/ 20625 h 826898"/>
              <a:gd name="connsiteX5" fmla="*/ 256493 w 942905"/>
              <a:gd name="connsiteY5" fmla="*/ 0 h 826898"/>
              <a:gd name="connsiteX6" fmla="*/ 686816 w 942905"/>
              <a:gd name="connsiteY6" fmla="*/ 0 h 826898"/>
              <a:gd name="connsiteX7" fmla="*/ 722558 w 942905"/>
              <a:gd name="connsiteY7" fmla="*/ 20625 h 826898"/>
              <a:gd name="connsiteX8" fmla="*/ 937389 w 942905"/>
              <a:gd name="connsiteY8" fmla="*/ 392824 h 826898"/>
              <a:gd name="connsiteX9" fmla="*/ 937389 w 942905"/>
              <a:gd name="connsiteY9" fmla="*/ 434075 h 826898"/>
              <a:gd name="connsiteX10" fmla="*/ 722558 w 942905"/>
              <a:gd name="connsiteY10" fmla="*/ 806273 h 826898"/>
              <a:gd name="connsiteX11" fmla="*/ 686816 w 942905"/>
              <a:gd name="connsiteY11" fmla="*/ 826898 h 826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42905" h="826898">
                <a:moveTo>
                  <a:pt x="256493" y="826898"/>
                </a:moveTo>
                <a:cubicBezTo>
                  <a:pt x="241723" y="826882"/>
                  <a:pt x="228075" y="819028"/>
                  <a:pt x="220656" y="806273"/>
                </a:cubicBezTo>
                <a:lnTo>
                  <a:pt x="5448" y="434075"/>
                </a:lnTo>
                <a:cubicBezTo>
                  <a:pt x="-1816" y="421281"/>
                  <a:pt x="-1816" y="405617"/>
                  <a:pt x="5448" y="392824"/>
                </a:cubicBezTo>
                <a:lnTo>
                  <a:pt x="220656" y="20625"/>
                </a:lnTo>
                <a:cubicBezTo>
                  <a:pt x="228075" y="7871"/>
                  <a:pt x="241723" y="16"/>
                  <a:pt x="256493" y="0"/>
                </a:cubicBezTo>
                <a:lnTo>
                  <a:pt x="686816" y="0"/>
                </a:lnTo>
                <a:cubicBezTo>
                  <a:pt x="701557" y="30"/>
                  <a:pt x="715171" y="7886"/>
                  <a:pt x="722558" y="20625"/>
                </a:cubicBezTo>
                <a:lnTo>
                  <a:pt x="937389" y="392824"/>
                </a:lnTo>
                <a:cubicBezTo>
                  <a:pt x="944745" y="405592"/>
                  <a:pt x="944745" y="421307"/>
                  <a:pt x="937389" y="434075"/>
                </a:cubicBezTo>
                <a:lnTo>
                  <a:pt x="722558" y="806273"/>
                </a:lnTo>
                <a:cubicBezTo>
                  <a:pt x="715171" y="819013"/>
                  <a:pt x="701557" y="826868"/>
                  <a:pt x="686816" y="826898"/>
                </a:cubicBezTo>
                <a:close/>
              </a:path>
            </a:pathLst>
          </a:custGeom>
          <a:blipFill>
            <a:blip r:embed="rId3"/>
            <a:stretch>
              <a:fillRect/>
            </a:stretch>
          </a:blipFill>
          <a:ln w="28575" cap="flat">
            <a:solidFill>
              <a:schemeClr val="bg1"/>
            </a:solidFill>
            <a:prstDash val="solid"/>
            <a:miter/>
          </a:ln>
        </p:spPr>
        <p:txBody>
          <a:bodyPr rtlCol="0" anchor="ctr"/>
          <a:lstStyle/>
          <a:p>
            <a:endParaRPr lang="en-LU"/>
          </a:p>
        </p:txBody>
      </p:sp>
    </p:spTree>
    <p:extLst>
      <p:ext uri="{BB962C8B-B14F-4D97-AF65-F5344CB8AC3E}">
        <p14:creationId xmlns:p14="http://schemas.microsoft.com/office/powerpoint/2010/main" val="22001896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D40C7D5A-CAE2-4080-83BF-5716D00C5923}"/>
              </a:ext>
            </a:extLst>
          </p:cNvPr>
          <p:cNvSpPr>
            <a:spLocks noGrp="1"/>
          </p:cNvSpPr>
          <p:nvPr>
            <p:ph idx="1"/>
          </p:nvPr>
        </p:nvSpPr>
        <p:spPr>
          <a:xfrm>
            <a:off x="838200" y="1825625"/>
            <a:ext cx="10515600" cy="4351338"/>
          </a:xfrm>
        </p:spPr>
        <p:txBody>
          <a:bodyPr>
            <a:normAutofit/>
          </a:bodyPr>
          <a:lstStyle/>
          <a:p>
            <a:pPr marL="0" indent="0">
              <a:buNone/>
            </a:pPr>
            <a:r>
              <a:rPr lang="en-GB"/>
              <a:t>2 phases </a:t>
            </a:r>
            <a:r>
              <a:rPr lang="en-GB" b="0"/>
              <a:t>over 4-year implementation</a:t>
            </a:r>
          </a:p>
        </p:txBody>
      </p:sp>
      <p:sp>
        <p:nvSpPr>
          <p:cNvPr id="7" name="Title 6">
            <a:extLst>
              <a:ext uri="{FF2B5EF4-FFF2-40B4-BE49-F238E27FC236}">
                <a16:creationId xmlns:a16="http://schemas.microsoft.com/office/drawing/2014/main" id="{F8FE274C-ADF0-4943-A51C-5E5685F0AC7C}"/>
              </a:ext>
            </a:extLst>
          </p:cNvPr>
          <p:cNvSpPr>
            <a:spLocks noGrp="1"/>
          </p:cNvSpPr>
          <p:nvPr>
            <p:ph type="title"/>
          </p:nvPr>
        </p:nvSpPr>
        <p:spPr>
          <a:xfrm>
            <a:off x="838200" y="365125"/>
            <a:ext cx="10515600" cy="1325563"/>
          </a:xfrm>
        </p:spPr>
        <p:txBody>
          <a:bodyPr>
            <a:normAutofit/>
          </a:bodyPr>
          <a:lstStyle/>
          <a:p>
            <a:r>
              <a:rPr lang="en-US" dirty="0"/>
              <a:t>Implementation </a:t>
            </a:r>
            <a:r>
              <a:rPr lang="en-US" b="0" dirty="0">
                <a:solidFill>
                  <a:srgbClr val="95948B"/>
                </a:solidFill>
              </a:rPr>
              <a:t>of activities</a:t>
            </a:r>
          </a:p>
        </p:txBody>
      </p:sp>
      <p:graphicFrame>
        <p:nvGraphicFramePr>
          <p:cNvPr id="6" name="Table 7">
            <a:extLst>
              <a:ext uri="{FF2B5EF4-FFF2-40B4-BE49-F238E27FC236}">
                <a16:creationId xmlns:a16="http://schemas.microsoft.com/office/drawing/2014/main" id="{6E686996-1E61-4F3B-B3CD-D3E1FEECF1C0}"/>
              </a:ext>
            </a:extLst>
          </p:cNvPr>
          <p:cNvGraphicFramePr>
            <a:graphicFrameLocks noGrp="1"/>
          </p:cNvGraphicFramePr>
          <p:nvPr/>
        </p:nvGraphicFramePr>
        <p:xfrm>
          <a:off x="2032000" y="2670687"/>
          <a:ext cx="8128000" cy="2648160"/>
        </p:xfrm>
        <a:graphic>
          <a:graphicData uri="http://schemas.openxmlformats.org/drawingml/2006/table">
            <a:tbl>
              <a:tblPr firstRow="1" bandRow="1">
                <a:tableStyleId>{5940675A-B579-460E-94D1-54222C63F5DA}</a:tableStyleId>
              </a:tblPr>
              <a:tblGrid>
                <a:gridCol w="4064000">
                  <a:extLst>
                    <a:ext uri="{9D8B030D-6E8A-4147-A177-3AD203B41FA5}">
                      <a16:colId xmlns:a16="http://schemas.microsoft.com/office/drawing/2014/main" val="1908124036"/>
                    </a:ext>
                  </a:extLst>
                </a:gridCol>
                <a:gridCol w="4064000">
                  <a:extLst>
                    <a:ext uri="{9D8B030D-6E8A-4147-A177-3AD203B41FA5}">
                      <a16:colId xmlns:a16="http://schemas.microsoft.com/office/drawing/2014/main" val="3809694467"/>
                    </a:ext>
                  </a:extLst>
                </a:gridCol>
              </a:tblGrid>
              <a:tr h="720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a:solidFill>
                            <a:schemeClr val="bg1"/>
                          </a:solidFill>
                          <a:latin typeface="Open Sans" panose="020B0606030504020204" pitchFamily="34" charset="0"/>
                          <a:ea typeface="Open Sans" panose="020B0606030504020204" pitchFamily="34" charset="0"/>
                          <a:cs typeface="Open Sans" panose="020B0606030504020204" pitchFamily="34" charset="0"/>
                        </a:rPr>
                        <a:t>CORE</a:t>
                      </a:r>
                      <a:endParaRPr lang="en-US" sz="1800" b="1">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anchor="ctr">
                    <a:lnB w="12700" cap="flat" cmpd="sng" algn="ctr">
                      <a:solidFill>
                        <a:schemeClr val="bg1"/>
                      </a:solidFill>
                      <a:prstDash val="solid"/>
                      <a:round/>
                      <a:headEnd type="none" w="med" len="med"/>
                      <a:tailEnd type="none" w="med" len="med"/>
                    </a:lnB>
                    <a:solidFill>
                      <a:schemeClr val="tx1"/>
                    </a:solidFill>
                  </a:tcPr>
                </a:tc>
                <a:tc>
                  <a:txBody>
                    <a:bodyPr/>
                    <a:lstStyle/>
                    <a:p>
                      <a:pPr algn="ctr"/>
                      <a:r>
                        <a:rPr lang="en-US" sz="3600" b="1">
                          <a:latin typeface="Open Sans" panose="020B0606030504020204" pitchFamily="34" charset="0"/>
                          <a:ea typeface="Open Sans" panose="020B0606030504020204" pitchFamily="34" charset="0"/>
                          <a:cs typeface="Open Sans" panose="020B0606030504020204" pitchFamily="34" charset="0"/>
                        </a:rPr>
                        <a:t>FOLLOW UP</a:t>
                      </a:r>
                    </a:p>
                  </a:txBody>
                  <a:tcPr anchor="ctr"/>
                </a:tc>
                <a:extLst>
                  <a:ext uri="{0D108BD9-81ED-4DB2-BD59-A6C34878D82A}">
                    <a16:rowId xmlns:a16="http://schemas.microsoft.com/office/drawing/2014/main" val="26353181"/>
                  </a:ext>
                </a:extLst>
              </a:tr>
              <a:tr h="648000">
                <a:tc>
                  <a:txBody>
                    <a:bodyPr/>
                    <a:lstStyle/>
                    <a:p>
                      <a:pPr algn="ctr">
                        <a:lnSpc>
                          <a:spcPct val="150000"/>
                        </a:lnSpc>
                        <a:spcAft>
                          <a:spcPts val="1800"/>
                        </a:spcAft>
                      </a:pPr>
                      <a:r>
                        <a:rPr lang="en-US" sz="2000" b="1">
                          <a:solidFill>
                            <a:schemeClr val="bg1"/>
                          </a:solidFill>
                          <a:latin typeface="Open Sans" panose="020B0606030504020204" pitchFamily="34" charset="0"/>
                          <a:ea typeface="Open Sans" panose="020B0606030504020204" pitchFamily="34" charset="0"/>
                          <a:cs typeface="Open Sans" panose="020B0606030504020204" pitchFamily="34" charset="0"/>
                        </a:rPr>
                        <a:t>3 years</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lnSpc>
                          <a:spcPct val="150000"/>
                        </a:lnSpc>
                        <a:spcAft>
                          <a:spcPts val="1800"/>
                        </a:spcAft>
                      </a:pPr>
                      <a:r>
                        <a:rPr lang="en-US" sz="2000" b="1">
                          <a:latin typeface="Open Sans" panose="020B0606030504020204" pitchFamily="34" charset="0"/>
                          <a:ea typeface="Open Sans" panose="020B0606030504020204" pitchFamily="34" charset="0"/>
                          <a:cs typeface="Open Sans" panose="020B0606030504020204" pitchFamily="34" charset="0"/>
                        </a:rPr>
                        <a:t>1 year</a:t>
                      </a:r>
                    </a:p>
                  </a:txBody>
                  <a:tcPr anchor="ctr"/>
                </a:tc>
                <a:extLst>
                  <a:ext uri="{0D108BD9-81ED-4DB2-BD59-A6C34878D82A}">
                    <a16:rowId xmlns:a16="http://schemas.microsoft.com/office/drawing/2014/main" val="3095491877"/>
                  </a:ext>
                </a:extLst>
              </a:tr>
              <a:tr h="370840">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2000">
                          <a:solidFill>
                            <a:schemeClr val="bg1"/>
                          </a:solidFill>
                          <a:latin typeface="Open Sans" panose="020B0606030504020204" pitchFamily="34" charset="0"/>
                          <a:ea typeface="Open Sans" panose="020B0606030504020204" pitchFamily="34" charset="0"/>
                          <a:cs typeface="Open Sans" panose="020B0606030504020204" pitchFamily="34" charset="0"/>
                        </a:rPr>
                        <a:t>Exchange of experience to achieve policy improvements</a:t>
                      </a:r>
                    </a:p>
                    <a:p>
                      <a:endParaRPr lang="en-US">
                        <a:latin typeface="Open Sans" panose="020B0606030504020204" pitchFamily="34" charset="0"/>
                        <a:ea typeface="Open Sans" panose="020B0606030504020204" pitchFamily="34" charset="0"/>
                        <a:cs typeface="Open Sans" panose="020B0606030504020204" pitchFamily="34" charset="0"/>
                      </a:endParaRPr>
                    </a:p>
                  </a:txBody>
                  <a:tcPr anchor="ctr">
                    <a:lnT w="12700" cap="flat" cmpd="sng" algn="ctr">
                      <a:solidFill>
                        <a:schemeClr val="bg1"/>
                      </a:solidFill>
                      <a:prstDash val="solid"/>
                      <a:round/>
                      <a:headEnd type="none" w="med" len="med"/>
                      <a:tailEnd type="none" w="med" len="med"/>
                    </a:lnT>
                    <a:solidFill>
                      <a:schemeClr val="tx1"/>
                    </a:solidFill>
                  </a:tcPr>
                </a:tc>
                <a:tc>
                  <a:txBody>
                    <a:bodyPr/>
                    <a:lstStyle/>
                    <a:p>
                      <a:r>
                        <a:rPr lang="en-US" sz="2000">
                          <a:latin typeface="Open Sans" panose="020B0606030504020204" pitchFamily="34" charset="0"/>
                          <a:ea typeface="Open Sans" panose="020B0606030504020204" pitchFamily="34" charset="0"/>
                          <a:cs typeface="Open Sans" panose="020B0606030504020204" pitchFamily="34" charset="0"/>
                        </a:rPr>
                        <a:t>Monitor policy improvements</a:t>
                      </a:r>
                    </a:p>
                  </a:txBody>
                  <a:tcPr anchor="ctr"/>
                </a:tc>
                <a:extLst>
                  <a:ext uri="{0D108BD9-81ED-4DB2-BD59-A6C34878D82A}">
                    <a16:rowId xmlns:a16="http://schemas.microsoft.com/office/drawing/2014/main" val="1611100372"/>
                  </a:ext>
                </a:extLst>
              </a:tr>
            </a:tbl>
          </a:graphicData>
        </a:graphic>
      </p:graphicFrame>
    </p:spTree>
    <p:extLst>
      <p:ext uri="{BB962C8B-B14F-4D97-AF65-F5344CB8AC3E}">
        <p14:creationId xmlns:p14="http://schemas.microsoft.com/office/powerpoint/2010/main" val="843619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Map&#10;&#10;Description automatically generated">
            <a:extLst>
              <a:ext uri="{FF2B5EF4-FFF2-40B4-BE49-F238E27FC236}">
                <a16:creationId xmlns:a16="http://schemas.microsoft.com/office/drawing/2014/main" id="{D4BF710C-3AA0-44D4-AE66-BB7B2108A0CF}"/>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832907" y="326248"/>
            <a:ext cx="5359093" cy="5010129"/>
          </a:xfrm>
          <a:prstGeom prst="rect">
            <a:avLst/>
          </a:prstGeom>
        </p:spPr>
      </p:pic>
      <p:pic>
        <p:nvPicPr>
          <p:cNvPr id="22" name="Graphic 21">
            <a:extLst>
              <a:ext uri="{FF2B5EF4-FFF2-40B4-BE49-F238E27FC236}">
                <a16:creationId xmlns:a16="http://schemas.microsoft.com/office/drawing/2014/main" id="{AE65AB23-C182-412B-84D2-6AC5BAA0B02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64098" y="5133252"/>
            <a:ext cx="7875515" cy="796790"/>
          </a:xfrm>
          <a:prstGeom prst="rect">
            <a:avLst/>
          </a:prstGeom>
        </p:spPr>
      </p:pic>
      <p:sp>
        <p:nvSpPr>
          <p:cNvPr id="2" name="TextovéPole 1">
            <a:extLst>
              <a:ext uri="{FF2B5EF4-FFF2-40B4-BE49-F238E27FC236}">
                <a16:creationId xmlns:a16="http://schemas.microsoft.com/office/drawing/2014/main" id="{E8AAE969-BC85-4C7A-AEBE-E9FC68267BDE}"/>
              </a:ext>
            </a:extLst>
          </p:cNvPr>
          <p:cNvSpPr txBox="1"/>
          <p:nvPr/>
        </p:nvSpPr>
        <p:spPr>
          <a:xfrm>
            <a:off x="825629" y="1724748"/>
            <a:ext cx="7022602" cy="2554545"/>
          </a:xfrm>
          <a:prstGeom prst="rect">
            <a:avLst/>
          </a:prstGeom>
          <a:noFill/>
        </p:spPr>
        <p:txBody>
          <a:bodyPr wrap="square" rtlCol="0">
            <a:spAutoFit/>
          </a:bodyPr>
          <a:lstStyle/>
          <a:p>
            <a:pPr algn="l"/>
            <a:r>
              <a:rPr lang="cs-CZ" sz="3200" dirty="0">
                <a:solidFill>
                  <a:srgbClr val="95948B"/>
                </a:solidFill>
                <a:latin typeface="Open Sans" panose="020B0606030504020204" pitchFamily="34" charset="0"/>
                <a:ea typeface="Open Sans" panose="020B0606030504020204" pitchFamily="34" charset="0"/>
                <a:cs typeface="Open Sans" panose="020B0606030504020204" pitchFamily="34" charset="0"/>
              </a:rPr>
              <a:t>Řídící orgán = poskytovatel dotace</a:t>
            </a:r>
          </a:p>
          <a:p>
            <a:pPr algn="l"/>
            <a:endParaRPr lang="cs-CZ" sz="3200" dirty="0">
              <a:solidFill>
                <a:srgbClr val="95948B"/>
              </a:solidFill>
              <a:latin typeface="Open Sans" panose="020B0606030504020204" pitchFamily="34" charset="0"/>
              <a:ea typeface="Open Sans" panose="020B0606030504020204" pitchFamily="34" charset="0"/>
              <a:cs typeface="Open Sans" panose="020B0606030504020204" pitchFamily="34" charset="0"/>
            </a:endParaRPr>
          </a:p>
          <a:p>
            <a:pPr algn="l"/>
            <a:r>
              <a:rPr lang="cs-CZ" sz="3200" dirty="0">
                <a:solidFill>
                  <a:srgbClr val="95948B"/>
                </a:solidFill>
                <a:latin typeface="Open Sans" panose="020B0606030504020204" pitchFamily="34" charset="0"/>
                <a:ea typeface="Open Sans" panose="020B0606030504020204" pitchFamily="34" charset="0"/>
                <a:cs typeface="Open Sans" panose="020B0606030504020204" pitchFamily="34" charset="0"/>
              </a:rPr>
              <a:t>Region </a:t>
            </a:r>
            <a:r>
              <a:rPr lang="cs-CZ" sz="3200" dirty="0" err="1">
                <a:solidFill>
                  <a:srgbClr val="95948B"/>
                </a:solidFill>
                <a:latin typeface="Open Sans" panose="020B0606030504020204" pitchFamily="34" charset="0"/>
                <a:ea typeface="Open Sans" panose="020B0606030504020204" pitchFamily="34" charset="0"/>
                <a:cs typeface="Open Sans" panose="020B0606030504020204" pitchFamily="34" charset="0"/>
              </a:rPr>
              <a:t>Hauts</a:t>
            </a:r>
            <a:r>
              <a:rPr lang="cs-CZ" sz="3200" dirty="0">
                <a:solidFill>
                  <a:srgbClr val="95948B"/>
                </a:solidFill>
                <a:latin typeface="Open Sans" panose="020B0606030504020204" pitchFamily="34" charset="0"/>
                <a:ea typeface="Open Sans" panose="020B0606030504020204" pitchFamily="34" charset="0"/>
                <a:cs typeface="Open Sans" panose="020B0606030504020204" pitchFamily="34" charset="0"/>
              </a:rPr>
              <a:t>-de-France (Lille)</a:t>
            </a:r>
          </a:p>
          <a:p>
            <a:pPr algn="l"/>
            <a:endParaRPr lang="cs-CZ" sz="3200" dirty="0">
              <a:solidFill>
                <a:srgbClr val="95948B"/>
              </a:solidFill>
              <a:latin typeface="Open Sans" panose="020B0606030504020204" pitchFamily="34" charset="0"/>
              <a:ea typeface="Open Sans" panose="020B0606030504020204" pitchFamily="34" charset="0"/>
              <a:cs typeface="Open Sans" panose="020B0606030504020204" pitchFamily="34" charset="0"/>
            </a:endParaRPr>
          </a:p>
          <a:p>
            <a:pPr algn="l"/>
            <a:r>
              <a:rPr lang="cs-CZ" sz="3200" dirty="0">
                <a:solidFill>
                  <a:srgbClr val="95948B"/>
                </a:solidFill>
                <a:latin typeface="Open Sans" panose="020B0606030504020204" pitchFamily="34" charset="0"/>
                <a:ea typeface="Open Sans" panose="020B0606030504020204" pitchFamily="34" charset="0"/>
                <a:cs typeface="Open Sans" panose="020B0606030504020204" pitchFamily="34" charset="0"/>
              </a:rPr>
              <a:t>Jazykem programu = angličtina</a:t>
            </a:r>
          </a:p>
        </p:txBody>
      </p:sp>
      <p:sp>
        <p:nvSpPr>
          <p:cNvPr id="9" name="Šipka: dolů 8">
            <a:extLst>
              <a:ext uri="{FF2B5EF4-FFF2-40B4-BE49-F238E27FC236}">
                <a16:creationId xmlns:a16="http://schemas.microsoft.com/office/drawing/2014/main" id="{CB06FA1A-ECA6-47A9-84C0-46F416C8D81A}"/>
              </a:ext>
            </a:extLst>
          </p:cNvPr>
          <p:cNvSpPr/>
          <p:nvPr/>
        </p:nvSpPr>
        <p:spPr>
          <a:xfrm>
            <a:off x="1518082" y="2238574"/>
            <a:ext cx="355106" cy="545534"/>
          </a:xfrm>
          <a:prstGeom prst="downArrow">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Šipka: zahnutá nahoru 12">
            <a:extLst>
              <a:ext uri="{FF2B5EF4-FFF2-40B4-BE49-F238E27FC236}">
                <a16:creationId xmlns:a16="http://schemas.microsoft.com/office/drawing/2014/main" id="{B1D74ABF-F20D-40E4-B57F-8B0DC8DB8379}"/>
              </a:ext>
            </a:extLst>
          </p:cNvPr>
          <p:cNvSpPr/>
          <p:nvPr/>
        </p:nvSpPr>
        <p:spPr>
          <a:xfrm>
            <a:off x="4980373" y="3241137"/>
            <a:ext cx="4927107" cy="614133"/>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
        <p:nvSpPr>
          <p:cNvPr id="24" name="Subtitle 2">
            <a:extLst>
              <a:ext uri="{FF2B5EF4-FFF2-40B4-BE49-F238E27FC236}">
                <a16:creationId xmlns:a16="http://schemas.microsoft.com/office/drawing/2014/main" id="{38E4B17A-B30B-42DB-BA99-66F4F6C357F8}"/>
              </a:ext>
            </a:extLst>
          </p:cNvPr>
          <p:cNvSpPr>
            <a:spLocks noGrp="1"/>
          </p:cNvSpPr>
          <p:nvPr>
            <p:ph type="subTitle" idx="1"/>
          </p:nvPr>
        </p:nvSpPr>
        <p:spPr>
          <a:xfrm>
            <a:off x="825629" y="202619"/>
            <a:ext cx="5895932" cy="1581074"/>
          </a:xfrm>
        </p:spPr>
        <p:txBody>
          <a:bodyPr>
            <a:noAutofit/>
          </a:bodyPr>
          <a:lstStyle/>
          <a:p>
            <a:pPr algn="l"/>
            <a:r>
              <a:rPr lang="cs-CZ" sz="3600" b="1" dirty="0">
                <a:latin typeface="Open Sans" panose="020B0606030504020204" pitchFamily="34" charset="0"/>
                <a:ea typeface="Open Sans" panose="020B0606030504020204" pitchFamily="34" charset="0"/>
                <a:cs typeface="Open Sans" panose="020B0606030504020204" pitchFamily="34" charset="0"/>
              </a:rPr>
              <a:t>Sdílení řešení </a:t>
            </a:r>
            <a:r>
              <a:rPr lang="cs-CZ" sz="3600" dirty="0">
                <a:solidFill>
                  <a:srgbClr val="95948B"/>
                </a:solidFill>
                <a:latin typeface="Open Sans" panose="020B0606030504020204" pitchFamily="34" charset="0"/>
                <a:ea typeface="Open Sans" panose="020B0606030504020204" pitchFamily="34" charset="0"/>
                <a:cs typeface="Open Sans" panose="020B0606030504020204" pitchFamily="34" charset="0"/>
              </a:rPr>
              <a:t>pro lepší politiku regionální rozvoje</a:t>
            </a:r>
            <a:br>
              <a:rPr lang="en-GB" sz="3600" b="1" dirty="0">
                <a:solidFill>
                  <a:srgbClr val="95948B"/>
                </a:solidFill>
                <a:latin typeface="Open Sans" panose="020B0606030504020204" pitchFamily="34" charset="0"/>
                <a:ea typeface="Open Sans" panose="020B0606030504020204" pitchFamily="34" charset="0"/>
                <a:cs typeface="Open Sans" panose="020B0606030504020204" pitchFamily="34" charset="0"/>
              </a:rPr>
            </a:br>
            <a:endParaRPr lang="en-US" sz="3600" b="1" dirty="0">
              <a:solidFill>
                <a:srgbClr val="95948B"/>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1774312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D40C7D5A-CAE2-4080-83BF-5716D00C5923}"/>
              </a:ext>
            </a:extLst>
          </p:cNvPr>
          <p:cNvSpPr>
            <a:spLocks noGrp="1"/>
          </p:cNvSpPr>
          <p:nvPr>
            <p:ph idx="1"/>
          </p:nvPr>
        </p:nvSpPr>
        <p:spPr>
          <a:xfrm>
            <a:off x="778565" y="1690688"/>
            <a:ext cx="10515600" cy="4351338"/>
          </a:xfrm>
        </p:spPr>
        <p:txBody>
          <a:bodyPr>
            <a:normAutofit/>
          </a:bodyPr>
          <a:lstStyle/>
          <a:p>
            <a:pPr>
              <a:lnSpc>
                <a:spcPct val="120000"/>
              </a:lnSpc>
              <a:spcBef>
                <a:spcPts val="2400"/>
              </a:spcBef>
            </a:pPr>
            <a:r>
              <a:rPr lang="en-GB" dirty="0"/>
              <a:t>Action plans </a:t>
            </a:r>
            <a:r>
              <a:rPr lang="en-GB" b="0" dirty="0"/>
              <a:t>only for regions which did not achieve results by end of core phase</a:t>
            </a:r>
            <a:r>
              <a:rPr lang="en-US" dirty="0"/>
              <a:t>​</a:t>
            </a:r>
            <a:br>
              <a:rPr lang="en-US" dirty="0"/>
            </a:br>
            <a:endParaRPr lang="en-US" dirty="0"/>
          </a:p>
          <a:p>
            <a:pPr>
              <a:lnSpc>
                <a:spcPct val="150000"/>
              </a:lnSpc>
            </a:pPr>
            <a:r>
              <a:rPr lang="en-GB" b="0" dirty="0"/>
              <a:t>Some </a:t>
            </a:r>
            <a:r>
              <a:rPr lang="en-GB" dirty="0"/>
              <a:t>flexibility </a:t>
            </a:r>
            <a:r>
              <a:rPr lang="en-GB" b="0" dirty="0"/>
              <a:t>in the follow-up phase:</a:t>
            </a:r>
          </a:p>
          <a:p>
            <a:pPr lvl="1">
              <a:lnSpc>
                <a:spcPct val="150000"/>
              </a:lnSpc>
            </a:pPr>
            <a:r>
              <a:rPr lang="en-GB" dirty="0"/>
              <a:t> Up to each project to define the exact activities</a:t>
            </a:r>
          </a:p>
          <a:p>
            <a:pPr lvl="1">
              <a:lnSpc>
                <a:spcPct val="150000"/>
              </a:lnSpc>
            </a:pPr>
            <a:r>
              <a:rPr lang="en-GB" dirty="0"/>
              <a:t> Exchange of experience still possible</a:t>
            </a:r>
          </a:p>
          <a:p>
            <a:pPr>
              <a:lnSpc>
                <a:spcPct val="150000"/>
              </a:lnSpc>
              <a:spcBef>
                <a:spcPts val="2400"/>
              </a:spcBef>
            </a:pPr>
            <a:endParaRPr lang="en-US" dirty="0"/>
          </a:p>
        </p:txBody>
      </p:sp>
      <p:sp>
        <p:nvSpPr>
          <p:cNvPr id="6" name="Title 6">
            <a:extLst>
              <a:ext uri="{FF2B5EF4-FFF2-40B4-BE49-F238E27FC236}">
                <a16:creationId xmlns:a16="http://schemas.microsoft.com/office/drawing/2014/main" id="{5A594D5F-EE30-458C-8386-BFA02A6633FC}"/>
              </a:ext>
            </a:extLst>
          </p:cNvPr>
          <p:cNvSpPr>
            <a:spLocks noGrp="1"/>
          </p:cNvSpPr>
          <p:nvPr>
            <p:ph type="title"/>
          </p:nvPr>
        </p:nvSpPr>
        <p:spPr>
          <a:xfrm>
            <a:off x="838200" y="365125"/>
            <a:ext cx="10515600" cy="1325563"/>
          </a:xfrm>
        </p:spPr>
        <p:txBody>
          <a:bodyPr>
            <a:normAutofit/>
          </a:bodyPr>
          <a:lstStyle/>
          <a:p>
            <a:r>
              <a:rPr lang="en-US" dirty="0"/>
              <a:t>Implementation </a:t>
            </a:r>
            <a:r>
              <a:rPr lang="en-US" b="0" dirty="0">
                <a:solidFill>
                  <a:srgbClr val="95948B"/>
                </a:solidFill>
              </a:rPr>
              <a:t>of activities</a:t>
            </a:r>
          </a:p>
        </p:txBody>
      </p:sp>
    </p:spTree>
    <p:extLst>
      <p:ext uri="{BB962C8B-B14F-4D97-AF65-F5344CB8AC3E}">
        <p14:creationId xmlns:p14="http://schemas.microsoft.com/office/powerpoint/2010/main" val="26875652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7DA8136-7DD0-3744-8069-95A93C0E511A}"/>
              </a:ext>
            </a:extLst>
          </p:cNvPr>
          <p:cNvSpPr>
            <a:spLocks noGrp="1"/>
          </p:cNvSpPr>
          <p:nvPr>
            <p:ph type="body" sz="quarter" idx="11"/>
          </p:nvPr>
        </p:nvSpPr>
        <p:spPr/>
        <p:txBody>
          <a:bodyPr/>
          <a:lstStyle/>
          <a:p>
            <a:r>
              <a:rPr lang="en-US"/>
              <a:t>2.</a:t>
            </a:r>
          </a:p>
        </p:txBody>
      </p:sp>
      <p:sp>
        <p:nvSpPr>
          <p:cNvPr id="3" name="Text Placeholder 2">
            <a:extLst>
              <a:ext uri="{FF2B5EF4-FFF2-40B4-BE49-F238E27FC236}">
                <a16:creationId xmlns:a16="http://schemas.microsoft.com/office/drawing/2014/main" id="{48B638C7-CA31-3849-95C8-20040883516B}"/>
              </a:ext>
            </a:extLst>
          </p:cNvPr>
          <p:cNvSpPr>
            <a:spLocks noGrp="1"/>
          </p:cNvSpPr>
          <p:nvPr>
            <p:ph type="body" sz="quarter" idx="12"/>
          </p:nvPr>
        </p:nvSpPr>
        <p:spPr>
          <a:xfrm>
            <a:off x="3966056" y="2546872"/>
            <a:ext cx="7200000" cy="2880000"/>
          </a:xfrm>
        </p:spPr>
        <p:txBody>
          <a:bodyPr/>
          <a:lstStyle/>
          <a:p>
            <a:r>
              <a:rPr lang="en-GB">
                <a:solidFill>
                  <a:srgbClr val="95948B"/>
                </a:solidFill>
              </a:rPr>
              <a:t>Partnership</a:t>
            </a:r>
          </a:p>
          <a:p>
            <a:r>
              <a:rPr lang="en-GB" b="1"/>
              <a:t>requirements</a:t>
            </a:r>
          </a:p>
          <a:p>
            <a:endParaRPr lang="en-US"/>
          </a:p>
        </p:txBody>
      </p:sp>
    </p:spTree>
    <p:extLst>
      <p:ext uri="{BB962C8B-B14F-4D97-AF65-F5344CB8AC3E}">
        <p14:creationId xmlns:p14="http://schemas.microsoft.com/office/powerpoint/2010/main" val="12093827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81C508E3-394E-47E3-BECC-F70C5659A5C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490310" y="1457738"/>
            <a:ext cx="4412308" cy="3473519"/>
          </a:xfrm>
          <a:prstGeom prst="rect">
            <a:avLst/>
          </a:prstGeom>
        </p:spPr>
      </p:pic>
      <p:sp>
        <p:nvSpPr>
          <p:cNvPr id="5" name="Content Placeholder 4">
            <a:extLst>
              <a:ext uri="{FF2B5EF4-FFF2-40B4-BE49-F238E27FC236}">
                <a16:creationId xmlns:a16="http://schemas.microsoft.com/office/drawing/2014/main" id="{BE66846B-CA1C-4104-93AC-1AEE40C286D7}"/>
              </a:ext>
            </a:extLst>
          </p:cNvPr>
          <p:cNvSpPr>
            <a:spLocks noGrp="1"/>
          </p:cNvSpPr>
          <p:nvPr>
            <p:ph idx="1"/>
          </p:nvPr>
        </p:nvSpPr>
        <p:spPr>
          <a:xfrm>
            <a:off x="838200" y="1825625"/>
            <a:ext cx="10515600" cy="4351338"/>
          </a:xfrm>
        </p:spPr>
        <p:txBody>
          <a:bodyPr>
            <a:normAutofit/>
          </a:bodyPr>
          <a:lstStyle/>
          <a:p>
            <a:pPr>
              <a:lnSpc>
                <a:spcPct val="150000"/>
              </a:lnSpc>
            </a:pPr>
            <a:r>
              <a:rPr lang="en-US" dirty="0"/>
              <a:t>Public authorities</a:t>
            </a:r>
          </a:p>
          <a:p>
            <a:pPr>
              <a:lnSpc>
                <a:spcPct val="150000"/>
              </a:lnSpc>
            </a:pPr>
            <a:r>
              <a:rPr lang="en-US" dirty="0"/>
              <a:t>Public law bodies </a:t>
            </a:r>
            <a:r>
              <a:rPr lang="en-US" b="0" dirty="0"/>
              <a:t>(bodies governed by public law)</a:t>
            </a:r>
            <a:endParaRPr lang="en-GB" b="0" dirty="0"/>
          </a:p>
          <a:p>
            <a:pPr>
              <a:lnSpc>
                <a:spcPct val="150000"/>
              </a:lnSpc>
            </a:pPr>
            <a:r>
              <a:rPr lang="en-GB" dirty="0"/>
              <a:t>Private non-profit bodies</a:t>
            </a:r>
          </a:p>
        </p:txBody>
      </p:sp>
      <p:sp>
        <p:nvSpPr>
          <p:cNvPr id="4" name="Title 3">
            <a:extLst>
              <a:ext uri="{FF2B5EF4-FFF2-40B4-BE49-F238E27FC236}">
                <a16:creationId xmlns:a16="http://schemas.microsoft.com/office/drawing/2014/main" id="{3858DEC9-3841-466A-8078-5F2446A44BD6}"/>
              </a:ext>
            </a:extLst>
          </p:cNvPr>
          <p:cNvSpPr>
            <a:spLocks noGrp="1"/>
          </p:cNvSpPr>
          <p:nvPr>
            <p:ph type="title"/>
          </p:nvPr>
        </p:nvSpPr>
        <p:spPr>
          <a:xfrm>
            <a:off x="838200" y="365125"/>
            <a:ext cx="10515600" cy="1325563"/>
          </a:xfrm>
        </p:spPr>
        <p:txBody>
          <a:bodyPr/>
          <a:lstStyle/>
          <a:p>
            <a:r>
              <a:rPr lang="en-US" b="0" dirty="0">
                <a:solidFill>
                  <a:srgbClr val="95948B"/>
                </a:solidFill>
              </a:rPr>
              <a:t>Who is </a:t>
            </a:r>
            <a:r>
              <a:rPr lang="en-US" dirty="0"/>
              <a:t>eligible?</a:t>
            </a:r>
          </a:p>
        </p:txBody>
      </p:sp>
    </p:spTree>
    <p:extLst>
      <p:ext uri="{BB962C8B-B14F-4D97-AF65-F5344CB8AC3E}">
        <p14:creationId xmlns:p14="http://schemas.microsoft.com/office/powerpoint/2010/main" val="33193929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A44AA92-2614-44B4-9ECF-DD376A8427EC}"/>
              </a:ext>
            </a:extLst>
          </p:cNvPr>
          <p:cNvSpPr>
            <a:spLocks noGrp="1"/>
          </p:cNvSpPr>
          <p:nvPr>
            <p:ph idx="1"/>
          </p:nvPr>
        </p:nvSpPr>
        <p:spPr>
          <a:xfrm>
            <a:off x="838200" y="1825625"/>
            <a:ext cx="10515600" cy="4351338"/>
          </a:xfrm>
        </p:spPr>
        <p:txBody>
          <a:bodyPr>
            <a:noAutofit/>
          </a:bodyPr>
          <a:lstStyle/>
          <a:p>
            <a:pPr marL="0" indent="0">
              <a:lnSpc>
                <a:spcPct val="100000"/>
              </a:lnSpc>
              <a:spcBef>
                <a:spcPts val="2400"/>
              </a:spcBef>
              <a:buNone/>
            </a:pPr>
            <a:r>
              <a:rPr lang="en-US" dirty="0"/>
              <a:t>Policy responsible authorities </a:t>
            </a:r>
            <a:r>
              <a:rPr lang="en-US" b="0" dirty="0"/>
              <a:t>must be involved in the project:</a:t>
            </a:r>
          </a:p>
          <a:p>
            <a:pPr>
              <a:lnSpc>
                <a:spcPct val="100000"/>
              </a:lnSpc>
              <a:spcBef>
                <a:spcPts val="2400"/>
              </a:spcBef>
            </a:pPr>
            <a:r>
              <a:rPr lang="en-US" b="0" dirty="0"/>
              <a:t>As</a:t>
            </a:r>
            <a:r>
              <a:rPr lang="en-US" dirty="0"/>
              <a:t> partners </a:t>
            </a:r>
            <a:r>
              <a:rPr lang="en-US" b="0" dirty="0"/>
              <a:t>for at least </a:t>
            </a:r>
            <a:r>
              <a:rPr lang="en-US" dirty="0"/>
              <a:t>50% </a:t>
            </a:r>
            <a:r>
              <a:rPr lang="en-US" b="0" dirty="0"/>
              <a:t>of the policy instruments addressed</a:t>
            </a:r>
          </a:p>
          <a:p>
            <a:pPr>
              <a:lnSpc>
                <a:spcPct val="100000"/>
              </a:lnSpc>
              <a:spcBef>
                <a:spcPts val="2400"/>
              </a:spcBef>
            </a:pPr>
            <a:r>
              <a:rPr lang="en-US" b="0" dirty="0"/>
              <a:t>As</a:t>
            </a:r>
            <a:r>
              <a:rPr lang="en-US" dirty="0"/>
              <a:t> ‘associated policy​ authorities’ </a:t>
            </a:r>
            <a:r>
              <a:rPr lang="en-US" b="0" dirty="0"/>
              <a:t>for the remaining</a:t>
            </a:r>
            <a:r>
              <a:rPr lang="en-US" dirty="0"/>
              <a:t> </a:t>
            </a:r>
            <a:r>
              <a:rPr lang="en-US" b="0" dirty="0"/>
              <a:t>policy instruments</a:t>
            </a:r>
          </a:p>
        </p:txBody>
      </p:sp>
      <p:sp>
        <p:nvSpPr>
          <p:cNvPr id="3" name="Title 2">
            <a:extLst>
              <a:ext uri="{FF2B5EF4-FFF2-40B4-BE49-F238E27FC236}">
                <a16:creationId xmlns:a16="http://schemas.microsoft.com/office/drawing/2014/main" id="{D494E9B9-8CAD-40AB-A369-2C94CDE17E1B}"/>
              </a:ext>
            </a:extLst>
          </p:cNvPr>
          <p:cNvSpPr>
            <a:spLocks noGrp="1"/>
          </p:cNvSpPr>
          <p:nvPr>
            <p:ph type="title"/>
          </p:nvPr>
        </p:nvSpPr>
        <p:spPr>
          <a:xfrm>
            <a:off x="838200" y="365125"/>
            <a:ext cx="10515600" cy="1325563"/>
          </a:xfrm>
        </p:spPr>
        <p:txBody>
          <a:bodyPr>
            <a:normAutofit/>
          </a:bodyPr>
          <a:lstStyle/>
          <a:p>
            <a:r>
              <a:rPr lang="en-US" dirty="0"/>
              <a:t>Policy relevance </a:t>
            </a:r>
            <a:r>
              <a:rPr lang="en-US" b="0" dirty="0">
                <a:solidFill>
                  <a:srgbClr val="95948B"/>
                </a:solidFill>
              </a:rPr>
              <a:t>of partnership </a:t>
            </a:r>
          </a:p>
        </p:txBody>
      </p:sp>
    </p:spTree>
    <p:extLst>
      <p:ext uri="{BB962C8B-B14F-4D97-AF65-F5344CB8AC3E}">
        <p14:creationId xmlns:p14="http://schemas.microsoft.com/office/powerpoint/2010/main" val="21434557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B92DA-A234-4BCF-9619-E63B712EC3DF}"/>
              </a:ext>
            </a:extLst>
          </p:cNvPr>
          <p:cNvSpPr>
            <a:spLocks noGrp="1"/>
          </p:cNvSpPr>
          <p:nvPr>
            <p:ph type="title"/>
          </p:nvPr>
        </p:nvSpPr>
        <p:spPr/>
        <p:txBody>
          <a:bodyPr>
            <a:normAutofit/>
          </a:bodyPr>
          <a:lstStyle/>
          <a:p>
            <a:r>
              <a:rPr lang="en-GB" sz="3600" b="0" dirty="0">
                <a:solidFill>
                  <a:srgbClr val="95948B"/>
                </a:solidFill>
                <a:latin typeface="Open Sans" panose="020B0606030504020204" pitchFamily="34" charset="0"/>
                <a:ea typeface="Open Sans" panose="020B0606030504020204" pitchFamily="34" charset="0"/>
                <a:cs typeface="Open Sans" panose="020B0606030504020204" pitchFamily="34" charset="0"/>
              </a:rPr>
              <a:t>What is an </a:t>
            </a:r>
            <a:r>
              <a:rPr lang="en-GB" sz="3600" dirty="0">
                <a:solidFill>
                  <a:srgbClr val="000000"/>
                </a:solidFill>
                <a:latin typeface="Open Sans" panose="020B0606030504020204" pitchFamily="34" charset="0"/>
                <a:ea typeface="Open Sans" panose="020B0606030504020204" pitchFamily="34" charset="0"/>
                <a:cs typeface="Open Sans" panose="020B0606030504020204" pitchFamily="34" charset="0"/>
              </a:rPr>
              <a:t>a</a:t>
            </a:r>
            <a:r>
              <a:rPr kumimoji="0" lang="en-GB" sz="3600" b="1" i="0" u="none" strike="noStrike" kern="1200" cap="none" spc="0" normalizeH="0" baseline="0" noProof="0" dirty="0" err="1">
                <a:ln>
                  <a:noFill/>
                </a:ln>
                <a:solidFill>
                  <a:srgbClr val="000000"/>
                </a:solidFill>
                <a:effectLst/>
                <a:uLnTx/>
                <a:uFillTx/>
                <a:latin typeface="Open Sans" panose="020B0606030504020204" pitchFamily="34" charset="0"/>
                <a:ea typeface="+mn-ea"/>
                <a:cs typeface="+mn-cs"/>
              </a:rPr>
              <a:t>ssociated</a:t>
            </a:r>
            <a:r>
              <a:rPr kumimoji="0" lang="en-US" sz="3600" b="1" i="0" u="none" strike="noStrike" kern="1200" cap="none" spc="0" normalizeH="0" baseline="0" noProof="0" dirty="0">
                <a:ln>
                  <a:noFill/>
                </a:ln>
                <a:solidFill>
                  <a:srgbClr val="000000"/>
                </a:solidFill>
                <a:effectLst/>
                <a:uLnTx/>
                <a:uFillTx/>
                <a:latin typeface="Open Sans" panose="020B0606030504020204" pitchFamily="34" charset="0"/>
                <a:ea typeface="+mn-ea"/>
                <a:cs typeface="+mn-cs"/>
              </a:rPr>
              <a:t> policy​ authority</a:t>
            </a:r>
            <a:endParaRPr lang="en-US" sz="3600" dirty="0"/>
          </a:p>
        </p:txBody>
      </p:sp>
      <p:sp>
        <p:nvSpPr>
          <p:cNvPr id="3" name="Subtitle 2">
            <a:extLst>
              <a:ext uri="{FF2B5EF4-FFF2-40B4-BE49-F238E27FC236}">
                <a16:creationId xmlns:a16="http://schemas.microsoft.com/office/drawing/2014/main" id="{E11F9F7C-EB6C-B84C-9531-356B037FEA56}"/>
              </a:ext>
            </a:extLst>
          </p:cNvPr>
          <p:cNvSpPr>
            <a:spLocks noGrp="1"/>
          </p:cNvSpPr>
          <p:nvPr>
            <p:ph type="body" sz="quarter" idx="11"/>
          </p:nvPr>
        </p:nvSpPr>
        <p:spPr/>
        <p:txBody>
          <a:bodyPr>
            <a:noAutofit/>
          </a:bodyPr>
          <a:lstStyle/>
          <a:p>
            <a:r>
              <a:rPr lang="en-GB" b="1" dirty="0">
                <a:latin typeface="Open Sans" panose="020B0606030504020204" pitchFamily="34" charset="0"/>
                <a:ea typeface="Open Sans" panose="020B0606030504020204" pitchFamily="34" charset="0"/>
                <a:cs typeface="Open Sans" panose="020B0606030504020204" pitchFamily="34" charset="0"/>
              </a:rPr>
              <a:t>?</a:t>
            </a:r>
            <a:endParaRPr lang="en-US" b="1"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Text Placeholder 3">
            <a:extLst>
              <a:ext uri="{FF2B5EF4-FFF2-40B4-BE49-F238E27FC236}">
                <a16:creationId xmlns:a16="http://schemas.microsoft.com/office/drawing/2014/main" id="{84289BC5-894A-4401-B73B-9610D8C13D88}"/>
              </a:ext>
            </a:extLst>
          </p:cNvPr>
          <p:cNvSpPr>
            <a:spLocks noGrp="1"/>
          </p:cNvSpPr>
          <p:nvPr>
            <p:ph type="body" sz="quarter" idx="12"/>
          </p:nvPr>
        </p:nvSpPr>
        <p:spPr/>
        <p:txBody>
          <a:bodyPr>
            <a:normAutofit fontScale="92500" lnSpcReduction="20000"/>
          </a:bodyPr>
          <a:lstStyle/>
          <a:p>
            <a:pPr>
              <a:lnSpc>
                <a:spcPct val="150000"/>
              </a:lnSpc>
              <a:spcAft>
                <a:spcPts val="1200"/>
              </a:spcAft>
            </a:pPr>
            <a:r>
              <a:rPr lang="en-US" sz="2800" b="1" dirty="0">
                <a:latin typeface="Open Sans" panose="020B0606030504020204" pitchFamily="34" charset="0"/>
                <a:ea typeface="Open Sans" panose="020B0606030504020204" pitchFamily="34" charset="0"/>
                <a:cs typeface="Open Sans" panose="020B0606030504020204" pitchFamily="34" charset="0"/>
              </a:rPr>
              <a:t>Main features</a:t>
            </a:r>
            <a:r>
              <a:rPr lang="en-US" sz="2800" dirty="0">
                <a:latin typeface="Open Sans" panose="020B0606030504020204" pitchFamily="34" charset="0"/>
                <a:ea typeface="Open Sans" panose="020B0606030504020204" pitchFamily="34" charset="0"/>
                <a:cs typeface="Open Sans" panose="020B0606030504020204" pitchFamily="34" charset="0"/>
              </a:rPr>
              <a:t>:</a:t>
            </a:r>
          </a:p>
          <a:p>
            <a:pPr marL="342900" indent="-342900">
              <a:lnSpc>
                <a:spcPct val="150000"/>
              </a:lnSpc>
              <a:spcAft>
                <a:spcPts val="600"/>
              </a:spcAft>
              <a:buFont typeface="Arial" panose="020B0604020202020204" pitchFamily="34" charset="0"/>
              <a:buChar char="•"/>
            </a:pPr>
            <a:r>
              <a:rPr lang="en-US" sz="2800" dirty="0">
                <a:latin typeface="Open Sans" panose="020B0606030504020204" pitchFamily="34" charset="0"/>
                <a:ea typeface="Open Sans" panose="020B0606030504020204" pitchFamily="34" charset="0"/>
                <a:cs typeface="Open Sans" panose="020B0606030504020204" pitchFamily="34" charset="0"/>
              </a:rPr>
              <a:t>Officially included in the application form</a:t>
            </a:r>
          </a:p>
          <a:p>
            <a:pPr marL="342900" indent="-342900">
              <a:lnSpc>
                <a:spcPct val="150000"/>
              </a:lnSpc>
              <a:spcAft>
                <a:spcPts val="600"/>
              </a:spcAft>
              <a:buFont typeface="Arial" panose="020B0604020202020204" pitchFamily="34" charset="0"/>
              <a:buChar char="•"/>
            </a:pPr>
            <a:r>
              <a:rPr lang="en-US" sz="2800" dirty="0">
                <a:latin typeface="Open Sans" panose="020B0606030504020204" pitchFamily="34" charset="0"/>
                <a:ea typeface="Open Sans" panose="020B0606030504020204" pitchFamily="34" charset="0"/>
                <a:cs typeface="Open Sans" panose="020B0606030504020204" pitchFamily="34" charset="0"/>
              </a:rPr>
              <a:t>No budget - travel &amp; accommodation costs covered by relevant project partner</a:t>
            </a:r>
          </a:p>
          <a:p>
            <a:pPr marL="342900" indent="-342900">
              <a:lnSpc>
                <a:spcPct val="150000"/>
              </a:lnSpc>
              <a:spcAft>
                <a:spcPts val="600"/>
              </a:spcAft>
              <a:buFont typeface="Arial" panose="020B0604020202020204" pitchFamily="34" charset="0"/>
              <a:buChar char="•"/>
            </a:pPr>
            <a:r>
              <a:rPr lang="en-US" sz="2800" dirty="0">
                <a:latin typeface="Open Sans" panose="020B0606030504020204" pitchFamily="34" charset="0"/>
                <a:ea typeface="Open Sans" panose="020B0606030504020204" pitchFamily="34" charset="0"/>
                <a:cs typeface="Open Sans" panose="020B0606030504020204" pitchFamily="34" charset="0"/>
              </a:rPr>
              <a:t>Declaration provided at the application stage</a:t>
            </a:r>
          </a:p>
          <a:p>
            <a:pPr marL="342900" indent="-342900">
              <a:lnSpc>
                <a:spcPct val="150000"/>
              </a:lnSpc>
              <a:spcAft>
                <a:spcPts val="600"/>
              </a:spcAft>
              <a:buFont typeface="Arial" panose="020B0604020202020204" pitchFamily="34" charset="0"/>
              <a:buChar char="•"/>
            </a:pPr>
            <a:r>
              <a:rPr lang="en-US" sz="2800" dirty="0">
                <a:latin typeface="Open Sans" panose="020B0606030504020204" pitchFamily="34" charset="0"/>
                <a:ea typeface="Open Sans" panose="020B0606030504020204" pitchFamily="34" charset="0"/>
                <a:cs typeface="Open Sans" panose="020B0606030504020204" pitchFamily="34" charset="0"/>
              </a:rPr>
              <a:t>Involvement regularly monitored during project implementation</a:t>
            </a:r>
          </a:p>
        </p:txBody>
      </p:sp>
    </p:spTree>
    <p:extLst>
      <p:ext uri="{BB962C8B-B14F-4D97-AF65-F5344CB8AC3E}">
        <p14:creationId xmlns:p14="http://schemas.microsoft.com/office/powerpoint/2010/main" val="956470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907A0571-3BE9-4B00-BDF4-13E859B0A3C1}"/>
              </a:ext>
            </a:extLst>
          </p:cNvPr>
          <p:cNvSpPr txBox="1">
            <a:spLocks/>
          </p:cNvSpPr>
          <p:nvPr/>
        </p:nvSpPr>
        <p:spPr>
          <a:xfrm>
            <a:off x="655983" y="2066165"/>
            <a:ext cx="6309739" cy="168426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Open Sans" panose="020B06060305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Open Sans" panose="020B06060305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Open Sans" panose="020B06060305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Open Sans" panose="020B06060305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Open Sans" panose="020B06060305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a:p>
          <a:p>
            <a:pPr marL="0" indent="0">
              <a:buNone/>
            </a:pPr>
            <a:endParaRPr lang="en-GB"/>
          </a:p>
          <a:p>
            <a:pPr marL="0" indent="0">
              <a:buNone/>
            </a:pPr>
            <a:endParaRPr lang="en-GB"/>
          </a:p>
          <a:p>
            <a:pPr marL="0" indent="0">
              <a:buNone/>
            </a:pPr>
            <a:endParaRPr lang="en-GB"/>
          </a:p>
          <a:p>
            <a:pPr marL="0" indent="0">
              <a:buNone/>
            </a:pPr>
            <a:endParaRPr lang="en-US"/>
          </a:p>
        </p:txBody>
      </p:sp>
      <p:sp>
        <p:nvSpPr>
          <p:cNvPr id="9" name="Content Placeholder 8">
            <a:extLst>
              <a:ext uri="{FF2B5EF4-FFF2-40B4-BE49-F238E27FC236}">
                <a16:creationId xmlns:a16="http://schemas.microsoft.com/office/drawing/2014/main" id="{C0985B95-15F8-4883-A8C9-25D361C4E832}"/>
              </a:ext>
            </a:extLst>
          </p:cNvPr>
          <p:cNvSpPr>
            <a:spLocks noGrp="1"/>
          </p:cNvSpPr>
          <p:nvPr>
            <p:ph idx="1"/>
          </p:nvPr>
        </p:nvSpPr>
        <p:spPr>
          <a:xfrm>
            <a:off x="838201" y="1690688"/>
            <a:ext cx="5182156" cy="2908010"/>
          </a:xfrm>
        </p:spPr>
        <p:txBody>
          <a:bodyPr>
            <a:normAutofit/>
          </a:bodyPr>
          <a:lstStyle/>
          <a:p>
            <a:pPr>
              <a:lnSpc>
                <a:spcPct val="150000"/>
              </a:lnSpc>
            </a:pPr>
            <a:endParaRPr lang="en-GB" b="0" i="0" dirty="0">
              <a:solidFill>
                <a:srgbClr val="000000"/>
              </a:solidFill>
              <a:effectLst/>
              <a:ea typeface="Open Sans" panose="020B0606030504020204" pitchFamily="34" charset="0"/>
              <a:cs typeface="Open Sans" panose="020B0606030504020204" pitchFamily="34" charset="0"/>
            </a:endParaRPr>
          </a:p>
          <a:p>
            <a:pPr>
              <a:lnSpc>
                <a:spcPct val="150000"/>
              </a:lnSpc>
            </a:pPr>
            <a:r>
              <a:rPr lang="en-GB" b="0" i="0" dirty="0">
                <a:solidFill>
                  <a:srgbClr val="000000"/>
                </a:solidFill>
                <a:effectLst/>
                <a:ea typeface="Open Sans" panose="020B0606030504020204" pitchFamily="34" charset="0"/>
                <a:cs typeface="Open Sans" panose="020B0606030504020204" pitchFamily="34" charset="0"/>
              </a:rPr>
              <a:t>Broad coverage required</a:t>
            </a:r>
          </a:p>
          <a:p>
            <a:pPr>
              <a:lnSpc>
                <a:spcPct val="120000"/>
              </a:lnSpc>
            </a:pPr>
            <a:r>
              <a:rPr lang="en-GB" b="0" u="none" strike="noStrike" dirty="0">
                <a:solidFill>
                  <a:srgbClr val="000000"/>
                </a:solidFill>
                <a:ea typeface="Open Sans" panose="020B0606030504020204" pitchFamily="34" charset="0"/>
                <a:cs typeface="Open Sans" panose="020B0606030504020204" pitchFamily="34" charset="0"/>
              </a:rPr>
              <a:t>Mixed between more and less advanced regions</a:t>
            </a:r>
            <a:endParaRPr lang="en-GB" i="0" u="none" strike="noStrike" dirty="0">
              <a:solidFill>
                <a:srgbClr val="000000"/>
              </a:solidFill>
              <a:effectLst/>
              <a:ea typeface="Open Sans" panose="020B0606030504020204" pitchFamily="34" charset="0"/>
              <a:cs typeface="Open Sans" panose="020B0606030504020204" pitchFamily="34" charset="0"/>
            </a:endParaRPr>
          </a:p>
        </p:txBody>
      </p:sp>
      <p:sp>
        <p:nvSpPr>
          <p:cNvPr id="2" name="Title 1">
            <a:extLst>
              <a:ext uri="{FF2B5EF4-FFF2-40B4-BE49-F238E27FC236}">
                <a16:creationId xmlns:a16="http://schemas.microsoft.com/office/drawing/2014/main" id="{75BDEE2D-42B1-44CC-98E5-4768F6B0B001}"/>
              </a:ext>
            </a:extLst>
          </p:cNvPr>
          <p:cNvSpPr>
            <a:spLocks noGrp="1"/>
          </p:cNvSpPr>
          <p:nvPr>
            <p:ph type="title"/>
          </p:nvPr>
        </p:nvSpPr>
        <p:spPr>
          <a:xfrm>
            <a:off x="838200" y="365125"/>
            <a:ext cx="10515600" cy="1325563"/>
          </a:xfrm>
        </p:spPr>
        <p:txBody>
          <a:bodyPr/>
          <a:lstStyle/>
          <a:p>
            <a:r>
              <a:rPr lang="en-US" dirty="0"/>
              <a:t>Geographical</a:t>
            </a:r>
            <a:r>
              <a:rPr lang="en-US" b="0" dirty="0">
                <a:solidFill>
                  <a:srgbClr val="95948B"/>
                </a:solidFill>
              </a:rPr>
              <a:t> coverage</a:t>
            </a:r>
            <a:endParaRPr lang="en-US" dirty="0"/>
          </a:p>
        </p:txBody>
      </p:sp>
      <p:pic>
        <p:nvPicPr>
          <p:cNvPr id="6" name="Picture 5" descr="Map&#10;&#10;Description automatically generated">
            <a:extLst>
              <a:ext uri="{FF2B5EF4-FFF2-40B4-BE49-F238E27FC236}">
                <a16:creationId xmlns:a16="http://schemas.microsoft.com/office/drawing/2014/main" id="{151C8D53-250A-4C06-A4D5-38AF2CB30C38}"/>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6432409" y="312915"/>
            <a:ext cx="5760864" cy="6179959"/>
          </a:xfrm>
          <a:prstGeom prst="rect">
            <a:avLst/>
          </a:prstGeom>
        </p:spPr>
      </p:pic>
    </p:spTree>
    <p:extLst>
      <p:ext uri="{BB962C8B-B14F-4D97-AF65-F5344CB8AC3E}">
        <p14:creationId xmlns:p14="http://schemas.microsoft.com/office/powerpoint/2010/main" val="6609472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7DA8136-7DD0-3744-8069-95A93C0E511A}"/>
              </a:ext>
            </a:extLst>
          </p:cNvPr>
          <p:cNvSpPr>
            <a:spLocks noGrp="1"/>
          </p:cNvSpPr>
          <p:nvPr>
            <p:ph type="body" sz="quarter" idx="11"/>
          </p:nvPr>
        </p:nvSpPr>
        <p:spPr/>
        <p:txBody>
          <a:bodyPr/>
          <a:lstStyle/>
          <a:p>
            <a:r>
              <a:rPr lang="en-US"/>
              <a:t>3.</a:t>
            </a:r>
          </a:p>
        </p:txBody>
      </p:sp>
      <p:sp>
        <p:nvSpPr>
          <p:cNvPr id="3" name="Text Placeholder 2">
            <a:extLst>
              <a:ext uri="{FF2B5EF4-FFF2-40B4-BE49-F238E27FC236}">
                <a16:creationId xmlns:a16="http://schemas.microsoft.com/office/drawing/2014/main" id="{48B638C7-CA31-3849-95C8-20040883516B}"/>
              </a:ext>
            </a:extLst>
          </p:cNvPr>
          <p:cNvSpPr>
            <a:spLocks noGrp="1"/>
          </p:cNvSpPr>
          <p:nvPr>
            <p:ph type="body" sz="quarter" idx="12"/>
          </p:nvPr>
        </p:nvSpPr>
        <p:spPr/>
        <p:txBody>
          <a:bodyPr/>
          <a:lstStyle/>
          <a:p>
            <a:endParaRPr lang="en-GB" dirty="0">
              <a:solidFill>
                <a:srgbClr val="95948B"/>
              </a:solidFill>
            </a:endParaRPr>
          </a:p>
          <a:p>
            <a:r>
              <a:rPr lang="en-GB" dirty="0">
                <a:solidFill>
                  <a:srgbClr val="95948B"/>
                </a:solidFill>
              </a:rPr>
              <a:t>Project</a:t>
            </a:r>
          </a:p>
          <a:p>
            <a:r>
              <a:rPr lang="en-GB" b="1" dirty="0"/>
              <a:t>finances</a:t>
            </a:r>
            <a:endParaRPr lang="en-US" b="1" dirty="0"/>
          </a:p>
        </p:txBody>
      </p:sp>
    </p:spTree>
    <p:extLst>
      <p:ext uri="{BB962C8B-B14F-4D97-AF65-F5344CB8AC3E}">
        <p14:creationId xmlns:p14="http://schemas.microsoft.com/office/powerpoint/2010/main" val="42370223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Co-financing </a:t>
            </a:r>
            <a:r>
              <a:rPr lang="en-GB" sz="3600" b="0" dirty="0">
                <a:solidFill>
                  <a:srgbClr val="95948B"/>
                </a:solidFill>
              </a:rPr>
              <a:t>rates</a:t>
            </a:r>
          </a:p>
        </p:txBody>
      </p:sp>
      <p:graphicFrame>
        <p:nvGraphicFramePr>
          <p:cNvPr id="4" name="Table 3"/>
          <p:cNvGraphicFramePr>
            <a:graphicFrameLocks noGrp="1"/>
          </p:cNvGraphicFramePr>
          <p:nvPr/>
        </p:nvGraphicFramePr>
        <p:xfrm>
          <a:off x="1288330" y="2059926"/>
          <a:ext cx="9615340" cy="3777295"/>
        </p:xfrm>
        <a:graphic>
          <a:graphicData uri="http://schemas.openxmlformats.org/drawingml/2006/table">
            <a:tbl>
              <a:tblPr firstRow="1" bandRow="1">
                <a:tableStyleId>{5940675A-B579-460E-94D1-54222C63F5DA}</a:tableStyleId>
              </a:tblPr>
              <a:tblGrid>
                <a:gridCol w="3634369">
                  <a:extLst>
                    <a:ext uri="{9D8B030D-6E8A-4147-A177-3AD203B41FA5}">
                      <a16:colId xmlns:a16="http://schemas.microsoft.com/office/drawing/2014/main" val="20000"/>
                    </a:ext>
                  </a:extLst>
                </a:gridCol>
                <a:gridCol w="5980971">
                  <a:extLst>
                    <a:ext uri="{9D8B030D-6E8A-4147-A177-3AD203B41FA5}">
                      <a16:colId xmlns:a16="http://schemas.microsoft.com/office/drawing/2014/main" val="20001"/>
                    </a:ext>
                  </a:extLst>
                </a:gridCol>
              </a:tblGrid>
              <a:tr h="48545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400" b="1">
                          <a:solidFill>
                            <a:schemeClr val="bg1"/>
                          </a:solidFill>
                          <a:latin typeface="Open Sans" panose="020B0606030504020204" pitchFamily="34" charset="0"/>
                          <a:ea typeface="Open Sans" panose="020B0606030504020204" pitchFamily="34" charset="0"/>
                          <a:cs typeface="Open Sans" panose="020B0606030504020204" pitchFamily="34" charset="0"/>
                        </a:rPr>
                        <a:t>Co-financing</a:t>
                      </a:r>
                      <a:r>
                        <a:rPr lang="en-GB" sz="2400" b="1" baseline="0">
                          <a:solidFill>
                            <a:schemeClr val="bg1"/>
                          </a:solidFill>
                          <a:latin typeface="Open Sans" panose="020B0606030504020204" pitchFamily="34" charset="0"/>
                          <a:ea typeface="Open Sans" panose="020B0606030504020204" pitchFamily="34" charset="0"/>
                          <a:cs typeface="Open Sans" panose="020B0606030504020204" pitchFamily="34" charset="0"/>
                        </a:rPr>
                        <a:t> rates</a:t>
                      </a:r>
                      <a:endParaRPr lang="en-GB" sz="2400" b="1">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a:solidFill>
                      <a:schemeClr val="tx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400" b="1">
                          <a:solidFill>
                            <a:schemeClr val="bg1"/>
                          </a:solidFill>
                          <a:latin typeface="Open Sans" panose="020B0606030504020204" pitchFamily="34" charset="0"/>
                          <a:ea typeface="Open Sans" panose="020B0606030504020204" pitchFamily="34" charset="0"/>
                          <a:cs typeface="Open Sans" panose="020B0606030504020204" pitchFamily="34" charset="0"/>
                        </a:rPr>
                        <a:t>According to legal status or location</a:t>
                      </a:r>
                    </a:p>
                  </a:txBody>
                  <a:tcPr>
                    <a:solidFill>
                      <a:schemeClr val="tx1"/>
                    </a:solidFill>
                  </a:tcPr>
                </a:tc>
                <a:extLst>
                  <a:ext uri="{0D108BD9-81ED-4DB2-BD59-A6C34878D82A}">
                    <a16:rowId xmlns:a16="http://schemas.microsoft.com/office/drawing/2014/main" val="10000"/>
                  </a:ext>
                </a:extLst>
              </a:tr>
              <a:tr h="8229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400">
                          <a:latin typeface="Open Sans" panose="020B0606030504020204" pitchFamily="34" charset="0"/>
                          <a:ea typeface="Open Sans" panose="020B0606030504020204" pitchFamily="34" charset="0"/>
                          <a:cs typeface="Open Sans" panose="020B0606030504020204" pitchFamily="34" charset="0"/>
                        </a:rPr>
                        <a:t>80% ERDF*</a:t>
                      </a:r>
                      <a:endParaRPr lang="en-GB" sz="2400" b="0">
                        <a:latin typeface="Open Sans" panose="020B0606030504020204" pitchFamily="34" charset="0"/>
                        <a:ea typeface="Open Sans" panose="020B0606030504020204" pitchFamily="34" charset="0"/>
                        <a:cs typeface="Open Sans" panose="020B0606030504020204"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400">
                          <a:latin typeface="Open Sans" panose="020B0606030504020204" pitchFamily="34" charset="0"/>
                          <a:ea typeface="Open Sans" panose="020B0606030504020204" pitchFamily="34" charset="0"/>
                          <a:cs typeface="Open Sans" panose="020B0606030504020204" pitchFamily="34" charset="0"/>
                        </a:rPr>
                        <a:t>Public or public equivalent from</a:t>
                      </a:r>
                      <a:r>
                        <a:rPr lang="en-GB" sz="2400" baseline="0">
                          <a:latin typeface="Open Sans" panose="020B0606030504020204" pitchFamily="34" charset="0"/>
                          <a:ea typeface="Open Sans" panose="020B0606030504020204" pitchFamily="34" charset="0"/>
                          <a:cs typeface="Open Sans" panose="020B0606030504020204" pitchFamily="34" charset="0"/>
                        </a:rPr>
                        <a:t> the EU</a:t>
                      </a:r>
                      <a:endParaRPr lang="en-GB" sz="2400" b="0">
                        <a:latin typeface="Open Sans" panose="020B0606030504020204" pitchFamily="34" charset="0"/>
                        <a:ea typeface="Open Sans" panose="020B0606030504020204" pitchFamily="34" charset="0"/>
                        <a:cs typeface="Open Sans" panose="020B0606030504020204" pitchFamily="34" charset="0"/>
                      </a:endParaRPr>
                    </a:p>
                  </a:txBody>
                  <a:tcPr anchor="ctr"/>
                </a:tc>
                <a:extLst>
                  <a:ext uri="{0D108BD9-81ED-4DB2-BD59-A6C34878D82A}">
                    <a16:rowId xmlns:a16="http://schemas.microsoft.com/office/drawing/2014/main" val="10001"/>
                  </a:ext>
                </a:extLst>
              </a:tr>
              <a:tr h="8229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400" dirty="0">
                          <a:latin typeface="Open Sans" panose="020B0606030504020204" pitchFamily="34" charset="0"/>
                          <a:ea typeface="Open Sans" panose="020B0606030504020204" pitchFamily="34" charset="0"/>
                          <a:cs typeface="Open Sans" panose="020B0606030504020204" pitchFamily="34" charset="0"/>
                        </a:rPr>
                        <a:t>70% ERDF*</a:t>
                      </a:r>
                      <a:endParaRPr lang="en-GB" sz="2400" b="0" dirty="0">
                        <a:latin typeface="Open Sans" panose="020B0606030504020204" pitchFamily="34" charset="0"/>
                        <a:ea typeface="Open Sans" panose="020B0606030504020204" pitchFamily="34" charset="0"/>
                        <a:cs typeface="Open Sans" panose="020B0606030504020204"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400">
                          <a:latin typeface="Open Sans" panose="020B0606030504020204" pitchFamily="34" charset="0"/>
                          <a:ea typeface="Open Sans" panose="020B0606030504020204" pitchFamily="34" charset="0"/>
                          <a:cs typeface="Open Sans" panose="020B0606030504020204" pitchFamily="34" charset="0"/>
                        </a:rPr>
                        <a:t>Private</a:t>
                      </a:r>
                      <a:r>
                        <a:rPr lang="en-GB" sz="2400" baseline="0">
                          <a:latin typeface="Open Sans" panose="020B0606030504020204" pitchFamily="34" charset="0"/>
                          <a:ea typeface="Open Sans" panose="020B0606030504020204" pitchFamily="34" charset="0"/>
                          <a:cs typeface="Open Sans" panose="020B0606030504020204" pitchFamily="34" charset="0"/>
                        </a:rPr>
                        <a:t> non-profit from the EU</a:t>
                      </a:r>
                      <a:endParaRPr lang="en-GB" sz="2400" b="0">
                        <a:latin typeface="Open Sans" panose="020B0606030504020204" pitchFamily="34" charset="0"/>
                        <a:ea typeface="Open Sans" panose="020B0606030504020204" pitchFamily="34" charset="0"/>
                        <a:cs typeface="Open Sans" panose="020B0606030504020204" pitchFamily="34" charset="0"/>
                      </a:endParaRPr>
                    </a:p>
                  </a:txBody>
                  <a:tcPr anchor="ctr"/>
                </a:tc>
                <a:extLst>
                  <a:ext uri="{0D108BD9-81ED-4DB2-BD59-A6C34878D82A}">
                    <a16:rowId xmlns:a16="http://schemas.microsoft.com/office/drawing/2014/main" val="10002"/>
                  </a:ext>
                </a:extLst>
              </a:tr>
              <a:tr h="8229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400">
                          <a:latin typeface="Open Sans" panose="020B0606030504020204" pitchFamily="34" charset="0"/>
                          <a:ea typeface="Open Sans" panose="020B0606030504020204" pitchFamily="34" charset="0"/>
                          <a:cs typeface="Open Sans" panose="020B0606030504020204" pitchFamily="34" charset="0"/>
                        </a:rPr>
                        <a:t>50% Norwegian funding</a:t>
                      </a:r>
                      <a:endParaRPr lang="en-GB" sz="2400" b="0">
                        <a:latin typeface="Open Sans" panose="020B0606030504020204" pitchFamily="34" charset="0"/>
                        <a:ea typeface="Open Sans" panose="020B0606030504020204" pitchFamily="34" charset="0"/>
                        <a:cs typeface="Open Sans" panose="020B0606030504020204" pitchFamily="34" charset="0"/>
                      </a:endParaRPr>
                    </a:p>
                  </a:txBody>
                  <a:tcPr anchor="ctr"/>
                </a:tc>
                <a:tc>
                  <a:txBody>
                    <a:bodyPr/>
                    <a:lstStyle/>
                    <a:p>
                      <a:r>
                        <a:rPr lang="en-GB" sz="2400">
                          <a:latin typeface="Open Sans" panose="020B0606030504020204" pitchFamily="34" charset="0"/>
                          <a:ea typeface="Open Sans" panose="020B0606030504020204" pitchFamily="34" charset="0"/>
                          <a:cs typeface="Open Sans" panose="020B0606030504020204" pitchFamily="34" charset="0"/>
                        </a:rPr>
                        <a:t>Public,</a:t>
                      </a:r>
                      <a:r>
                        <a:rPr lang="en-GB" sz="2400" baseline="0">
                          <a:latin typeface="Open Sans" panose="020B0606030504020204" pitchFamily="34" charset="0"/>
                          <a:ea typeface="Open Sans" panose="020B0606030504020204" pitchFamily="34" charset="0"/>
                          <a:cs typeface="Open Sans" panose="020B0606030504020204" pitchFamily="34" charset="0"/>
                        </a:rPr>
                        <a:t> public equivalent and private non-profit from Norway (NO)</a:t>
                      </a:r>
                      <a:endParaRPr lang="en-GB" sz="2400">
                        <a:latin typeface="Open Sans" panose="020B0606030504020204" pitchFamily="34" charset="0"/>
                        <a:ea typeface="Open Sans" panose="020B0606030504020204" pitchFamily="34" charset="0"/>
                        <a:cs typeface="Open Sans" panose="020B0606030504020204" pitchFamily="34" charset="0"/>
                      </a:endParaRPr>
                    </a:p>
                  </a:txBody>
                  <a:tcPr anchor="ctr"/>
                </a:tc>
                <a:extLst>
                  <a:ext uri="{0D108BD9-81ED-4DB2-BD59-A6C34878D82A}">
                    <a16:rowId xmlns:a16="http://schemas.microsoft.com/office/drawing/2014/main" val="10003"/>
                  </a:ext>
                </a:extLst>
              </a:tr>
              <a:tr h="8229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400">
                          <a:latin typeface="Open Sans" panose="020B0606030504020204" pitchFamily="34" charset="0"/>
                          <a:ea typeface="Open Sans" panose="020B0606030504020204" pitchFamily="34" charset="0"/>
                          <a:cs typeface="Open Sans" panose="020B0606030504020204" pitchFamily="34" charset="0"/>
                        </a:rPr>
                        <a:t>Swiss funding</a:t>
                      </a:r>
                      <a:endParaRPr lang="en-GB" sz="2400" b="0">
                        <a:latin typeface="Open Sans" panose="020B0606030504020204" pitchFamily="34" charset="0"/>
                        <a:ea typeface="Open Sans" panose="020B0606030504020204" pitchFamily="34" charset="0"/>
                        <a:cs typeface="Open Sans" panose="020B0606030504020204" pitchFamily="34" charset="0"/>
                      </a:endParaRPr>
                    </a:p>
                  </a:txBody>
                  <a:tcPr anchor="ctr"/>
                </a:tc>
                <a:tc>
                  <a:txBody>
                    <a:bodyPr/>
                    <a:lstStyle/>
                    <a:p>
                      <a:r>
                        <a:rPr lang="en-GB" sz="2400" dirty="0">
                          <a:latin typeface="Open Sans" panose="020B0606030504020204" pitchFamily="34" charset="0"/>
                          <a:ea typeface="Open Sans" panose="020B0606030504020204" pitchFamily="34" charset="0"/>
                          <a:cs typeface="Open Sans" panose="020B0606030504020204" pitchFamily="34" charset="0"/>
                        </a:rPr>
                        <a:t>Public,</a:t>
                      </a:r>
                      <a:r>
                        <a:rPr lang="en-GB" sz="2400" baseline="0" dirty="0">
                          <a:latin typeface="Open Sans" panose="020B0606030504020204" pitchFamily="34" charset="0"/>
                          <a:ea typeface="Open Sans" panose="020B0606030504020204" pitchFamily="34" charset="0"/>
                          <a:cs typeface="Open Sans" panose="020B0606030504020204" pitchFamily="34" charset="0"/>
                        </a:rPr>
                        <a:t> public equivalent and private non-profit from Switzerland (CH)</a:t>
                      </a:r>
                      <a:endParaRPr lang="en-GB" sz="2400" dirty="0">
                        <a:latin typeface="Open Sans" panose="020B0606030504020204" pitchFamily="34" charset="0"/>
                        <a:ea typeface="Open Sans" panose="020B0606030504020204" pitchFamily="34" charset="0"/>
                        <a:cs typeface="Open Sans" panose="020B0606030504020204" pitchFamily="34" charset="0"/>
                      </a:endParaRPr>
                    </a:p>
                  </a:txBody>
                  <a:tcPr anchor="ctr"/>
                </a:tc>
                <a:extLst>
                  <a:ext uri="{0D108BD9-81ED-4DB2-BD59-A6C34878D82A}">
                    <a16:rowId xmlns:a16="http://schemas.microsoft.com/office/drawing/2014/main" val="10004"/>
                  </a:ext>
                </a:extLst>
              </a:tr>
            </a:tbl>
          </a:graphicData>
        </a:graphic>
      </p:graphicFrame>
      <p:sp>
        <p:nvSpPr>
          <p:cNvPr id="7" name="TextBox 6">
            <a:extLst>
              <a:ext uri="{FF2B5EF4-FFF2-40B4-BE49-F238E27FC236}">
                <a16:creationId xmlns:a16="http://schemas.microsoft.com/office/drawing/2014/main" id="{4BF459B8-61E0-46CA-B02B-123AA48BD8FD}"/>
              </a:ext>
            </a:extLst>
          </p:cNvPr>
          <p:cNvSpPr txBox="1"/>
          <p:nvPr/>
        </p:nvSpPr>
        <p:spPr>
          <a:xfrm>
            <a:off x="7016505" y="6206459"/>
            <a:ext cx="378661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95948B"/>
                </a:solidFill>
                <a:effectLst/>
                <a:uLnTx/>
                <a:uFillTx/>
                <a:latin typeface="Open Sans" panose="020B0606030504020204" pitchFamily="34" charset="0"/>
                <a:ea typeface="Open Sans" panose="020B0606030504020204" pitchFamily="34" charset="0"/>
                <a:cs typeface="Open Sans" panose="020B0606030504020204" pitchFamily="34" charset="0"/>
              </a:rPr>
              <a:t>* ERDF – European Regional Development Fund</a:t>
            </a:r>
          </a:p>
        </p:txBody>
      </p:sp>
    </p:spTree>
    <p:extLst>
      <p:ext uri="{BB962C8B-B14F-4D97-AF65-F5344CB8AC3E}">
        <p14:creationId xmlns:p14="http://schemas.microsoft.com/office/powerpoint/2010/main" val="10966568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3A74B10-EED9-40D0-A063-4897CF36CDC7}"/>
              </a:ext>
            </a:extLst>
          </p:cNvPr>
          <p:cNvSpPr>
            <a:spLocks noGrp="1"/>
          </p:cNvSpPr>
          <p:nvPr>
            <p:ph idx="1"/>
          </p:nvPr>
        </p:nvSpPr>
        <p:spPr>
          <a:xfrm>
            <a:off x="838200" y="5461361"/>
            <a:ext cx="10515600" cy="846230"/>
          </a:xfrm>
        </p:spPr>
        <p:txBody>
          <a:bodyPr>
            <a:normAutofit fontScale="40000" lnSpcReduction="20000"/>
          </a:bodyPr>
          <a:lstStyle/>
          <a:p>
            <a:pPr marL="0" indent="0">
              <a:lnSpc>
                <a:spcPct val="120000"/>
              </a:lnSpc>
              <a:spcBef>
                <a:spcPts val="0"/>
              </a:spcBef>
              <a:buNone/>
            </a:pPr>
            <a:r>
              <a:rPr lang="en-GB" sz="4000" b="1" dirty="0">
                <a:ea typeface="Open Sans" panose="020B0606030504020204" pitchFamily="34" charset="0"/>
                <a:cs typeface="Open Sans" panose="020B0606030504020204" pitchFamily="34" charset="0"/>
              </a:rPr>
              <a:t>Plus</a:t>
            </a:r>
            <a:r>
              <a:rPr lang="en-GB" sz="3200" b="1" dirty="0">
                <a:ea typeface="Open Sans" panose="020B0606030504020204" pitchFamily="34" charset="0"/>
                <a:cs typeface="Open Sans" panose="020B0606030504020204" pitchFamily="34" charset="0"/>
              </a:rPr>
              <a:t>:</a:t>
            </a:r>
            <a:endParaRPr lang="en-US" sz="3200" b="1" dirty="0">
              <a:ea typeface="Open Sans" panose="020B0606030504020204" pitchFamily="34" charset="0"/>
              <a:cs typeface="Open Sans" panose="020B0606030504020204" pitchFamily="34" charset="0"/>
            </a:endParaRPr>
          </a:p>
          <a:p>
            <a:pPr marL="0" indent="-342900">
              <a:lnSpc>
                <a:spcPct val="120000"/>
              </a:lnSpc>
              <a:spcBef>
                <a:spcPts val="0"/>
              </a:spcBef>
              <a:buFont typeface="Arial,Sans-Serif"/>
              <a:buChar char="•"/>
            </a:pPr>
            <a:r>
              <a:rPr lang="en-GB" sz="4000" b="0" dirty="0">
                <a:ea typeface="Open Sans" panose="020B0606030504020204" pitchFamily="34" charset="0"/>
                <a:cs typeface="Open Sans" panose="020B0606030504020204" pitchFamily="34" charset="0"/>
              </a:rPr>
              <a:t>Simplified reporting, faster payments to projects</a:t>
            </a:r>
            <a:endParaRPr lang="en-US" sz="4000" b="0" dirty="0">
              <a:ea typeface="Open Sans" panose="020B0606030504020204" pitchFamily="34" charset="0"/>
              <a:cs typeface="Open Sans" panose="020B0606030504020204" pitchFamily="34" charset="0"/>
            </a:endParaRPr>
          </a:p>
          <a:p>
            <a:pPr marL="0" indent="-342900">
              <a:lnSpc>
                <a:spcPct val="120000"/>
              </a:lnSpc>
              <a:spcBef>
                <a:spcPts val="0"/>
              </a:spcBef>
              <a:buFont typeface="Arial"/>
              <a:buChar char="•"/>
            </a:pPr>
            <a:r>
              <a:rPr lang="en-GB" sz="4000" b="0" dirty="0">
                <a:ea typeface="Open Sans" panose="020B0606030504020204" pitchFamily="34" charset="0"/>
                <a:cs typeface="Open Sans" panose="020B0606030504020204" pitchFamily="34" charset="0"/>
              </a:rPr>
              <a:t>Less control (sampling, risk-based verifications)</a:t>
            </a:r>
          </a:p>
        </p:txBody>
      </p:sp>
      <p:sp>
        <p:nvSpPr>
          <p:cNvPr id="2" name="Title 1">
            <a:extLst>
              <a:ext uri="{FF2B5EF4-FFF2-40B4-BE49-F238E27FC236}">
                <a16:creationId xmlns:a16="http://schemas.microsoft.com/office/drawing/2014/main" id="{72F31AC2-E62C-4D3C-808A-47E74D7BC14B}"/>
              </a:ext>
            </a:extLst>
          </p:cNvPr>
          <p:cNvSpPr>
            <a:spLocks noGrp="1"/>
          </p:cNvSpPr>
          <p:nvPr>
            <p:ph type="title"/>
          </p:nvPr>
        </p:nvSpPr>
        <p:spPr/>
        <p:txBody>
          <a:bodyPr/>
          <a:lstStyle/>
          <a:p>
            <a:r>
              <a:rPr lang="en-US" dirty="0"/>
              <a:t>Simplified </a:t>
            </a:r>
            <a:r>
              <a:rPr lang="en-US" b="0" dirty="0">
                <a:solidFill>
                  <a:srgbClr val="95948B"/>
                </a:solidFill>
              </a:rPr>
              <a:t>financial rules</a:t>
            </a:r>
          </a:p>
        </p:txBody>
      </p:sp>
      <p:graphicFrame>
        <p:nvGraphicFramePr>
          <p:cNvPr id="7" name="Table 6">
            <a:extLst>
              <a:ext uri="{FF2B5EF4-FFF2-40B4-BE49-F238E27FC236}">
                <a16:creationId xmlns:a16="http://schemas.microsoft.com/office/drawing/2014/main" id="{474138B9-2635-4B73-962E-E4A8F6DAB1A6}"/>
              </a:ext>
            </a:extLst>
          </p:cNvPr>
          <p:cNvGraphicFramePr>
            <a:graphicFrameLocks noGrp="1"/>
          </p:cNvGraphicFramePr>
          <p:nvPr/>
        </p:nvGraphicFramePr>
        <p:xfrm>
          <a:off x="838200" y="1527266"/>
          <a:ext cx="10515600" cy="3803467"/>
        </p:xfrm>
        <a:graphic>
          <a:graphicData uri="http://schemas.openxmlformats.org/drawingml/2006/table">
            <a:tbl>
              <a:tblPr firstRow="1" bandRow="1">
                <a:tableStyleId>{5940675A-B579-460E-94D1-54222C63F5DA}</a:tableStyleId>
              </a:tblPr>
              <a:tblGrid>
                <a:gridCol w="4363192">
                  <a:extLst>
                    <a:ext uri="{9D8B030D-6E8A-4147-A177-3AD203B41FA5}">
                      <a16:colId xmlns:a16="http://schemas.microsoft.com/office/drawing/2014/main" val="20000"/>
                    </a:ext>
                  </a:extLst>
                </a:gridCol>
                <a:gridCol w="6152408">
                  <a:extLst>
                    <a:ext uri="{9D8B030D-6E8A-4147-A177-3AD203B41FA5}">
                      <a16:colId xmlns:a16="http://schemas.microsoft.com/office/drawing/2014/main" val="2106258018"/>
                    </a:ext>
                  </a:extLst>
                </a:gridCol>
              </a:tblGrid>
              <a:tr h="433113">
                <a:tc>
                  <a:txBody>
                    <a:bodyPr/>
                    <a:lstStyle/>
                    <a:p>
                      <a:pPr marL="0" marR="0" lvl="0" indent="0" algn="l">
                        <a:lnSpc>
                          <a:spcPct val="100000"/>
                        </a:lnSpc>
                        <a:spcBef>
                          <a:spcPts val="0"/>
                        </a:spcBef>
                        <a:spcAft>
                          <a:spcPts val="0"/>
                        </a:spcAft>
                        <a:buNone/>
                      </a:pPr>
                      <a:r>
                        <a:rPr lang="en-GB" sz="2400" b="1">
                          <a:solidFill>
                            <a:schemeClr val="bg1"/>
                          </a:solidFill>
                          <a:latin typeface="Open Sans" panose="020B0606030504020204" pitchFamily="34" charset="0"/>
                          <a:ea typeface="Open Sans" panose="020B0606030504020204" pitchFamily="34" charset="0"/>
                          <a:cs typeface="Open Sans" panose="020B0606030504020204" pitchFamily="34" charset="0"/>
                        </a:rPr>
                        <a:t>Cost categories</a:t>
                      </a:r>
                      <a:endParaRPr lang="en-US" sz="2400">
                        <a:latin typeface="Open Sans" panose="020B0606030504020204" pitchFamily="34" charset="0"/>
                        <a:ea typeface="Open Sans" panose="020B0606030504020204" pitchFamily="34" charset="0"/>
                        <a:cs typeface="Open Sans" panose="020B0606030504020204" pitchFamily="34" charset="0"/>
                      </a:endParaRPr>
                    </a:p>
                  </a:txBody>
                  <a:tcPr>
                    <a:solidFill>
                      <a:schemeClr val="tx1"/>
                    </a:solidFill>
                  </a:tcPr>
                </a:tc>
                <a:tc>
                  <a:txBody>
                    <a:bodyPr/>
                    <a:lstStyle/>
                    <a:p>
                      <a:pPr marL="0" lvl="0" indent="0" algn="l">
                        <a:lnSpc>
                          <a:spcPct val="100000"/>
                        </a:lnSpc>
                        <a:spcBef>
                          <a:spcPts val="0"/>
                        </a:spcBef>
                        <a:spcAft>
                          <a:spcPts val="0"/>
                        </a:spcAft>
                        <a:buNone/>
                      </a:pPr>
                      <a:r>
                        <a:rPr lang="en-GB"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Simplification</a:t>
                      </a:r>
                    </a:p>
                  </a:txBody>
                  <a:tcPr>
                    <a:solidFill>
                      <a:schemeClr val="tx1"/>
                    </a:solidFill>
                  </a:tcPr>
                </a:tc>
                <a:extLst>
                  <a:ext uri="{0D108BD9-81ED-4DB2-BD59-A6C34878D82A}">
                    <a16:rowId xmlns:a16="http://schemas.microsoft.com/office/drawing/2014/main" val="10000"/>
                  </a:ext>
                </a:extLst>
              </a:tr>
              <a:tr h="443433">
                <a:tc>
                  <a:txBody>
                    <a:bodyPr/>
                    <a:lstStyle/>
                    <a:p>
                      <a:pPr marL="0" marR="0" indent="0" algn="l" rtl="0" eaLnBrk="1" fontAlgn="auto" latinLnBrk="0" hangingPunct="1">
                        <a:lnSpc>
                          <a:spcPct val="100000"/>
                        </a:lnSpc>
                        <a:spcBef>
                          <a:spcPts val="0"/>
                        </a:spcBef>
                        <a:spcAft>
                          <a:spcPts val="0"/>
                        </a:spcAft>
                        <a:buClrTx/>
                        <a:buSzTx/>
                        <a:buFontTx/>
                        <a:buNone/>
                      </a:pPr>
                      <a:r>
                        <a:rPr lang="en-GB" sz="2000">
                          <a:latin typeface="Open Sans" panose="020B0606030504020204" pitchFamily="34" charset="0"/>
                          <a:ea typeface="Open Sans" panose="020B0606030504020204" pitchFamily="34" charset="0"/>
                          <a:cs typeface="Open Sans" panose="020B0606030504020204" pitchFamily="34" charset="0"/>
                        </a:rPr>
                        <a:t>Preparation costs</a:t>
                      </a:r>
                      <a:endParaRPr lang="en-GB" sz="2000" b="0">
                        <a:latin typeface="Open Sans" panose="020B0606030504020204" pitchFamily="34" charset="0"/>
                        <a:ea typeface="Open Sans" panose="020B0606030504020204" pitchFamily="34" charset="0"/>
                        <a:cs typeface="Open Sans" panose="020B0606030504020204" pitchFamily="34" charset="0"/>
                      </a:endParaRPr>
                    </a:p>
                  </a:txBody>
                  <a:tcPr anchor="ctr"/>
                </a:tc>
                <a:tc>
                  <a:txBody>
                    <a:bodyPr/>
                    <a:lstStyle/>
                    <a:p>
                      <a:pPr marL="0" marR="0" lvl="0" indent="0" algn="l">
                        <a:lnSpc>
                          <a:spcPct val="100000"/>
                        </a:lnSpc>
                        <a:spcBef>
                          <a:spcPts val="0"/>
                        </a:spcBef>
                        <a:spcAft>
                          <a:spcPts val="0"/>
                        </a:spcAft>
                        <a:buNone/>
                      </a:pPr>
                      <a:r>
                        <a:rPr lang="en-GB" sz="2000">
                          <a:latin typeface="Open Sans" panose="020B0606030504020204" pitchFamily="34" charset="0"/>
                          <a:ea typeface="Open Sans" panose="020B0606030504020204" pitchFamily="34" charset="0"/>
                          <a:cs typeface="Open Sans" panose="020B0606030504020204" pitchFamily="34" charset="0"/>
                        </a:rPr>
                        <a:t>Lump sum €17,500</a:t>
                      </a:r>
                      <a:endParaRPr lang="en-US" sz="1600">
                        <a:latin typeface="Open Sans" panose="020B0606030504020204" pitchFamily="34" charset="0"/>
                        <a:ea typeface="Open Sans" panose="020B0606030504020204" pitchFamily="34" charset="0"/>
                        <a:cs typeface="Open Sans" panose="020B0606030504020204" pitchFamily="34" charset="0"/>
                      </a:endParaRPr>
                    </a:p>
                  </a:txBody>
                  <a:tcPr anchor="ctr"/>
                </a:tc>
                <a:extLst>
                  <a:ext uri="{0D108BD9-81ED-4DB2-BD59-A6C34878D82A}">
                    <a16:rowId xmlns:a16="http://schemas.microsoft.com/office/drawing/2014/main" val="10001"/>
                  </a:ext>
                </a:extLst>
              </a:tr>
              <a:tr h="485128">
                <a:tc>
                  <a:txBody>
                    <a:bodyPr/>
                    <a:lstStyle/>
                    <a:p>
                      <a:pPr marL="0" marR="0" lvl="0" indent="0" algn="l">
                        <a:lnSpc>
                          <a:spcPct val="100000"/>
                        </a:lnSpc>
                        <a:spcBef>
                          <a:spcPts val="0"/>
                        </a:spcBef>
                        <a:spcAft>
                          <a:spcPts val="0"/>
                        </a:spcAft>
                        <a:buNone/>
                      </a:pPr>
                      <a:r>
                        <a:rPr lang="en-GB" sz="2000">
                          <a:latin typeface="Open Sans" panose="020B0606030504020204" pitchFamily="34" charset="0"/>
                          <a:ea typeface="Open Sans" panose="020B0606030504020204" pitchFamily="34" charset="0"/>
                          <a:cs typeface="Open Sans" panose="020B0606030504020204" pitchFamily="34" charset="0"/>
                        </a:rPr>
                        <a:t>Staff</a:t>
                      </a:r>
                      <a:endParaRPr lang="en-US" sz="1600">
                        <a:latin typeface="Open Sans" panose="020B0606030504020204" pitchFamily="34" charset="0"/>
                        <a:ea typeface="Open Sans" panose="020B0606030504020204" pitchFamily="34" charset="0"/>
                        <a:cs typeface="Open Sans" panose="020B0606030504020204" pitchFamily="34" charset="0"/>
                      </a:endParaRPr>
                    </a:p>
                  </a:txBody>
                  <a:tcPr anchor="ctr"/>
                </a:tc>
                <a:tc>
                  <a:txBody>
                    <a:bodyPr/>
                    <a:lstStyle/>
                    <a:p>
                      <a:pPr lvl="0">
                        <a:buNone/>
                      </a:pPr>
                      <a:r>
                        <a:rPr lang="en-US" sz="2000" kern="1200">
                          <a:solidFill>
                            <a:schemeClr val="tx1"/>
                          </a:solidFill>
                          <a:latin typeface="Open Sans" panose="020B0606030504020204" pitchFamily="34" charset="0"/>
                          <a:ea typeface="Open Sans" panose="020B0606030504020204" pitchFamily="34" charset="0"/>
                          <a:cs typeface="Open Sans" panose="020B0606030504020204" pitchFamily="34" charset="0"/>
                        </a:rPr>
                        <a:t>Fixed % of the real gross employment cost</a:t>
                      </a:r>
                    </a:p>
                  </a:txBody>
                  <a:tcPr anchor="ctr"/>
                </a:tc>
                <a:extLst>
                  <a:ext uri="{0D108BD9-81ED-4DB2-BD59-A6C34878D82A}">
                    <a16:rowId xmlns:a16="http://schemas.microsoft.com/office/drawing/2014/main" val="1537182345"/>
                  </a:ext>
                </a:extLst>
              </a:tr>
              <a:tr h="443433">
                <a:tc>
                  <a:txBody>
                    <a:bodyPr/>
                    <a:lstStyle/>
                    <a:p>
                      <a:pPr marL="0" marR="0" lvl="0" indent="0" algn="l" rtl="0">
                        <a:lnSpc>
                          <a:spcPct val="100000"/>
                        </a:lnSpc>
                        <a:spcBef>
                          <a:spcPts val="0"/>
                        </a:spcBef>
                        <a:spcAft>
                          <a:spcPts val="0"/>
                        </a:spcAft>
                        <a:buClrTx/>
                        <a:buSzTx/>
                        <a:buFontTx/>
                        <a:buNone/>
                      </a:pPr>
                      <a:r>
                        <a:rPr lang="en-GB" sz="2000">
                          <a:latin typeface="Open Sans" panose="020B0606030504020204" pitchFamily="34" charset="0"/>
                          <a:ea typeface="Open Sans" panose="020B0606030504020204" pitchFamily="34" charset="0"/>
                          <a:cs typeface="Open Sans" panose="020B0606030504020204" pitchFamily="34" charset="0"/>
                        </a:rPr>
                        <a:t>Office &amp; administration</a:t>
                      </a:r>
                      <a:endParaRPr lang="en-GB" sz="1600">
                        <a:latin typeface="Open Sans" panose="020B0606030504020204" pitchFamily="34" charset="0"/>
                        <a:ea typeface="Open Sans" panose="020B0606030504020204" pitchFamily="34" charset="0"/>
                        <a:cs typeface="Open Sans" panose="020B0606030504020204" pitchFamily="34" charset="0"/>
                      </a:endParaRPr>
                    </a:p>
                  </a:txBody>
                  <a:tcPr anchor="ctr"/>
                </a:tc>
                <a:tc>
                  <a:txBody>
                    <a:bodyPr/>
                    <a:lstStyle/>
                    <a:p>
                      <a:pPr marL="0" marR="0" lvl="0" indent="0" algn="l">
                        <a:lnSpc>
                          <a:spcPct val="100000"/>
                        </a:lnSpc>
                        <a:spcBef>
                          <a:spcPts val="0"/>
                        </a:spcBef>
                        <a:spcAft>
                          <a:spcPts val="0"/>
                        </a:spcAft>
                        <a:buNone/>
                      </a:pPr>
                      <a:r>
                        <a:rPr lang="en-GB" sz="2000" dirty="0">
                          <a:latin typeface="Open Sans" panose="020B0606030504020204" pitchFamily="34" charset="0"/>
                          <a:ea typeface="Open Sans" panose="020B0606030504020204" pitchFamily="34" charset="0"/>
                          <a:cs typeface="Open Sans" panose="020B0606030504020204" pitchFamily="34" charset="0"/>
                        </a:rPr>
                        <a:t>Flat rate of 15% of staff costs</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tc>
                <a:extLst>
                  <a:ext uri="{0D108BD9-81ED-4DB2-BD59-A6C34878D82A}">
                    <a16:rowId xmlns:a16="http://schemas.microsoft.com/office/drawing/2014/main" val="1650683941"/>
                  </a:ext>
                </a:extLst>
              </a:tr>
              <a:tr h="0">
                <a:tc>
                  <a:txBody>
                    <a:bodyPr/>
                    <a:lstStyle/>
                    <a:p>
                      <a:pPr marL="0" marR="0" lvl="0" indent="0" algn="l">
                        <a:lnSpc>
                          <a:spcPct val="100000"/>
                        </a:lnSpc>
                        <a:spcBef>
                          <a:spcPts val="0"/>
                        </a:spcBef>
                        <a:spcAft>
                          <a:spcPts val="0"/>
                        </a:spcAft>
                        <a:buNone/>
                      </a:pPr>
                      <a:r>
                        <a:rPr lang="en-GB" sz="2000">
                          <a:latin typeface="Open Sans" panose="020B0606030504020204" pitchFamily="34" charset="0"/>
                          <a:ea typeface="Open Sans" panose="020B0606030504020204" pitchFamily="34" charset="0"/>
                          <a:cs typeface="Open Sans" panose="020B0606030504020204" pitchFamily="34" charset="0"/>
                        </a:rPr>
                        <a:t>Travel &amp; accommodation</a:t>
                      </a:r>
                      <a:endParaRPr lang="en-US" sz="1600">
                        <a:latin typeface="Open Sans" panose="020B0606030504020204" pitchFamily="34" charset="0"/>
                        <a:ea typeface="Open Sans" panose="020B0606030504020204" pitchFamily="34" charset="0"/>
                        <a:cs typeface="Open Sans" panose="020B0606030504020204" pitchFamily="34" charset="0"/>
                      </a:endParaRPr>
                    </a:p>
                  </a:txBody>
                  <a:tcPr anchor="ctr"/>
                </a:tc>
                <a:tc>
                  <a:txBody>
                    <a:bodyPr/>
                    <a:lstStyle/>
                    <a:p>
                      <a:pPr lvl="0">
                        <a:buNone/>
                      </a:pPr>
                      <a:r>
                        <a:rPr lang="en-GB" sz="2000">
                          <a:latin typeface="Open Sans" panose="020B0606030504020204" pitchFamily="34" charset="0"/>
                          <a:ea typeface="Open Sans" panose="020B0606030504020204" pitchFamily="34" charset="0"/>
                          <a:cs typeface="Open Sans" panose="020B0606030504020204" pitchFamily="34" charset="0"/>
                        </a:rPr>
                        <a:t>Flat rate of 15% of staff costs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Open Sans" panose="020B0606030504020204" pitchFamily="34" charset="0"/>
                          <a:ea typeface="Open Sans" panose="020B0606030504020204" pitchFamily="34" charset="0"/>
                          <a:cs typeface="Open Sans" panose="020B0606030504020204" pitchFamily="34" charset="0"/>
                        </a:rPr>
                        <a:t>(real cost reporting only in specific justified cases)</a:t>
                      </a:r>
                      <a:endParaRPr lang="en-US" sz="1600">
                        <a:latin typeface="Open Sans" panose="020B0606030504020204" pitchFamily="34" charset="0"/>
                        <a:ea typeface="Open Sans" panose="020B0606030504020204" pitchFamily="34" charset="0"/>
                        <a:cs typeface="Open Sans" panose="020B0606030504020204" pitchFamily="34" charset="0"/>
                      </a:endParaRPr>
                    </a:p>
                  </a:txBody>
                  <a:tcPr anchor="ctr"/>
                </a:tc>
                <a:extLst>
                  <a:ext uri="{0D108BD9-81ED-4DB2-BD59-A6C34878D82A}">
                    <a16:rowId xmlns:a16="http://schemas.microsoft.com/office/drawing/2014/main" val="723622060"/>
                  </a:ext>
                </a:extLst>
              </a:tr>
              <a:tr h="443433">
                <a:tc>
                  <a:txBody>
                    <a:bodyPr/>
                    <a:lstStyle/>
                    <a:p>
                      <a:pPr marL="0" lvl="0" indent="0" algn="l">
                        <a:lnSpc>
                          <a:spcPct val="100000"/>
                        </a:lnSpc>
                        <a:spcBef>
                          <a:spcPts val="0"/>
                        </a:spcBef>
                        <a:spcAft>
                          <a:spcPts val="0"/>
                        </a:spcAft>
                        <a:buNone/>
                      </a:pPr>
                      <a:r>
                        <a:rPr lang="en-GB" sz="2000">
                          <a:latin typeface="Open Sans" panose="020B0606030504020204" pitchFamily="34" charset="0"/>
                          <a:ea typeface="Open Sans" panose="020B0606030504020204" pitchFamily="34" charset="0"/>
                          <a:cs typeface="Open Sans" panose="020B0606030504020204" pitchFamily="34" charset="0"/>
                        </a:rPr>
                        <a:t>External Expertise and Services</a:t>
                      </a:r>
                    </a:p>
                  </a:txBody>
                  <a:tcPr anchor="ctr"/>
                </a:tc>
                <a:tc>
                  <a:txBody>
                    <a:bodyPr/>
                    <a:lstStyle/>
                    <a:p>
                      <a:pPr marL="0" lvl="0" indent="0" algn="l">
                        <a:lnSpc>
                          <a:spcPct val="100000"/>
                        </a:lnSpc>
                        <a:spcBef>
                          <a:spcPts val="0"/>
                        </a:spcBef>
                        <a:spcAft>
                          <a:spcPts val="0"/>
                        </a:spcAft>
                        <a:buNone/>
                      </a:pPr>
                      <a:endParaRPr lang="en-GB" sz="2000">
                        <a:latin typeface="Open Sans" panose="020B0606030504020204" pitchFamily="34" charset="0"/>
                        <a:ea typeface="Open Sans" panose="020B0606030504020204" pitchFamily="34" charset="0"/>
                        <a:cs typeface="Open Sans" panose="020B0606030504020204" pitchFamily="34" charset="0"/>
                      </a:endParaRPr>
                    </a:p>
                  </a:txBody>
                  <a:tcPr anchor="ctr"/>
                </a:tc>
                <a:extLst>
                  <a:ext uri="{0D108BD9-81ED-4DB2-BD59-A6C34878D82A}">
                    <a16:rowId xmlns:a16="http://schemas.microsoft.com/office/drawing/2014/main" val="668188091"/>
                  </a:ext>
                </a:extLst>
              </a:tr>
              <a:tr h="447327">
                <a:tc>
                  <a:txBody>
                    <a:bodyPr/>
                    <a:lstStyle/>
                    <a:p>
                      <a:pPr marL="0" lvl="0" indent="0" algn="l">
                        <a:lnSpc>
                          <a:spcPct val="100000"/>
                        </a:lnSpc>
                        <a:spcBef>
                          <a:spcPts val="0"/>
                        </a:spcBef>
                        <a:spcAft>
                          <a:spcPts val="0"/>
                        </a:spcAft>
                        <a:buNone/>
                      </a:pPr>
                      <a:r>
                        <a:rPr lang="en-GB" sz="2000">
                          <a:latin typeface="Open Sans" panose="020B0606030504020204" pitchFamily="34" charset="0"/>
                          <a:ea typeface="Open Sans" panose="020B0606030504020204" pitchFamily="34" charset="0"/>
                          <a:cs typeface="Open Sans" panose="020B0606030504020204" pitchFamily="34" charset="0"/>
                        </a:rPr>
                        <a:t>Equipment </a:t>
                      </a:r>
                    </a:p>
                  </a:txBody>
                  <a:tcPr anchor="ctr"/>
                </a:tc>
                <a:tc>
                  <a:txBody>
                    <a:bodyPr/>
                    <a:lstStyle/>
                    <a:p>
                      <a:pPr marL="0" lvl="0" indent="0" algn="l">
                        <a:lnSpc>
                          <a:spcPct val="100000"/>
                        </a:lnSpc>
                        <a:spcBef>
                          <a:spcPts val="0"/>
                        </a:spcBef>
                        <a:spcAft>
                          <a:spcPts val="0"/>
                        </a:spcAft>
                        <a:buNone/>
                      </a:pPr>
                      <a:endParaRPr lang="en-GB" sz="2000">
                        <a:latin typeface="Open Sans" panose="020B0606030504020204" pitchFamily="34" charset="0"/>
                        <a:ea typeface="Open Sans" panose="020B0606030504020204" pitchFamily="34" charset="0"/>
                        <a:cs typeface="Open Sans" panose="020B0606030504020204" pitchFamily="34" charset="0"/>
                      </a:endParaRPr>
                    </a:p>
                  </a:txBody>
                  <a:tcPr anchor="ctr"/>
                </a:tc>
                <a:extLst>
                  <a:ext uri="{0D108BD9-81ED-4DB2-BD59-A6C34878D82A}">
                    <a16:rowId xmlns:a16="http://schemas.microsoft.com/office/drawing/2014/main" val="1412674113"/>
                  </a:ext>
                </a:extLst>
              </a:tr>
              <a:tr h="443433">
                <a:tc>
                  <a:txBody>
                    <a:bodyPr/>
                    <a:lstStyle/>
                    <a:p>
                      <a:pPr marL="0" lvl="0" indent="0" algn="l">
                        <a:lnSpc>
                          <a:spcPct val="100000"/>
                        </a:lnSpc>
                        <a:spcBef>
                          <a:spcPts val="0"/>
                        </a:spcBef>
                        <a:spcAft>
                          <a:spcPts val="0"/>
                        </a:spcAft>
                        <a:buNone/>
                      </a:pPr>
                      <a:r>
                        <a:rPr lang="en-GB" sz="2000">
                          <a:latin typeface="Open Sans" panose="020B0606030504020204" pitchFamily="34" charset="0"/>
                          <a:ea typeface="Open Sans" panose="020B0606030504020204" pitchFamily="34" charset="0"/>
                          <a:cs typeface="Open Sans" panose="020B0606030504020204" pitchFamily="34" charset="0"/>
                        </a:rPr>
                        <a:t>Infrastructure and Works</a:t>
                      </a:r>
                    </a:p>
                  </a:txBody>
                  <a:tcPr anchor="ctr"/>
                </a:tc>
                <a:tc>
                  <a:txBody>
                    <a:bodyPr/>
                    <a:lstStyle/>
                    <a:p>
                      <a:pPr lvl="0" algn="l">
                        <a:lnSpc>
                          <a:spcPct val="100000"/>
                        </a:lnSpc>
                        <a:spcBef>
                          <a:spcPts val="0"/>
                        </a:spcBef>
                        <a:spcAft>
                          <a:spcPts val="0"/>
                        </a:spcAft>
                        <a:buNone/>
                      </a:pPr>
                      <a:r>
                        <a:rPr lang="en-GB" sz="2000" b="0" i="0" u="none" strike="noStrike" noProof="0" dirty="0">
                          <a:latin typeface="Open Sans" panose="020B0606030504020204" pitchFamily="34" charset="0"/>
                          <a:ea typeface="Open Sans" panose="020B0606030504020204" pitchFamily="34" charset="0"/>
                          <a:cs typeface="Open Sans" panose="020B0606030504020204" pitchFamily="34" charset="0"/>
                        </a:rPr>
                        <a:t>For pilots only</a:t>
                      </a:r>
                    </a:p>
                  </a:txBody>
                  <a:tcPr anchor="ctr"/>
                </a:tc>
                <a:extLst>
                  <a:ext uri="{0D108BD9-81ED-4DB2-BD59-A6C34878D82A}">
                    <a16:rowId xmlns:a16="http://schemas.microsoft.com/office/drawing/2014/main" val="3869152824"/>
                  </a:ext>
                </a:extLst>
              </a:tr>
            </a:tbl>
          </a:graphicData>
        </a:graphic>
      </p:graphicFrame>
    </p:spTree>
    <p:extLst>
      <p:ext uri="{BB962C8B-B14F-4D97-AF65-F5344CB8AC3E}">
        <p14:creationId xmlns:p14="http://schemas.microsoft.com/office/powerpoint/2010/main" val="26284965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4DFF1E60-09E3-AD4F-8F1A-B8C5F1BDC68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266489" y="5990555"/>
            <a:ext cx="3263900" cy="203200"/>
          </a:xfrm>
          <a:prstGeom prst="rect">
            <a:avLst/>
          </a:prstGeom>
        </p:spPr>
      </p:pic>
      <p:sp>
        <p:nvSpPr>
          <p:cNvPr id="10" name="TextBox 9">
            <a:extLst>
              <a:ext uri="{FF2B5EF4-FFF2-40B4-BE49-F238E27FC236}">
                <a16:creationId xmlns:a16="http://schemas.microsoft.com/office/drawing/2014/main" id="{2CC5FAA6-907C-0445-85C3-8E4CDB3D2AB1}"/>
              </a:ext>
            </a:extLst>
          </p:cNvPr>
          <p:cNvSpPr txBox="1"/>
          <p:nvPr/>
        </p:nvSpPr>
        <p:spPr>
          <a:xfrm>
            <a:off x="4140431" y="1797344"/>
            <a:ext cx="4627434" cy="1569660"/>
          </a:xfrm>
          <a:prstGeom prst="rect">
            <a:avLst/>
          </a:prstGeom>
          <a:noFill/>
        </p:spPr>
        <p:txBody>
          <a:bodyPr wrap="square" rtlCol="0">
            <a:spAutoFit/>
          </a:bodyPr>
          <a:lstStyle/>
          <a:p>
            <a:r>
              <a:rPr lang="en-GB" sz="4800" b="1" dirty="0">
                <a:latin typeface="Open Sans" panose="020B0606030504020204" pitchFamily="34" charset="0"/>
                <a:ea typeface="Open Sans" panose="020B0606030504020204" pitchFamily="34" charset="0"/>
                <a:cs typeface="Open Sans" panose="020B0606030504020204" pitchFamily="34" charset="0"/>
              </a:rPr>
              <a:t>Time for questions</a:t>
            </a:r>
          </a:p>
        </p:txBody>
      </p:sp>
      <p:sp>
        <p:nvSpPr>
          <p:cNvPr id="11" name="TextBox 10">
            <a:extLst>
              <a:ext uri="{FF2B5EF4-FFF2-40B4-BE49-F238E27FC236}">
                <a16:creationId xmlns:a16="http://schemas.microsoft.com/office/drawing/2014/main" id="{3311B920-B94F-5744-8313-EEC35A83ADD4}"/>
              </a:ext>
            </a:extLst>
          </p:cNvPr>
          <p:cNvSpPr txBox="1"/>
          <p:nvPr/>
        </p:nvSpPr>
        <p:spPr>
          <a:xfrm>
            <a:off x="6421874" y="776471"/>
            <a:ext cx="2648010" cy="4708981"/>
          </a:xfrm>
          <a:prstGeom prst="rect">
            <a:avLst/>
          </a:prstGeom>
          <a:noFill/>
        </p:spPr>
        <p:txBody>
          <a:bodyPr wrap="square" rtlCol="0">
            <a:spAutoFit/>
          </a:bodyPr>
          <a:lstStyle/>
          <a:p>
            <a:pPr algn="r"/>
            <a:r>
              <a:rPr lang="fr-CH" sz="30000" b="1" spc="-300" dirty="0">
                <a:solidFill>
                  <a:srgbClr val="95948B"/>
                </a:solidFill>
                <a:latin typeface="Open Sans" panose="020B0606030504020204" pitchFamily="34" charset="0"/>
                <a:ea typeface="Open Sans" panose="020B0606030504020204" pitchFamily="34" charset="0"/>
                <a:cs typeface="Open Sans" panose="020B0606030504020204" pitchFamily="34" charset="0"/>
              </a:rPr>
              <a:t>?</a:t>
            </a:r>
            <a:endParaRPr lang="en-GB" sz="30000" b="1" spc="-300" dirty="0">
              <a:solidFill>
                <a:srgbClr val="95948B"/>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6" name="Graphic 5">
            <a:extLst>
              <a:ext uri="{FF2B5EF4-FFF2-40B4-BE49-F238E27FC236}">
                <a16:creationId xmlns:a16="http://schemas.microsoft.com/office/drawing/2014/main" id="{793902A0-3BAF-2F44-A2DC-6A51C119F35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85125" y="4957645"/>
            <a:ext cx="4204319" cy="918185"/>
          </a:xfrm>
          <a:prstGeom prst="rect">
            <a:avLst/>
          </a:prstGeom>
        </p:spPr>
      </p:pic>
    </p:spTree>
    <p:extLst>
      <p:ext uri="{BB962C8B-B14F-4D97-AF65-F5344CB8AC3E}">
        <p14:creationId xmlns:p14="http://schemas.microsoft.com/office/powerpoint/2010/main" val="15238641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BB6E0DB-9F82-4D31-896C-4CAD9DAEC019}"/>
              </a:ext>
            </a:extLst>
          </p:cNvPr>
          <p:cNvSpPr>
            <a:spLocks noGrp="1"/>
          </p:cNvSpPr>
          <p:nvPr>
            <p:ph idx="1"/>
          </p:nvPr>
        </p:nvSpPr>
        <p:spPr>
          <a:xfrm>
            <a:off x="627321" y="1156492"/>
            <a:ext cx="10937358" cy="4351338"/>
          </a:xfrm>
        </p:spPr>
        <p:txBody>
          <a:bodyPr>
            <a:normAutofit fontScale="92500"/>
          </a:bodyPr>
          <a:lstStyle/>
          <a:p>
            <a:pPr marL="0" indent="0">
              <a:lnSpc>
                <a:spcPct val="120000"/>
              </a:lnSpc>
              <a:buNone/>
            </a:pPr>
            <a:r>
              <a:rPr lang="cs-CZ" b="0" dirty="0"/>
              <a:t>Zlepšení </a:t>
            </a:r>
            <a:r>
              <a:rPr lang="cs-CZ" b="0" dirty="0">
                <a:solidFill>
                  <a:schemeClr val="bg1"/>
                </a:solidFill>
                <a:highlight>
                  <a:srgbClr val="000000"/>
                </a:highlight>
              </a:rPr>
              <a:t>regionálně rozvojových</a:t>
            </a:r>
            <a:r>
              <a:rPr lang="en-GB" b="0" dirty="0">
                <a:solidFill>
                  <a:schemeClr val="bg1"/>
                </a:solidFill>
                <a:highlight>
                  <a:srgbClr val="000000"/>
                </a:highlight>
              </a:rPr>
              <a:t> pol</a:t>
            </a:r>
            <a:r>
              <a:rPr lang="cs-CZ" b="0" dirty="0" err="1">
                <a:solidFill>
                  <a:schemeClr val="bg1"/>
                </a:solidFill>
                <a:highlight>
                  <a:srgbClr val="000000"/>
                </a:highlight>
              </a:rPr>
              <a:t>itik</a:t>
            </a:r>
            <a:r>
              <a:rPr lang="cs-CZ" b="0" dirty="0">
                <a:solidFill>
                  <a:schemeClr val="bg1"/>
                </a:solidFill>
                <a:highlight>
                  <a:srgbClr val="000000"/>
                </a:highlight>
              </a:rPr>
              <a:t> (politických nástrojů)</a:t>
            </a:r>
            <a:r>
              <a:rPr lang="en-GB" b="0" dirty="0">
                <a:solidFill>
                  <a:schemeClr val="bg1"/>
                </a:solidFill>
              </a:rPr>
              <a:t> </a:t>
            </a:r>
            <a:r>
              <a:rPr lang="en-GB" b="0" dirty="0"/>
              <a:t>(</a:t>
            </a:r>
            <a:r>
              <a:rPr lang="cs-CZ" b="0" dirty="0"/>
              <a:t>včetně programů Investice pro růst a zaměstnanost</a:t>
            </a:r>
            <a:r>
              <a:rPr lang="en-GB" b="0" dirty="0"/>
              <a:t>)</a:t>
            </a:r>
            <a:r>
              <a:rPr lang="en-US" b="0" dirty="0"/>
              <a:t>​</a:t>
            </a:r>
          </a:p>
          <a:p>
            <a:pPr marL="0" indent="0">
              <a:buNone/>
            </a:pPr>
            <a:endParaRPr lang="en-GB" dirty="0"/>
          </a:p>
          <a:p>
            <a:pPr marL="0" indent="0">
              <a:buFont typeface="Arial" panose="020B0604020202020204" pitchFamily="34" charset="0"/>
              <a:buNone/>
            </a:pPr>
            <a:r>
              <a:rPr lang="cs-CZ" dirty="0"/>
              <a:t>Jak</a:t>
            </a:r>
            <a:r>
              <a:rPr lang="en-GB" dirty="0"/>
              <a:t>?</a:t>
            </a:r>
          </a:p>
          <a:p>
            <a:pPr marL="0" indent="0">
              <a:lnSpc>
                <a:spcPct val="120000"/>
              </a:lnSpc>
              <a:buNone/>
            </a:pPr>
            <a:r>
              <a:rPr lang="cs-CZ" b="0" dirty="0"/>
              <a:t>Prostřednictvím výměny zkušeností</a:t>
            </a:r>
            <a:r>
              <a:rPr lang="en-GB" b="0" dirty="0"/>
              <a:t>, in</a:t>
            </a:r>
            <a:r>
              <a:rPr lang="cs-CZ" b="0" dirty="0" err="1"/>
              <a:t>ovativních</a:t>
            </a:r>
            <a:r>
              <a:rPr lang="cs-CZ" b="0" dirty="0"/>
              <a:t> postupů</a:t>
            </a:r>
            <a:r>
              <a:rPr lang="en-GB" b="0" dirty="0"/>
              <a:t> a </a:t>
            </a:r>
            <a:r>
              <a:rPr lang="cs-CZ" b="0" dirty="0"/>
              <a:t>posilováním kapacit</a:t>
            </a:r>
            <a:endParaRPr lang="en-GB" b="0" dirty="0"/>
          </a:p>
          <a:p>
            <a:pPr lvl="1">
              <a:lnSpc>
                <a:spcPct val="150000"/>
              </a:lnSpc>
            </a:pPr>
            <a:r>
              <a:rPr lang="cs-CZ" b="0" dirty="0"/>
              <a:t>Primárně určeno</a:t>
            </a:r>
            <a:r>
              <a:rPr lang="en-GB" b="0" dirty="0"/>
              <a:t> </a:t>
            </a:r>
            <a:r>
              <a:rPr lang="cs-CZ" b="1" dirty="0"/>
              <a:t>orgánům zodpovědných za danou politiku (</a:t>
            </a:r>
            <a:r>
              <a:rPr lang="cs-CZ" b="1" dirty="0" err="1"/>
              <a:t>policymakers</a:t>
            </a:r>
            <a:r>
              <a:rPr lang="cs-CZ" b="1" dirty="0"/>
              <a:t>) </a:t>
            </a:r>
            <a:r>
              <a:rPr lang="en-US" dirty="0"/>
              <a:t>​</a:t>
            </a:r>
          </a:p>
          <a:p>
            <a:pPr lvl="1">
              <a:lnSpc>
                <a:spcPct val="150000"/>
              </a:lnSpc>
            </a:pPr>
            <a:r>
              <a:rPr lang="cs-CZ" b="0" dirty="0"/>
              <a:t>Zaměřeno na </a:t>
            </a:r>
            <a:r>
              <a:rPr lang="cs-CZ" b="1" dirty="0"/>
              <a:t>výměnu zkušeností</a:t>
            </a:r>
            <a:r>
              <a:rPr lang="en-US" dirty="0"/>
              <a:t>​</a:t>
            </a:r>
          </a:p>
        </p:txBody>
      </p:sp>
      <p:sp>
        <p:nvSpPr>
          <p:cNvPr id="3" name="Title 2">
            <a:extLst>
              <a:ext uri="{FF2B5EF4-FFF2-40B4-BE49-F238E27FC236}">
                <a16:creationId xmlns:a16="http://schemas.microsoft.com/office/drawing/2014/main" id="{E1C713C4-04E8-4738-876B-C539F8D3DDF4}"/>
              </a:ext>
            </a:extLst>
          </p:cNvPr>
          <p:cNvSpPr>
            <a:spLocks noGrp="1"/>
          </p:cNvSpPr>
          <p:nvPr>
            <p:ph type="title"/>
          </p:nvPr>
        </p:nvSpPr>
        <p:spPr>
          <a:xfrm>
            <a:off x="627321" y="0"/>
            <a:ext cx="10515600" cy="1325563"/>
          </a:xfrm>
        </p:spPr>
        <p:txBody>
          <a:bodyPr>
            <a:normAutofit/>
          </a:bodyPr>
          <a:lstStyle/>
          <a:p>
            <a:r>
              <a:rPr lang="en-US" b="0" dirty="0">
                <a:solidFill>
                  <a:srgbClr val="95948B"/>
                </a:solidFill>
              </a:rPr>
              <a:t>Interreg Europe </a:t>
            </a:r>
            <a:r>
              <a:rPr lang="cs-CZ" dirty="0"/>
              <a:t>cíl</a:t>
            </a:r>
            <a:endParaRPr lang="en-US" dirty="0"/>
          </a:p>
        </p:txBody>
      </p:sp>
      <p:sp>
        <p:nvSpPr>
          <p:cNvPr id="5" name="Content Placeholder 1">
            <a:extLst>
              <a:ext uri="{FF2B5EF4-FFF2-40B4-BE49-F238E27FC236}">
                <a16:creationId xmlns:a16="http://schemas.microsoft.com/office/drawing/2014/main" id="{EB075D28-B1AA-4526-AE40-356BBAD9334E}"/>
              </a:ext>
            </a:extLst>
          </p:cNvPr>
          <p:cNvSpPr txBox="1">
            <a:spLocks/>
          </p:cNvSpPr>
          <p:nvPr/>
        </p:nvSpPr>
        <p:spPr>
          <a:xfrm>
            <a:off x="888487" y="3242224"/>
            <a:ext cx="10254434" cy="28112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baseline="0">
                <a:solidFill>
                  <a:schemeClr val="tx1"/>
                </a:solidFill>
                <a:latin typeface="Open Sans" panose="020B06060305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i="0" kern="1200" baseline="0">
                <a:solidFill>
                  <a:schemeClr val="tx1"/>
                </a:solidFill>
                <a:latin typeface="Open Sans" panose="020B06060305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i="0" kern="1200" baseline="0">
                <a:solidFill>
                  <a:schemeClr val="tx1"/>
                </a:solidFill>
                <a:latin typeface="Open Sans" panose="020B06060305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i="0" kern="1200" baseline="0">
                <a:solidFill>
                  <a:schemeClr val="tx1"/>
                </a:solidFill>
                <a:latin typeface="Open Sans" panose="020B06060305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i="0" kern="1200" baseline="0">
                <a:solidFill>
                  <a:schemeClr val="tx1"/>
                </a:solidFill>
                <a:latin typeface="Open Sans" panose="020B06060305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2400" dirty="0"/>
          </a:p>
        </p:txBody>
      </p:sp>
      <p:sp>
        <p:nvSpPr>
          <p:cNvPr id="6" name="TextBox 5">
            <a:extLst>
              <a:ext uri="{FF2B5EF4-FFF2-40B4-BE49-F238E27FC236}">
                <a16:creationId xmlns:a16="http://schemas.microsoft.com/office/drawing/2014/main" id="{D7ED2757-A7FB-4249-BF8B-6F740C43E412}"/>
              </a:ext>
            </a:extLst>
          </p:cNvPr>
          <p:cNvSpPr txBox="1"/>
          <p:nvPr/>
        </p:nvSpPr>
        <p:spPr>
          <a:xfrm>
            <a:off x="7570117" y="5174608"/>
            <a:ext cx="3440783" cy="1015663"/>
          </a:xfrm>
          <a:prstGeom prst="rect">
            <a:avLst/>
          </a:prstGeom>
          <a:noFill/>
          <a:ln>
            <a:solidFill>
              <a:schemeClr val="tx1"/>
            </a:solidFill>
          </a:ln>
        </p:spPr>
        <p:txBody>
          <a:bodyPr wrap="square">
            <a:spAutoFit/>
          </a:bodyPr>
          <a:lstStyle/>
          <a:p>
            <a:pPr algn="ctr"/>
            <a:r>
              <a:rPr lang="cs-CZ" sz="20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Odlišně od programů přeshraniční a nadnárodní spolupráce</a:t>
            </a:r>
            <a:endParaRPr lang="en-US" sz="2000" dirty="0">
              <a:latin typeface="Open Sans" panose="020B0606030504020204" pitchFamily="34" charset="0"/>
              <a:ea typeface="Open Sans" panose="020B0606030504020204" pitchFamily="34" charset="0"/>
              <a:cs typeface="Open Sans" panose="020B0606030504020204" pitchFamily="34" charset="0"/>
            </a:endParaRPr>
          </a:p>
        </p:txBody>
      </p:sp>
      <p:pic>
        <p:nvPicPr>
          <p:cNvPr id="8" name="Graphic 7">
            <a:extLst>
              <a:ext uri="{FF2B5EF4-FFF2-40B4-BE49-F238E27FC236}">
                <a16:creationId xmlns:a16="http://schemas.microsoft.com/office/drawing/2014/main" id="{7B4C6EA6-DCCF-4338-88C1-1330A74DAA3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670620">
            <a:off x="5930139" y="5184772"/>
            <a:ext cx="1050542" cy="453176"/>
          </a:xfrm>
          <a:prstGeom prst="rect">
            <a:avLst/>
          </a:prstGeom>
        </p:spPr>
      </p:pic>
    </p:spTree>
    <p:extLst>
      <p:ext uri="{BB962C8B-B14F-4D97-AF65-F5344CB8AC3E}">
        <p14:creationId xmlns:p14="http://schemas.microsoft.com/office/powerpoint/2010/main" val="21894051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7B898AE7-FC76-2F49-9DCB-FF48430211D0}"/>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266489" y="5990555"/>
            <a:ext cx="3263900" cy="203200"/>
          </a:xfrm>
          <a:prstGeom prst="rect">
            <a:avLst/>
          </a:prstGeom>
        </p:spPr>
      </p:pic>
      <p:sp>
        <p:nvSpPr>
          <p:cNvPr id="11" name="Subtitle 2">
            <a:extLst>
              <a:ext uri="{FF2B5EF4-FFF2-40B4-BE49-F238E27FC236}">
                <a16:creationId xmlns:a16="http://schemas.microsoft.com/office/drawing/2014/main" id="{2AE1E5D8-F077-9344-BD47-DC5174EAC58C}"/>
              </a:ext>
            </a:extLst>
          </p:cNvPr>
          <p:cNvSpPr>
            <a:spLocks noGrp="1"/>
          </p:cNvSpPr>
          <p:nvPr>
            <p:ph type="subTitle" idx="1"/>
          </p:nvPr>
        </p:nvSpPr>
        <p:spPr>
          <a:xfrm>
            <a:off x="870855" y="2208010"/>
            <a:ext cx="9144000" cy="1655762"/>
          </a:xfrm>
        </p:spPr>
        <p:txBody>
          <a:bodyPr>
            <a:noAutofit/>
          </a:bodyPr>
          <a:lstStyle/>
          <a:p>
            <a:pPr algn="l"/>
            <a:r>
              <a:rPr lang="en-US" sz="4800" b="1" dirty="0">
                <a:latin typeface="Open Sans" panose="020B0606030504020204" pitchFamily="34" charset="0"/>
                <a:ea typeface="Open Sans" panose="020B0606030504020204" pitchFamily="34" charset="0"/>
                <a:cs typeface="Open Sans" panose="020B0606030504020204" pitchFamily="34" charset="0"/>
              </a:rPr>
              <a:t>First call</a:t>
            </a:r>
          </a:p>
          <a:p>
            <a:pPr algn="l"/>
            <a:r>
              <a:rPr lang="en-US" sz="4800" dirty="0">
                <a:solidFill>
                  <a:srgbClr val="95948B"/>
                </a:solidFill>
                <a:ea typeface="Open Sans" panose="020B0606030504020204" pitchFamily="34" charset="0"/>
                <a:cs typeface="Open Sans" panose="020B0606030504020204" pitchFamily="34" charset="0"/>
              </a:rPr>
              <a:t>features</a:t>
            </a:r>
          </a:p>
        </p:txBody>
      </p:sp>
      <p:sp>
        <p:nvSpPr>
          <p:cNvPr id="14" name="TextBox 13">
            <a:extLst>
              <a:ext uri="{FF2B5EF4-FFF2-40B4-BE49-F238E27FC236}">
                <a16:creationId xmlns:a16="http://schemas.microsoft.com/office/drawing/2014/main" id="{241977E0-C0FF-5540-9F53-12E6045AE6B7}"/>
              </a:ext>
            </a:extLst>
          </p:cNvPr>
          <p:cNvSpPr txBox="1"/>
          <p:nvPr/>
        </p:nvSpPr>
        <p:spPr>
          <a:xfrm>
            <a:off x="945749" y="5780323"/>
            <a:ext cx="2438390" cy="461665"/>
          </a:xfrm>
          <a:prstGeom prst="rect">
            <a:avLst/>
          </a:prstGeom>
          <a:noFill/>
        </p:spPr>
        <p:txBody>
          <a:bodyPr wrap="square" rtlCol="0">
            <a:spAutoFit/>
          </a:bodyPr>
          <a:lstStyle/>
          <a:p>
            <a:r>
              <a:rPr lang="en-US" sz="1200" b="1" dirty="0">
                <a:solidFill>
                  <a:srgbClr val="95948B"/>
                </a:solidFill>
                <a:latin typeface="Open Sans" panose="020B0606030504020204" pitchFamily="34" charset="0"/>
                <a:ea typeface="Open Sans" panose="020B0606030504020204" pitchFamily="34" charset="0"/>
                <a:cs typeface="Open Sans" panose="020B0606030504020204" pitchFamily="34" charset="0"/>
              </a:rPr>
              <a:t>Czech Information Day</a:t>
            </a:r>
          </a:p>
          <a:p>
            <a:r>
              <a:rPr lang="en-US" sz="1200" b="1" dirty="0">
                <a:solidFill>
                  <a:srgbClr val="95948B"/>
                </a:solidFill>
                <a:latin typeface="Open Sans" panose="020B0606030504020204" pitchFamily="34" charset="0"/>
                <a:ea typeface="Open Sans" panose="020B0606030504020204" pitchFamily="34" charset="0"/>
                <a:cs typeface="Open Sans" panose="020B0606030504020204" pitchFamily="34" charset="0"/>
              </a:rPr>
              <a:t>Online</a:t>
            </a:r>
          </a:p>
        </p:txBody>
      </p:sp>
      <p:pic>
        <p:nvPicPr>
          <p:cNvPr id="17" name="Graphic 16">
            <a:extLst>
              <a:ext uri="{FF2B5EF4-FFF2-40B4-BE49-F238E27FC236}">
                <a16:creationId xmlns:a16="http://schemas.microsoft.com/office/drawing/2014/main" id="{5091667D-856F-4048-B00C-14DFCE0A6EC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45977" y="649434"/>
            <a:ext cx="5991901" cy="1308576"/>
          </a:xfrm>
          <a:prstGeom prst="rect">
            <a:avLst/>
          </a:prstGeom>
        </p:spPr>
      </p:pic>
      <p:pic>
        <p:nvPicPr>
          <p:cNvPr id="9" name="Picture 8" descr="Map&#10;&#10;Description automatically generated">
            <a:extLst>
              <a:ext uri="{FF2B5EF4-FFF2-40B4-BE49-F238E27FC236}">
                <a16:creationId xmlns:a16="http://schemas.microsoft.com/office/drawing/2014/main" id="{9995DD8D-B733-4052-B3AB-24C92BD598A1}"/>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6985309" y="297013"/>
            <a:ext cx="5231818" cy="5612426"/>
          </a:xfrm>
          <a:prstGeom prst="rect">
            <a:avLst/>
          </a:prstGeom>
        </p:spPr>
      </p:pic>
    </p:spTree>
    <p:extLst>
      <p:ext uri="{BB962C8B-B14F-4D97-AF65-F5344CB8AC3E}">
        <p14:creationId xmlns:p14="http://schemas.microsoft.com/office/powerpoint/2010/main" val="14504686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11F9F7C-EB6C-B84C-9531-356B037FEA56}"/>
              </a:ext>
            </a:extLst>
          </p:cNvPr>
          <p:cNvSpPr>
            <a:spLocks noGrp="1"/>
          </p:cNvSpPr>
          <p:nvPr>
            <p:ph type="subTitle" idx="1"/>
          </p:nvPr>
        </p:nvSpPr>
        <p:spPr>
          <a:xfrm>
            <a:off x="864098" y="758365"/>
            <a:ext cx="5561082" cy="631194"/>
          </a:xfrm>
        </p:spPr>
        <p:txBody>
          <a:bodyPr>
            <a:noAutofit/>
          </a:bodyPr>
          <a:lstStyle/>
          <a:p>
            <a:pPr algn="l"/>
            <a:r>
              <a:rPr lang="en-US" sz="3600" dirty="0">
                <a:solidFill>
                  <a:srgbClr val="95948B"/>
                </a:solidFill>
                <a:latin typeface="Open Sans" panose="020B0606030504020204" pitchFamily="34" charset="0"/>
                <a:ea typeface="Open Sans" panose="020B0606030504020204" pitchFamily="34" charset="0"/>
                <a:cs typeface="Open Sans" panose="020B0606030504020204" pitchFamily="34" charset="0"/>
              </a:rPr>
              <a:t>Call </a:t>
            </a:r>
            <a:r>
              <a:rPr lang="en-US" sz="3600" b="1" dirty="0">
                <a:latin typeface="Open Sans" panose="020B0606030504020204" pitchFamily="34" charset="0"/>
                <a:ea typeface="Open Sans" panose="020B0606030504020204" pitchFamily="34" charset="0"/>
                <a:cs typeface="Open Sans" panose="020B0606030504020204" pitchFamily="34" charset="0"/>
              </a:rPr>
              <a:t>main features</a:t>
            </a:r>
          </a:p>
        </p:txBody>
      </p:sp>
      <p:sp>
        <p:nvSpPr>
          <p:cNvPr id="20" name="TextBox 19">
            <a:extLst>
              <a:ext uri="{FF2B5EF4-FFF2-40B4-BE49-F238E27FC236}">
                <a16:creationId xmlns:a16="http://schemas.microsoft.com/office/drawing/2014/main" id="{1A56C90E-0AE5-2D4A-9D1A-6ED70B0E74A8}"/>
              </a:ext>
            </a:extLst>
          </p:cNvPr>
          <p:cNvSpPr txBox="1"/>
          <p:nvPr/>
        </p:nvSpPr>
        <p:spPr>
          <a:xfrm>
            <a:off x="1078509" y="2045356"/>
            <a:ext cx="9928593" cy="2249270"/>
          </a:xfrm>
          <a:prstGeom prst="rect">
            <a:avLst/>
          </a:prstGeom>
          <a:noFill/>
        </p:spPr>
        <p:txBody>
          <a:bodyPr wrap="square" rtlCol="0">
            <a:spAutoFit/>
          </a:bodyPr>
          <a:lstStyle/>
          <a:p>
            <a:pPr marL="457200" indent="-457200">
              <a:lnSpc>
                <a:spcPct val="150000"/>
              </a:lnSpc>
              <a:buFont typeface="+mj-lt"/>
              <a:buAutoNum type="arabicPeriod"/>
            </a:pPr>
            <a:r>
              <a:rPr lang="en-US" sz="2400" dirty="0">
                <a:latin typeface="Open Sans" panose="020B0606030504020204" pitchFamily="34" charset="0"/>
                <a:ea typeface="Open Sans" panose="020B0606030504020204" pitchFamily="34" charset="0"/>
                <a:cs typeface="Open Sans" panose="020B0606030504020204" pitchFamily="34" charset="0"/>
              </a:rPr>
              <a:t>When?		</a:t>
            </a:r>
            <a:r>
              <a:rPr lang="en-US" sz="2400" b="1" dirty="0">
                <a:latin typeface="Open Sans" panose="020B0606030504020204" pitchFamily="34" charset="0"/>
                <a:ea typeface="Open Sans" panose="020B0606030504020204" pitchFamily="34" charset="0"/>
                <a:cs typeface="Open Sans" panose="020B0606030504020204" pitchFamily="34" charset="0"/>
              </a:rPr>
              <a:t>5 April – 31 May 2022, 12 noon </a:t>
            </a:r>
            <a:r>
              <a:rPr lang="en-US" sz="2400" dirty="0">
                <a:latin typeface="Open Sans" panose="020B0606030504020204" pitchFamily="34" charset="0"/>
                <a:ea typeface="Open Sans" panose="020B0606030504020204" pitchFamily="34" charset="0"/>
                <a:cs typeface="Open Sans" panose="020B0606030504020204" pitchFamily="34" charset="0"/>
              </a:rPr>
              <a:t>(CEST Paris time)</a:t>
            </a:r>
            <a:endParaRPr lang="en-GB" sz="2400" b="1" dirty="0">
              <a:latin typeface="Open Sans" panose="020B0606030504020204" pitchFamily="34" charset="0"/>
              <a:ea typeface="Open Sans" panose="020B0606030504020204" pitchFamily="34" charset="0"/>
              <a:cs typeface="Open Sans" panose="020B0606030504020204" pitchFamily="34" charset="0"/>
            </a:endParaRPr>
          </a:p>
          <a:p>
            <a:pPr marL="457200" indent="-457200">
              <a:lnSpc>
                <a:spcPct val="150000"/>
              </a:lnSpc>
              <a:buFont typeface="+mj-lt"/>
              <a:buAutoNum type="arabicPeriod"/>
            </a:pPr>
            <a:r>
              <a:rPr lang="en-GB" sz="2400" dirty="0">
                <a:latin typeface="Open Sans" panose="020B0606030504020204" pitchFamily="34" charset="0"/>
                <a:ea typeface="Open Sans" panose="020B0606030504020204" pitchFamily="34" charset="0"/>
                <a:cs typeface="Open Sans" panose="020B0606030504020204" pitchFamily="34" charset="0"/>
              </a:rPr>
              <a:t>How much?	</a:t>
            </a:r>
            <a:r>
              <a:rPr lang="en-GB" sz="2400" b="1" dirty="0">
                <a:latin typeface="Open Sans" panose="020B0606030504020204" pitchFamily="34" charset="0"/>
                <a:ea typeface="Open Sans" panose="020B0606030504020204" pitchFamily="34" charset="0"/>
                <a:cs typeface="Open Sans" panose="020B0606030504020204" pitchFamily="34" charset="0"/>
              </a:rPr>
              <a:t>Up to 130 MEUR</a:t>
            </a:r>
            <a:endParaRPr lang="en-GB" sz="2400" dirty="0">
              <a:latin typeface="Open Sans" panose="020B0606030504020204" pitchFamily="34" charset="0"/>
              <a:ea typeface="Open Sans" panose="020B0606030504020204" pitchFamily="34" charset="0"/>
              <a:cs typeface="Open Sans" panose="020B0606030504020204" pitchFamily="34" charset="0"/>
            </a:endParaRPr>
          </a:p>
          <a:p>
            <a:pPr marL="457200" indent="-457200">
              <a:lnSpc>
                <a:spcPct val="150000"/>
              </a:lnSpc>
              <a:buFont typeface="+mj-lt"/>
              <a:buAutoNum type="arabicPeriod"/>
            </a:pPr>
            <a:r>
              <a:rPr lang="en-GB" sz="2400" dirty="0">
                <a:latin typeface="Open Sans" panose="020B0606030504020204" pitchFamily="34" charset="0"/>
                <a:ea typeface="Open Sans" panose="020B0606030504020204" pitchFamily="34" charset="0"/>
                <a:cs typeface="Open Sans" panose="020B0606030504020204" pitchFamily="34" charset="0"/>
              </a:rPr>
              <a:t>About what?	all </a:t>
            </a:r>
            <a:r>
              <a:rPr lang="en-GB" sz="2400" b="1" dirty="0">
                <a:latin typeface="Open Sans" panose="020B0606030504020204" pitchFamily="34" charset="0"/>
                <a:ea typeface="Open Sans" panose="020B0606030504020204" pitchFamily="34" charset="0"/>
                <a:cs typeface="Open Sans" panose="020B0606030504020204" pitchFamily="34" charset="0"/>
              </a:rPr>
              <a:t>topics </a:t>
            </a:r>
            <a:r>
              <a:rPr lang="en-GB" sz="2400" dirty="0">
                <a:latin typeface="Open Sans" panose="020B0606030504020204" pitchFamily="34" charset="0"/>
                <a:ea typeface="Open Sans" panose="020B0606030504020204" pitchFamily="34" charset="0"/>
                <a:cs typeface="Open Sans" panose="020B0606030504020204" pitchFamily="34" charset="0"/>
              </a:rPr>
              <a:t>open</a:t>
            </a:r>
            <a:endParaRPr lang="en-GB" sz="2400" b="1" dirty="0">
              <a:latin typeface="Open Sans" panose="020B0606030504020204" pitchFamily="34" charset="0"/>
              <a:ea typeface="Open Sans" panose="020B0606030504020204" pitchFamily="34" charset="0"/>
              <a:cs typeface="Open Sans" panose="020B0606030504020204" pitchFamily="34" charset="0"/>
            </a:endParaRPr>
          </a:p>
          <a:p>
            <a:pPr marL="457200" indent="-457200">
              <a:lnSpc>
                <a:spcPct val="150000"/>
              </a:lnSpc>
              <a:buFont typeface="+mj-lt"/>
              <a:buAutoNum type="arabicPeriod"/>
            </a:pPr>
            <a:r>
              <a:rPr lang="en-GB" sz="2400" dirty="0">
                <a:latin typeface="Open Sans" panose="020B0606030504020204" pitchFamily="34" charset="0"/>
                <a:ea typeface="Open Sans" panose="020B0606030504020204" pitchFamily="34" charset="0"/>
                <a:cs typeface="Open Sans" panose="020B0606030504020204" pitchFamily="34" charset="0"/>
              </a:rPr>
              <a:t>From where?	all </a:t>
            </a:r>
            <a:r>
              <a:rPr lang="en-GB" sz="2400" b="1" dirty="0">
                <a:latin typeface="Open Sans" panose="020B0606030504020204" pitchFamily="34" charset="0"/>
                <a:ea typeface="Open Sans" panose="020B0606030504020204" pitchFamily="34" charset="0"/>
                <a:cs typeface="Open Sans" panose="020B0606030504020204" pitchFamily="34" charset="0"/>
              </a:rPr>
              <a:t>corners </a:t>
            </a:r>
            <a:r>
              <a:rPr lang="en-GB" sz="2400" dirty="0">
                <a:latin typeface="Open Sans" panose="020B0606030504020204" pitchFamily="34" charset="0"/>
                <a:ea typeface="Open Sans" panose="020B0606030504020204" pitchFamily="34" charset="0"/>
                <a:cs typeface="Open Sans" panose="020B0606030504020204" pitchFamily="34" charset="0"/>
              </a:rPr>
              <a:t>of the programme area</a:t>
            </a:r>
          </a:p>
        </p:txBody>
      </p:sp>
      <p:pic>
        <p:nvPicPr>
          <p:cNvPr id="4" name="Graphic 3">
            <a:extLst>
              <a:ext uri="{FF2B5EF4-FFF2-40B4-BE49-F238E27FC236}">
                <a16:creationId xmlns:a16="http://schemas.microsoft.com/office/drawing/2014/main" id="{B5AEE4C1-834A-443B-B030-CBA1DAFB072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85125" y="4957645"/>
            <a:ext cx="4204319" cy="918185"/>
          </a:xfrm>
          <a:prstGeom prst="rect">
            <a:avLst/>
          </a:prstGeom>
        </p:spPr>
      </p:pic>
    </p:spTree>
    <p:extLst>
      <p:ext uri="{BB962C8B-B14F-4D97-AF65-F5344CB8AC3E}">
        <p14:creationId xmlns:p14="http://schemas.microsoft.com/office/powerpoint/2010/main" val="201476484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9D81A99-A9DC-448A-95DF-4483F5DA65E9}"/>
              </a:ext>
            </a:extLst>
          </p:cNvPr>
          <p:cNvSpPr>
            <a:spLocks noGrp="1"/>
          </p:cNvSpPr>
          <p:nvPr>
            <p:ph idx="1"/>
          </p:nvPr>
        </p:nvSpPr>
        <p:spPr/>
        <p:txBody>
          <a:bodyPr>
            <a:normAutofit lnSpcReduction="10000"/>
          </a:bodyPr>
          <a:lstStyle/>
          <a:p>
            <a:pPr marL="0" indent="0">
              <a:lnSpc>
                <a:spcPct val="150000"/>
              </a:lnSpc>
              <a:buNone/>
            </a:pPr>
            <a:r>
              <a:rPr lang="en-US" dirty="0">
                <a:solidFill>
                  <a:schemeClr val="bg1"/>
                </a:solidFill>
                <a:highlight>
                  <a:srgbClr val="000000"/>
                </a:highlight>
              </a:rPr>
              <a:t>8 weeks</a:t>
            </a:r>
          </a:p>
          <a:p>
            <a:pPr marL="0" indent="0">
              <a:lnSpc>
                <a:spcPct val="150000"/>
              </a:lnSpc>
              <a:buNone/>
            </a:pPr>
            <a:r>
              <a:rPr lang="en-US" b="0" dirty="0"/>
              <a:t>Opening:	</a:t>
            </a:r>
            <a:r>
              <a:rPr lang="en-US" dirty="0"/>
              <a:t>5 April 2022 </a:t>
            </a:r>
            <a:r>
              <a:rPr lang="en-US" b="0" dirty="0"/>
              <a:t>(portal available)</a:t>
            </a:r>
          </a:p>
          <a:p>
            <a:pPr marL="0" indent="0">
              <a:lnSpc>
                <a:spcPct val="150000"/>
              </a:lnSpc>
              <a:buNone/>
            </a:pPr>
            <a:r>
              <a:rPr lang="en-US" b="0" dirty="0"/>
              <a:t>Closing: 	</a:t>
            </a:r>
            <a:r>
              <a:rPr lang="en-US" dirty="0"/>
              <a:t>31 May 2022 at 12:00 </a:t>
            </a:r>
            <a:r>
              <a:rPr lang="en-US" b="0" dirty="0"/>
              <a:t>CEST (Paris time)</a:t>
            </a:r>
          </a:p>
          <a:p>
            <a:pPr marL="0" indent="0">
              <a:lnSpc>
                <a:spcPct val="150000"/>
              </a:lnSpc>
              <a:buNone/>
            </a:pPr>
            <a:r>
              <a:rPr lang="en-US" b="0" dirty="0"/>
              <a:t>Decision: 	</a:t>
            </a:r>
            <a:r>
              <a:rPr lang="en-US" dirty="0"/>
              <a:t>end of 2022</a:t>
            </a:r>
            <a:endParaRPr lang="en-US" b="0" dirty="0"/>
          </a:p>
          <a:p>
            <a:pPr marL="0" indent="0">
              <a:lnSpc>
                <a:spcPct val="150000"/>
              </a:lnSpc>
              <a:buNone/>
            </a:pPr>
            <a:endParaRPr lang="en-US" b="0" dirty="0"/>
          </a:p>
          <a:p>
            <a:pPr marL="0" indent="0">
              <a:lnSpc>
                <a:spcPct val="150000"/>
              </a:lnSpc>
              <a:buNone/>
            </a:pPr>
            <a:r>
              <a:rPr lang="en-US" sz="2400" b="0" dirty="0"/>
              <a:t>Draft application pack available from </a:t>
            </a:r>
            <a:r>
              <a:rPr lang="en-US" sz="2400" dirty="0"/>
              <a:t>February</a:t>
            </a:r>
          </a:p>
          <a:p>
            <a:pPr marL="0" indent="0">
              <a:lnSpc>
                <a:spcPct val="150000"/>
              </a:lnSpc>
              <a:buNone/>
            </a:pPr>
            <a:endParaRPr lang="en-US" b="0" dirty="0"/>
          </a:p>
        </p:txBody>
      </p:sp>
      <p:sp>
        <p:nvSpPr>
          <p:cNvPr id="3" name="Title 2">
            <a:extLst>
              <a:ext uri="{FF2B5EF4-FFF2-40B4-BE49-F238E27FC236}">
                <a16:creationId xmlns:a16="http://schemas.microsoft.com/office/drawing/2014/main" id="{C12D6A2D-B354-45CE-9AF8-D8C70BA80D6B}"/>
              </a:ext>
            </a:extLst>
          </p:cNvPr>
          <p:cNvSpPr>
            <a:spLocks noGrp="1"/>
          </p:cNvSpPr>
          <p:nvPr>
            <p:ph type="title"/>
          </p:nvPr>
        </p:nvSpPr>
        <p:spPr/>
        <p:txBody>
          <a:bodyPr/>
          <a:lstStyle/>
          <a:p>
            <a:r>
              <a:rPr lang="en-US" b="0" dirty="0">
                <a:solidFill>
                  <a:srgbClr val="95948B"/>
                </a:solidFill>
              </a:rPr>
              <a:t>Timing of </a:t>
            </a:r>
            <a:r>
              <a:rPr lang="en-US" dirty="0"/>
              <a:t>the call</a:t>
            </a:r>
          </a:p>
        </p:txBody>
      </p:sp>
    </p:spTree>
    <p:extLst>
      <p:ext uri="{BB962C8B-B14F-4D97-AF65-F5344CB8AC3E}">
        <p14:creationId xmlns:p14="http://schemas.microsoft.com/office/powerpoint/2010/main" val="275995591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a:extLst>
              <a:ext uri="{FF2B5EF4-FFF2-40B4-BE49-F238E27FC236}">
                <a16:creationId xmlns:a16="http://schemas.microsoft.com/office/drawing/2014/main" id="{EBE8B57E-9CB0-421D-BAFD-84D95B6AE649}"/>
              </a:ext>
            </a:extLst>
          </p:cNvPr>
          <p:cNvSpPr>
            <a:spLocks noGrp="1"/>
          </p:cNvSpPr>
          <p:nvPr>
            <p:ph idx="1"/>
          </p:nvPr>
        </p:nvSpPr>
        <p:spPr>
          <a:xfrm>
            <a:off x="838200" y="1825625"/>
            <a:ext cx="10515600" cy="4351338"/>
          </a:xfrm>
        </p:spPr>
        <p:txBody>
          <a:bodyPr>
            <a:noAutofit/>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br>
              <a:rPr lang="en-US" dirty="0"/>
            </a:br>
            <a:r>
              <a:rPr lang="en-US" dirty="0"/>
              <a:t>	</a:t>
            </a:r>
            <a:r>
              <a:rPr lang="en-US" dirty="0">
                <a:solidFill>
                  <a:srgbClr val="95948B"/>
                </a:solidFill>
              </a:rPr>
              <a:t>+</a:t>
            </a:r>
            <a:r>
              <a:rPr lang="en-US" dirty="0"/>
              <a:t> </a:t>
            </a:r>
            <a:r>
              <a:rPr lang="en-US" b="0" dirty="0">
                <a:solidFill>
                  <a:srgbClr val="95948B"/>
                </a:solidFill>
              </a:rPr>
              <a:t>Norwegian funding</a:t>
            </a:r>
          </a:p>
        </p:txBody>
      </p:sp>
      <p:sp>
        <p:nvSpPr>
          <p:cNvPr id="2" name="Title 1"/>
          <p:cNvSpPr>
            <a:spLocks noGrp="1"/>
          </p:cNvSpPr>
          <p:nvPr>
            <p:ph type="title"/>
          </p:nvPr>
        </p:nvSpPr>
        <p:spPr>
          <a:xfrm>
            <a:off x="838200" y="365125"/>
            <a:ext cx="10515600" cy="1325563"/>
          </a:xfrm>
        </p:spPr>
        <p:txBody>
          <a:bodyPr/>
          <a:lstStyle/>
          <a:p>
            <a:r>
              <a:rPr lang="en-GB" b="0" dirty="0">
                <a:solidFill>
                  <a:srgbClr val="95948B"/>
                </a:solidFill>
              </a:rPr>
              <a:t>Budget for </a:t>
            </a:r>
            <a:r>
              <a:rPr lang="en-GB" dirty="0"/>
              <a:t>the first call</a:t>
            </a:r>
          </a:p>
        </p:txBody>
      </p:sp>
      <p:sp>
        <p:nvSpPr>
          <p:cNvPr id="7" name="TextBox 6">
            <a:extLst>
              <a:ext uri="{FF2B5EF4-FFF2-40B4-BE49-F238E27FC236}">
                <a16:creationId xmlns:a16="http://schemas.microsoft.com/office/drawing/2014/main" id="{4BF459B8-61E0-46CA-B02B-123AA48BD8FD}"/>
              </a:ext>
            </a:extLst>
          </p:cNvPr>
          <p:cNvSpPr txBox="1"/>
          <p:nvPr/>
        </p:nvSpPr>
        <p:spPr>
          <a:xfrm>
            <a:off x="7016505" y="6206459"/>
            <a:ext cx="378661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95948B"/>
                </a:solidFill>
                <a:effectLst/>
                <a:uLnTx/>
                <a:uFillTx/>
                <a:latin typeface="Open Sans" panose="020B0606030504020204" pitchFamily="34" charset="0"/>
                <a:ea typeface="Open Sans" panose="020B0606030504020204" pitchFamily="34" charset="0"/>
                <a:cs typeface="Open Sans" panose="020B0606030504020204" pitchFamily="34" charset="0"/>
              </a:rPr>
              <a:t>* ERDF – European Regional Development Fund</a:t>
            </a:r>
          </a:p>
        </p:txBody>
      </p:sp>
      <p:grpSp>
        <p:nvGrpSpPr>
          <p:cNvPr id="17" name="Group 16">
            <a:extLst>
              <a:ext uri="{FF2B5EF4-FFF2-40B4-BE49-F238E27FC236}">
                <a16:creationId xmlns:a16="http://schemas.microsoft.com/office/drawing/2014/main" id="{82E64DCE-86F7-4ABA-A2D1-8A972247E274}"/>
              </a:ext>
            </a:extLst>
          </p:cNvPr>
          <p:cNvGrpSpPr>
            <a:grpSpLocks noChangeAspect="1"/>
          </p:cNvGrpSpPr>
          <p:nvPr/>
        </p:nvGrpSpPr>
        <p:grpSpPr>
          <a:xfrm>
            <a:off x="1875593" y="1829747"/>
            <a:ext cx="3697724" cy="3341717"/>
            <a:chOff x="1876295" y="3854920"/>
            <a:chExt cx="2703744" cy="2443435"/>
          </a:xfrm>
        </p:grpSpPr>
        <p:pic>
          <p:nvPicPr>
            <p:cNvPr id="9" name="Graphic 8">
              <a:extLst>
                <a:ext uri="{FF2B5EF4-FFF2-40B4-BE49-F238E27FC236}">
                  <a16:creationId xmlns:a16="http://schemas.microsoft.com/office/drawing/2014/main" id="{45EFE5AD-4DF9-48B2-8A08-888BA592180B}"/>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876295" y="3854920"/>
              <a:ext cx="2703744" cy="2376000"/>
            </a:xfrm>
            <a:prstGeom prst="rect">
              <a:avLst/>
            </a:prstGeom>
          </p:spPr>
        </p:pic>
        <p:sp>
          <p:nvSpPr>
            <p:cNvPr id="10" name="TextBox 9">
              <a:extLst>
                <a:ext uri="{FF2B5EF4-FFF2-40B4-BE49-F238E27FC236}">
                  <a16:creationId xmlns:a16="http://schemas.microsoft.com/office/drawing/2014/main" id="{31AA325B-D73D-4BCB-83AB-881B44B02592}"/>
                </a:ext>
              </a:extLst>
            </p:cNvPr>
            <p:cNvSpPr txBox="1"/>
            <p:nvPr/>
          </p:nvSpPr>
          <p:spPr>
            <a:xfrm>
              <a:off x="2517119" y="4186413"/>
              <a:ext cx="1422093" cy="1597810"/>
            </a:xfrm>
            <a:prstGeom prst="rect">
              <a:avLst/>
            </a:prstGeom>
            <a:noFill/>
          </p:spPr>
          <p:txBody>
            <a:bodyPr wrap="square" rtlCol="0">
              <a:spAutoFit/>
            </a:bodyPr>
            <a:lstStyle/>
            <a:p>
              <a:pPr algn="ctr"/>
              <a:r>
                <a:rPr lang="en-US" sz="3600" b="1">
                  <a:solidFill>
                    <a:schemeClr val="bg1"/>
                  </a:solidFill>
                  <a:latin typeface="Open Sans" panose="020B0606030504020204" pitchFamily="34" charset="0"/>
                  <a:ea typeface="Open Sans" panose="020B0606030504020204" pitchFamily="34" charset="0"/>
                  <a:cs typeface="Open Sans" panose="020B0606030504020204" pitchFamily="34" charset="0"/>
                </a:rPr>
                <a:t>MEUR</a:t>
              </a:r>
            </a:p>
            <a:p>
              <a:pPr algn="ctr"/>
              <a:r>
                <a:rPr lang="en-US" sz="8000" b="1">
                  <a:solidFill>
                    <a:schemeClr val="bg1"/>
                  </a:solidFill>
                  <a:latin typeface="Open Sans" panose="020B0606030504020204" pitchFamily="34" charset="0"/>
                  <a:ea typeface="Open Sans" panose="020B0606030504020204" pitchFamily="34" charset="0"/>
                  <a:cs typeface="Open Sans" panose="020B0606030504020204" pitchFamily="34" charset="0"/>
                </a:rPr>
                <a:t>334</a:t>
              </a:r>
            </a:p>
            <a:p>
              <a:pPr algn="ctr"/>
              <a:r>
                <a:rPr lang="en-US" sz="2000" b="1">
                  <a:solidFill>
                    <a:schemeClr val="bg1"/>
                  </a:solidFill>
                  <a:latin typeface="Open Sans" panose="020B0606030504020204" pitchFamily="34" charset="0"/>
                  <a:ea typeface="Open Sans" panose="020B0606030504020204" pitchFamily="34" charset="0"/>
                  <a:cs typeface="Open Sans" panose="020B0606030504020204" pitchFamily="34" charset="0"/>
                </a:rPr>
                <a:t>ERDF*</a:t>
              </a:r>
            </a:p>
          </p:txBody>
        </p:sp>
        <p:sp>
          <p:nvSpPr>
            <p:cNvPr id="13" name="TextBox 12">
              <a:extLst>
                <a:ext uri="{FF2B5EF4-FFF2-40B4-BE49-F238E27FC236}">
                  <a16:creationId xmlns:a16="http://schemas.microsoft.com/office/drawing/2014/main" id="{F20217DC-0062-4582-BF3E-A2C7A5E2BF6F}"/>
                </a:ext>
              </a:extLst>
            </p:cNvPr>
            <p:cNvSpPr txBox="1"/>
            <p:nvPr/>
          </p:nvSpPr>
          <p:spPr>
            <a:xfrm>
              <a:off x="2079830" y="5915781"/>
              <a:ext cx="2296671" cy="382574"/>
            </a:xfrm>
            <a:prstGeom prst="rect">
              <a:avLst/>
            </a:prstGeom>
            <a:solidFill>
              <a:schemeClr val="bg1"/>
            </a:solidFill>
            <a:ln>
              <a:solidFill>
                <a:srgbClr val="95948B"/>
              </a:solidFill>
            </a:ln>
          </p:spPr>
          <p:txBody>
            <a:bodyPr wrap="square" rtlCol="0">
              <a:spAutoFit/>
            </a:bodyPr>
            <a:lstStyle/>
            <a:p>
              <a:pPr algn="ctr"/>
              <a:r>
                <a:rPr lang="en-US" sz="2800" b="1" dirty="0">
                  <a:solidFill>
                    <a:srgbClr val="95948B"/>
                  </a:solidFill>
                  <a:latin typeface="Open Sans" panose="020B0606030504020204" pitchFamily="34" charset="0"/>
                  <a:ea typeface="Open Sans" panose="020B0606030504020204" pitchFamily="34" charset="0"/>
                  <a:cs typeface="Open Sans" panose="020B0606030504020204" pitchFamily="34" charset="0"/>
                </a:rPr>
                <a:t>TOTAL BUDGET</a:t>
              </a:r>
            </a:p>
          </p:txBody>
        </p:sp>
      </p:grpSp>
      <p:grpSp>
        <p:nvGrpSpPr>
          <p:cNvPr id="18" name="Group 17">
            <a:extLst>
              <a:ext uri="{FF2B5EF4-FFF2-40B4-BE49-F238E27FC236}">
                <a16:creationId xmlns:a16="http://schemas.microsoft.com/office/drawing/2014/main" id="{F48E1B21-0D86-4DD1-884C-A94EAEDB7807}"/>
              </a:ext>
            </a:extLst>
          </p:cNvPr>
          <p:cNvGrpSpPr/>
          <p:nvPr/>
        </p:nvGrpSpPr>
        <p:grpSpPr>
          <a:xfrm>
            <a:off x="7272751" y="2263689"/>
            <a:ext cx="2703744" cy="2842450"/>
            <a:chOff x="6954920" y="3642289"/>
            <a:chExt cx="2703744" cy="2842450"/>
          </a:xfrm>
        </p:grpSpPr>
        <p:pic>
          <p:nvPicPr>
            <p:cNvPr id="14" name="Graphic 13">
              <a:extLst>
                <a:ext uri="{FF2B5EF4-FFF2-40B4-BE49-F238E27FC236}">
                  <a16:creationId xmlns:a16="http://schemas.microsoft.com/office/drawing/2014/main" id="{498325C0-53D4-43CC-AA17-8F2D21A2BB16}"/>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954920" y="3642289"/>
              <a:ext cx="2703744" cy="2376000"/>
            </a:xfrm>
            <a:prstGeom prst="rect">
              <a:avLst/>
            </a:prstGeom>
          </p:spPr>
        </p:pic>
        <p:sp>
          <p:nvSpPr>
            <p:cNvPr id="15" name="TextBox 14">
              <a:extLst>
                <a:ext uri="{FF2B5EF4-FFF2-40B4-BE49-F238E27FC236}">
                  <a16:creationId xmlns:a16="http://schemas.microsoft.com/office/drawing/2014/main" id="{6A0BD54C-68BD-4C8B-B61E-8A5D060A4D2F}"/>
                </a:ext>
              </a:extLst>
            </p:cNvPr>
            <p:cNvSpPr txBox="1"/>
            <p:nvPr/>
          </p:nvSpPr>
          <p:spPr>
            <a:xfrm>
              <a:off x="7214378" y="5776853"/>
              <a:ext cx="2184831" cy="707886"/>
            </a:xfrm>
            <a:prstGeom prst="rect">
              <a:avLst/>
            </a:prstGeom>
            <a:solidFill>
              <a:schemeClr val="bg1"/>
            </a:solidFill>
            <a:ln>
              <a:solidFill>
                <a:srgbClr val="95948B"/>
              </a:solidFill>
            </a:ln>
          </p:spPr>
          <p:txBody>
            <a:bodyPr wrap="square" rtlCol="0">
              <a:spAutoFit/>
            </a:bodyPr>
            <a:lstStyle/>
            <a:p>
              <a:pPr algn="ctr"/>
              <a:r>
                <a:rPr lang="en-US" sz="2000" b="1" dirty="0">
                  <a:latin typeface="Open Sans" panose="020B0606030504020204" pitchFamily="34" charset="0"/>
                  <a:ea typeface="Open Sans" panose="020B0606030504020204" pitchFamily="34" charset="0"/>
                  <a:cs typeface="Open Sans" panose="020B0606030504020204" pitchFamily="34" charset="0"/>
                </a:rPr>
                <a:t>Up to 40% for the first call</a:t>
              </a:r>
            </a:p>
          </p:txBody>
        </p:sp>
        <p:sp>
          <p:nvSpPr>
            <p:cNvPr id="16" name="TextBox 15">
              <a:extLst>
                <a:ext uri="{FF2B5EF4-FFF2-40B4-BE49-F238E27FC236}">
                  <a16:creationId xmlns:a16="http://schemas.microsoft.com/office/drawing/2014/main" id="{DCAD88F1-3A3A-49E6-8957-76347A33DB19}"/>
                </a:ext>
              </a:extLst>
            </p:cNvPr>
            <p:cNvSpPr txBox="1"/>
            <p:nvPr/>
          </p:nvSpPr>
          <p:spPr>
            <a:xfrm>
              <a:off x="7595746" y="3969326"/>
              <a:ext cx="1422093" cy="1661993"/>
            </a:xfrm>
            <a:prstGeom prst="rect">
              <a:avLst/>
            </a:prstGeom>
            <a:noFill/>
          </p:spPr>
          <p:txBody>
            <a:bodyPr wrap="square" rtlCol="0">
              <a:spAutoFit/>
            </a:bodyPr>
            <a:lstStyle/>
            <a:p>
              <a:pPr algn="ctr"/>
              <a:r>
                <a:rPr lang="en-US"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MEUR</a:t>
              </a:r>
            </a:p>
            <a:p>
              <a:pPr algn="ctr"/>
              <a:r>
                <a:rPr lang="en-US" sz="5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130</a:t>
              </a:r>
            </a:p>
            <a:p>
              <a:pPr algn="ctr"/>
              <a:r>
                <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ERDF*</a:t>
              </a:r>
            </a:p>
          </p:txBody>
        </p:sp>
      </p:grpSp>
    </p:spTree>
    <p:extLst>
      <p:ext uri="{BB962C8B-B14F-4D97-AF65-F5344CB8AC3E}">
        <p14:creationId xmlns:p14="http://schemas.microsoft.com/office/powerpoint/2010/main" val="18016158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48CD1EFD-8F02-4399-B041-97F3C75D952E}"/>
              </a:ext>
            </a:extLst>
          </p:cNvPr>
          <p:cNvSpPr>
            <a:spLocks noGrp="1"/>
          </p:cNvSpPr>
          <p:nvPr>
            <p:ph idx="1"/>
          </p:nvPr>
        </p:nvSpPr>
        <p:spPr>
          <a:xfrm>
            <a:off x="927343" y="1734508"/>
            <a:ext cx="4399841" cy="583892"/>
          </a:xfrm>
        </p:spPr>
        <p:txBody>
          <a:bodyPr>
            <a:noAutofit/>
          </a:bodyPr>
          <a:lstStyle/>
          <a:p>
            <a:pPr marL="0" indent="0">
              <a:buNone/>
            </a:pPr>
            <a:r>
              <a:rPr lang="en-US" dirty="0"/>
              <a:t>All topics open</a:t>
            </a:r>
            <a:r>
              <a:rPr lang="en-US" b="0" dirty="0"/>
              <a:t>	</a:t>
            </a:r>
            <a:endParaRPr lang="en-US" b="0" dirty="0">
              <a:solidFill>
                <a:schemeClr val="bg1"/>
              </a:solidFill>
              <a:highlight>
                <a:srgbClr val="000000"/>
              </a:highlight>
            </a:endParaRPr>
          </a:p>
        </p:txBody>
      </p:sp>
      <p:sp>
        <p:nvSpPr>
          <p:cNvPr id="6" name="Title 5">
            <a:extLst>
              <a:ext uri="{FF2B5EF4-FFF2-40B4-BE49-F238E27FC236}">
                <a16:creationId xmlns:a16="http://schemas.microsoft.com/office/drawing/2014/main" id="{3EEDAAC9-9B57-4204-BAA0-D6B2958C64A4}"/>
              </a:ext>
            </a:extLst>
          </p:cNvPr>
          <p:cNvSpPr>
            <a:spLocks noGrp="1"/>
          </p:cNvSpPr>
          <p:nvPr>
            <p:ph type="title"/>
          </p:nvPr>
        </p:nvSpPr>
        <p:spPr>
          <a:xfrm>
            <a:off x="838200" y="365125"/>
            <a:ext cx="10515600" cy="1325563"/>
          </a:xfrm>
        </p:spPr>
        <p:txBody>
          <a:bodyPr>
            <a:normAutofit/>
          </a:bodyPr>
          <a:lstStyle/>
          <a:p>
            <a:r>
              <a:rPr lang="en-GB" dirty="0"/>
              <a:t>Topics </a:t>
            </a:r>
            <a:r>
              <a:rPr lang="en-GB" b="0" dirty="0">
                <a:solidFill>
                  <a:srgbClr val="95948B"/>
                </a:solidFill>
              </a:rPr>
              <a:t>of  the call</a:t>
            </a:r>
            <a:endParaRPr lang="en-US" dirty="0"/>
          </a:p>
        </p:txBody>
      </p:sp>
      <p:pic>
        <p:nvPicPr>
          <p:cNvPr id="5" name="Graphic 4">
            <a:extLst>
              <a:ext uri="{FF2B5EF4-FFF2-40B4-BE49-F238E27FC236}">
                <a16:creationId xmlns:a16="http://schemas.microsoft.com/office/drawing/2014/main" id="{83F1396B-7DB1-1049-9A6C-DCEEA69E699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1538" y="2936274"/>
            <a:ext cx="11156870" cy="1128774"/>
          </a:xfrm>
          <a:prstGeom prst="rect">
            <a:avLst/>
          </a:prstGeom>
        </p:spPr>
      </p:pic>
      <p:pic>
        <p:nvPicPr>
          <p:cNvPr id="10" name="Graphic 9">
            <a:extLst>
              <a:ext uri="{FF2B5EF4-FFF2-40B4-BE49-F238E27FC236}">
                <a16:creationId xmlns:a16="http://schemas.microsoft.com/office/drawing/2014/main" id="{849756A9-77F5-6C47-ACAF-CB51A8C2F4B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6200000">
            <a:off x="453313" y="4562635"/>
            <a:ext cx="948060" cy="408967"/>
          </a:xfrm>
          <a:prstGeom prst="rect">
            <a:avLst/>
          </a:prstGeom>
        </p:spPr>
      </p:pic>
      <p:sp>
        <p:nvSpPr>
          <p:cNvPr id="12" name="TextBox 11">
            <a:extLst>
              <a:ext uri="{FF2B5EF4-FFF2-40B4-BE49-F238E27FC236}">
                <a16:creationId xmlns:a16="http://schemas.microsoft.com/office/drawing/2014/main" id="{77230208-FC47-3E4F-8E21-B2438B35F9B5}"/>
              </a:ext>
            </a:extLst>
          </p:cNvPr>
          <p:cNvSpPr txBox="1"/>
          <p:nvPr/>
        </p:nvSpPr>
        <p:spPr>
          <a:xfrm>
            <a:off x="1956611" y="5684136"/>
            <a:ext cx="4746023"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Concentration</a:t>
            </a:r>
            <a:r>
              <a:rPr kumimoji="0" lang="en-GB" sz="2400" b="1" u="none" strike="noStrike" kern="1200" cap="none" spc="0" normalizeH="0" baseline="0" noProof="0">
                <a:ln>
                  <a:noFill/>
                </a:ln>
                <a:solidFill>
                  <a:srgbClr val="95948B"/>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2400" b="0" u="none" strike="noStrike" kern="1200" cap="none" spc="0" normalizeH="0" baseline="0" noProof="0">
                <a:ln>
                  <a:noFill/>
                </a:ln>
                <a:solidFill>
                  <a:srgbClr val="95948B"/>
                </a:solidFill>
                <a:effectLst/>
                <a:uLnTx/>
                <a:uFillTx/>
                <a:latin typeface="Open Sans" panose="020B0606030504020204" pitchFamily="34" charset="0"/>
                <a:ea typeface="Open Sans" panose="020B0606030504020204" pitchFamily="34" charset="0"/>
                <a:cs typeface="Open Sans" panose="020B0606030504020204" pitchFamily="34" charset="0"/>
              </a:rPr>
              <a:t>principle (80%)</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9" name="Graphic 8">
            <a:extLst>
              <a:ext uri="{FF2B5EF4-FFF2-40B4-BE49-F238E27FC236}">
                <a16:creationId xmlns:a16="http://schemas.microsoft.com/office/drawing/2014/main" id="{109D91C0-A463-451D-A849-456852D7712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6471535" y="4569831"/>
            <a:ext cx="914689" cy="394572"/>
          </a:xfrm>
          <a:prstGeom prst="rect">
            <a:avLst/>
          </a:prstGeom>
        </p:spPr>
      </p:pic>
      <p:pic>
        <p:nvPicPr>
          <p:cNvPr id="11" name="Graphic 10">
            <a:extLst>
              <a:ext uri="{FF2B5EF4-FFF2-40B4-BE49-F238E27FC236}">
                <a16:creationId xmlns:a16="http://schemas.microsoft.com/office/drawing/2014/main" id="{CBC13B0D-7300-4495-B7DA-180C315742A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6200000">
            <a:off x="2521986" y="4562637"/>
            <a:ext cx="948060" cy="408967"/>
          </a:xfrm>
          <a:prstGeom prst="rect">
            <a:avLst/>
          </a:prstGeom>
        </p:spPr>
      </p:pic>
    </p:spTree>
    <p:extLst>
      <p:ext uri="{BB962C8B-B14F-4D97-AF65-F5344CB8AC3E}">
        <p14:creationId xmlns:p14="http://schemas.microsoft.com/office/powerpoint/2010/main" val="313323088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D645D0F-4B63-4C27-ADAA-4A65EE14E60F}"/>
              </a:ext>
            </a:extLst>
          </p:cNvPr>
          <p:cNvSpPr>
            <a:spLocks noGrp="1"/>
          </p:cNvSpPr>
          <p:nvPr>
            <p:ph type="body" sz="quarter" idx="12"/>
          </p:nvPr>
        </p:nvSpPr>
        <p:spPr>
          <a:xfrm>
            <a:off x="737301" y="2509778"/>
            <a:ext cx="10191531" cy="3447020"/>
          </a:xfrm>
        </p:spPr>
        <p:txBody>
          <a:bodyPr>
            <a:normAutofit/>
          </a:bodyPr>
          <a:lstStyle/>
          <a:p>
            <a:pPr marL="685800" indent="-685800">
              <a:spcAft>
                <a:spcPts val="1200"/>
              </a:spcAft>
              <a:buFont typeface="Arial" panose="020B0604020202020204" pitchFamily="34" charset="0"/>
              <a:buChar char="•"/>
            </a:pPr>
            <a:r>
              <a:rPr lang="en-US" sz="2000" b="1" dirty="0"/>
              <a:t>Research and Innovation </a:t>
            </a:r>
            <a:r>
              <a:rPr lang="en-US" sz="2000" dirty="0"/>
              <a:t>capacities, uptake of advanced technologies</a:t>
            </a:r>
          </a:p>
          <a:p>
            <a:pPr marL="685800" indent="-685800">
              <a:spcAft>
                <a:spcPts val="1200"/>
              </a:spcAft>
              <a:buFont typeface="Arial" panose="020B0604020202020204" pitchFamily="34" charset="0"/>
              <a:buChar char="•"/>
            </a:pPr>
            <a:r>
              <a:rPr lang="en-US" sz="2000" b="1" dirty="0" err="1"/>
              <a:t>Digitisation</a:t>
            </a:r>
            <a:r>
              <a:rPr lang="en-US" sz="2000" dirty="0"/>
              <a:t> for citizens, companies, research </a:t>
            </a:r>
            <a:r>
              <a:rPr lang="en-US" sz="2000" dirty="0" err="1"/>
              <a:t>organisations</a:t>
            </a:r>
            <a:r>
              <a:rPr lang="en-US" sz="2000" dirty="0"/>
              <a:t> and public authorities</a:t>
            </a:r>
          </a:p>
          <a:p>
            <a:pPr marL="685800" indent="-685800">
              <a:spcAft>
                <a:spcPts val="1200"/>
              </a:spcAft>
              <a:buFont typeface="Arial" panose="020B0604020202020204" pitchFamily="34" charset="0"/>
              <a:buChar char="•"/>
            </a:pPr>
            <a:r>
              <a:rPr lang="en-US" sz="2000" dirty="0"/>
              <a:t>Sustainable growth and </a:t>
            </a:r>
            <a:r>
              <a:rPr lang="en-US" sz="2000" b="1" dirty="0"/>
              <a:t>competitiveness of SMEs </a:t>
            </a:r>
            <a:r>
              <a:rPr lang="en-US" sz="2000" dirty="0"/>
              <a:t>and job creation in SMEs, including by productive investments</a:t>
            </a:r>
          </a:p>
          <a:p>
            <a:pPr marL="685800" indent="-685800">
              <a:spcAft>
                <a:spcPts val="1200"/>
              </a:spcAft>
              <a:buFont typeface="Arial" panose="020B0604020202020204" pitchFamily="34" charset="0"/>
              <a:buChar char="•"/>
            </a:pPr>
            <a:r>
              <a:rPr lang="en-US" sz="2000" b="1" dirty="0"/>
              <a:t>Skills</a:t>
            </a:r>
            <a:r>
              <a:rPr lang="en-US" sz="2000" dirty="0"/>
              <a:t> for smart </a:t>
            </a:r>
            <a:r>
              <a:rPr lang="en-US" sz="2000" dirty="0" err="1"/>
              <a:t>specialisation</a:t>
            </a:r>
            <a:r>
              <a:rPr lang="en-US" sz="2000" dirty="0"/>
              <a:t>, industrial transition &amp; entrepreneurship</a:t>
            </a:r>
          </a:p>
          <a:p>
            <a:pPr marL="685800" indent="-685800">
              <a:spcAft>
                <a:spcPts val="1200"/>
              </a:spcAft>
              <a:buFont typeface="Arial" panose="020B0604020202020204" pitchFamily="34" charset="0"/>
              <a:buChar char="•"/>
            </a:pPr>
            <a:r>
              <a:rPr lang="en-US" sz="2000" dirty="0"/>
              <a:t>Digital </a:t>
            </a:r>
            <a:r>
              <a:rPr lang="en-US" sz="2000" b="1" dirty="0"/>
              <a:t>connectivity</a:t>
            </a:r>
          </a:p>
        </p:txBody>
      </p:sp>
      <p:pic>
        <p:nvPicPr>
          <p:cNvPr id="11" name="Graphic 10">
            <a:extLst>
              <a:ext uri="{FF2B5EF4-FFF2-40B4-BE49-F238E27FC236}">
                <a16:creationId xmlns:a16="http://schemas.microsoft.com/office/drawing/2014/main" id="{86802337-F2B0-4D16-875C-D26BFFE97D5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087588" y="494465"/>
            <a:ext cx="1737290" cy="1584000"/>
          </a:xfrm>
          <a:prstGeom prst="rect">
            <a:avLst/>
          </a:prstGeom>
        </p:spPr>
      </p:pic>
      <p:sp>
        <p:nvSpPr>
          <p:cNvPr id="4" name="Title 5">
            <a:extLst>
              <a:ext uri="{FF2B5EF4-FFF2-40B4-BE49-F238E27FC236}">
                <a16:creationId xmlns:a16="http://schemas.microsoft.com/office/drawing/2014/main" id="{8E6FCF42-45D7-4D86-B4C4-4A86A006E007}"/>
              </a:ext>
            </a:extLst>
          </p:cNvPr>
          <p:cNvSpPr txBox="1">
            <a:spLocks/>
          </p:cNvSpPr>
          <p:nvPr/>
        </p:nvSpPr>
        <p:spPr>
          <a:xfrm>
            <a:off x="737301" y="673505"/>
            <a:ext cx="4213071" cy="612961"/>
          </a:xfrm>
          <a:prstGeom prst="rect">
            <a:avLst/>
          </a:prstGeom>
        </p:spPr>
        <p:txBody>
          <a:bodyPr>
            <a:normAutofit fontScale="85000" lnSpcReduction="10000"/>
          </a:bodyPr>
          <a:lstStyle>
            <a:lvl1pPr algn="l" defTabSz="914400" rtl="0" eaLnBrk="1" latinLnBrk="0" hangingPunct="1">
              <a:lnSpc>
                <a:spcPct val="90000"/>
              </a:lnSpc>
              <a:spcBef>
                <a:spcPct val="0"/>
              </a:spcBef>
              <a:buNone/>
              <a:defRPr sz="4400" b="1" i="0" kern="1200" baseline="0">
                <a:solidFill>
                  <a:schemeClr val="tx1"/>
                </a:solidFill>
                <a:latin typeface="Open Sans" panose="020B0606030504020204" pitchFamily="34" charset="0"/>
                <a:ea typeface="+mj-ea"/>
                <a:cs typeface="+mj-cs"/>
              </a:defRPr>
            </a:lvl1pPr>
          </a:lstStyle>
          <a:p>
            <a:r>
              <a:rPr lang="en-GB" b="0" dirty="0">
                <a:solidFill>
                  <a:srgbClr val="95948B"/>
                </a:solidFill>
              </a:rPr>
              <a:t>Insight into</a:t>
            </a:r>
            <a:r>
              <a:rPr lang="en-GB" dirty="0"/>
              <a:t> topics</a:t>
            </a:r>
            <a:endParaRPr lang="en-US" dirty="0"/>
          </a:p>
        </p:txBody>
      </p:sp>
      <p:sp>
        <p:nvSpPr>
          <p:cNvPr id="6" name="Title 5">
            <a:extLst>
              <a:ext uri="{FF2B5EF4-FFF2-40B4-BE49-F238E27FC236}">
                <a16:creationId xmlns:a16="http://schemas.microsoft.com/office/drawing/2014/main" id="{9CF97522-E442-4C72-A58D-09CE09C16CC7}"/>
              </a:ext>
            </a:extLst>
          </p:cNvPr>
          <p:cNvSpPr txBox="1">
            <a:spLocks/>
          </p:cNvSpPr>
          <p:nvPr/>
        </p:nvSpPr>
        <p:spPr>
          <a:xfrm>
            <a:off x="9609537" y="1124424"/>
            <a:ext cx="1651596" cy="324083"/>
          </a:xfrm>
          <a:prstGeom prst="rect">
            <a:avLst/>
          </a:prstGeom>
        </p:spPr>
        <p:txBody>
          <a:bodyPr>
            <a:normAutofit fontScale="70000" lnSpcReduction="20000"/>
          </a:bodyPr>
          <a:lstStyle>
            <a:lvl1pPr algn="l" defTabSz="914400" rtl="0" eaLnBrk="1" latinLnBrk="0" hangingPunct="1">
              <a:lnSpc>
                <a:spcPct val="90000"/>
              </a:lnSpc>
              <a:spcBef>
                <a:spcPct val="0"/>
              </a:spcBef>
              <a:buNone/>
              <a:defRPr sz="4400" b="1" i="0" kern="1200" baseline="0">
                <a:solidFill>
                  <a:schemeClr val="tx1"/>
                </a:solidFill>
                <a:latin typeface="Open Sans" panose="020B0606030504020204" pitchFamily="34" charset="0"/>
                <a:ea typeface="+mj-ea"/>
                <a:cs typeface="+mj-cs"/>
              </a:defRPr>
            </a:lvl1pPr>
          </a:lstStyle>
          <a:p>
            <a:r>
              <a:rPr lang="en-GB" sz="2800" b="0" dirty="0">
                <a:solidFill>
                  <a:schemeClr val="bg1"/>
                </a:solidFill>
                <a:highlight>
                  <a:srgbClr val="000000"/>
                </a:highlight>
              </a:rPr>
              <a:t>Within 80%</a:t>
            </a:r>
            <a:endParaRPr lang="en-US" sz="2800" dirty="0">
              <a:solidFill>
                <a:schemeClr val="bg1"/>
              </a:solidFill>
              <a:highlight>
                <a:srgbClr val="000000"/>
              </a:highlight>
            </a:endParaRPr>
          </a:p>
        </p:txBody>
      </p:sp>
    </p:spTree>
    <p:extLst>
      <p:ext uri="{BB962C8B-B14F-4D97-AF65-F5344CB8AC3E}">
        <p14:creationId xmlns:p14="http://schemas.microsoft.com/office/powerpoint/2010/main" val="336991106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D645D0F-4B63-4C27-ADAA-4A65EE14E60F}"/>
              </a:ext>
            </a:extLst>
          </p:cNvPr>
          <p:cNvSpPr>
            <a:spLocks noGrp="1"/>
          </p:cNvSpPr>
          <p:nvPr>
            <p:ph type="body" sz="quarter" idx="12"/>
          </p:nvPr>
        </p:nvSpPr>
        <p:spPr>
          <a:xfrm>
            <a:off x="737301" y="2281494"/>
            <a:ext cx="10301954" cy="4470412"/>
          </a:xfrm>
        </p:spPr>
        <p:txBody>
          <a:bodyPr>
            <a:normAutofit/>
          </a:bodyPr>
          <a:lstStyle/>
          <a:p>
            <a:pPr marL="685800" indent="-685800">
              <a:spcAft>
                <a:spcPts val="1200"/>
              </a:spcAft>
              <a:buFont typeface="Arial" panose="020B0604020202020204" pitchFamily="34" charset="0"/>
              <a:buChar char="•"/>
            </a:pPr>
            <a:r>
              <a:rPr lang="en-US" sz="2000" b="1" dirty="0"/>
              <a:t>Energy efficiency </a:t>
            </a:r>
            <a:r>
              <a:rPr lang="en-US" sz="2000" dirty="0"/>
              <a:t>and reduction of greenhouse emissions</a:t>
            </a:r>
          </a:p>
          <a:p>
            <a:pPr marL="685800" indent="-685800">
              <a:spcAft>
                <a:spcPts val="1200"/>
              </a:spcAft>
              <a:buFont typeface="Arial" panose="020B0604020202020204" pitchFamily="34" charset="0"/>
              <a:buChar char="•"/>
            </a:pPr>
            <a:r>
              <a:rPr lang="en-US" sz="2000" b="1" dirty="0"/>
              <a:t>Renewable energy</a:t>
            </a:r>
          </a:p>
          <a:p>
            <a:pPr marL="685800" indent="-685800">
              <a:spcAft>
                <a:spcPts val="1200"/>
              </a:spcAft>
              <a:buFont typeface="Arial" panose="020B0604020202020204" pitchFamily="34" charset="0"/>
              <a:buChar char="•"/>
            </a:pPr>
            <a:r>
              <a:rPr lang="en-US" sz="2000" b="1" dirty="0"/>
              <a:t>Smart energy systems</a:t>
            </a:r>
            <a:r>
              <a:rPr lang="en-US" sz="2000" dirty="0"/>
              <a:t>, grids and storage</a:t>
            </a:r>
          </a:p>
          <a:p>
            <a:pPr marL="685800" indent="-685800">
              <a:spcAft>
                <a:spcPts val="1200"/>
              </a:spcAft>
              <a:buFont typeface="Arial" panose="020B0604020202020204" pitchFamily="34" charset="0"/>
              <a:buChar char="•"/>
            </a:pPr>
            <a:r>
              <a:rPr lang="en-US" sz="2000" b="1" dirty="0"/>
              <a:t>Climate change </a:t>
            </a:r>
            <a:r>
              <a:rPr lang="en-US" sz="2000" dirty="0"/>
              <a:t>adaptation, disaster risk prevention, resilience</a:t>
            </a:r>
          </a:p>
          <a:p>
            <a:pPr marL="685800" indent="-685800">
              <a:spcAft>
                <a:spcPts val="1200"/>
              </a:spcAft>
              <a:buFont typeface="Arial" panose="020B0604020202020204" pitchFamily="34" charset="0"/>
              <a:buChar char="•"/>
            </a:pPr>
            <a:r>
              <a:rPr lang="en-US" sz="2000" dirty="0"/>
              <a:t>Access to </a:t>
            </a:r>
            <a:r>
              <a:rPr lang="en-US" sz="2000" b="1" dirty="0"/>
              <a:t>water</a:t>
            </a:r>
            <a:r>
              <a:rPr lang="en-US" sz="2000" dirty="0"/>
              <a:t> and sustainable water management</a:t>
            </a:r>
          </a:p>
          <a:p>
            <a:pPr marL="685800" indent="-685800">
              <a:spcAft>
                <a:spcPts val="1200"/>
              </a:spcAft>
              <a:buFont typeface="Arial" panose="020B0604020202020204" pitchFamily="34" charset="0"/>
              <a:buChar char="•"/>
            </a:pPr>
            <a:r>
              <a:rPr lang="en-US" sz="2000" dirty="0"/>
              <a:t>Circular and </a:t>
            </a:r>
            <a:r>
              <a:rPr lang="en-US" sz="2000" b="1" dirty="0"/>
              <a:t>resource efficient </a:t>
            </a:r>
            <a:r>
              <a:rPr lang="en-US" sz="2000" dirty="0"/>
              <a:t>economy</a:t>
            </a:r>
          </a:p>
          <a:p>
            <a:pPr marL="685800" indent="-685800">
              <a:spcAft>
                <a:spcPts val="1200"/>
              </a:spcAft>
              <a:buFont typeface="Arial" panose="020B0604020202020204" pitchFamily="34" charset="0"/>
              <a:buChar char="•"/>
            </a:pPr>
            <a:r>
              <a:rPr lang="en-US" sz="2000" dirty="0"/>
              <a:t>Protection and preservation of </a:t>
            </a:r>
            <a:r>
              <a:rPr lang="en-US" sz="2000" b="1" dirty="0"/>
              <a:t>nature and biodiversity</a:t>
            </a:r>
            <a:r>
              <a:rPr lang="en-US" sz="2000" dirty="0"/>
              <a:t>, green infrastructures, pollution reduction</a:t>
            </a:r>
          </a:p>
          <a:p>
            <a:pPr marL="685800" indent="-685800">
              <a:spcAft>
                <a:spcPts val="1200"/>
              </a:spcAft>
              <a:buFont typeface="Arial" panose="020B0604020202020204" pitchFamily="34" charset="0"/>
              <a:buChar char="•"/>
            </a:pPr>
            <a:r>
              <a:rPr lang="en-US" sz="2000" b="1" dirty="0"/>
              <a:t>Sustainable urban mobility </a:t>
            </a:r>
            <a:r>
              <a:rPr lang="en-US" sz="2000" dirty="0"/>
              <a:t>for zero carbon economy</a:t>
            </a:r>
          </a:p>
        </p:txBody>
      </p:sp>
      <p:pic>
        <p:nvPicPr>
          <p:cNvPr id="5" name="Graphic 4">
            <a:extLst>
              <a:ext uri="{FF2B5EF4-FFF2-40B4-BE49-F238E27FC236}">
                <a16:creationId xmlns:a16="http://schemas.microsoft.com/office/drawing/2014/main" id="{AB90D8F9-E36C-42CE-9AE8-0E0A96B9B2E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082907" y="494466"/>
            <a:ext cx="1737291" cy="1584000"/>
          </a:xfrm>
          <a:prstGeom prst="rect">
            <a:avLst/>
          </a:prstGeom>
        </p:spPr>
      </p:pic>
      <p:sp>
        <p:nvSpPr>
          <p:cNvPr id="6" name="Title 5">
            <a:extLst>
              <a:ext uri="{FF2B5EF4-FFF2-40B4-BE49-F238E27FC236}">
                <a16:creationId xmlns:a16="http://schemas.microsoft.com/office/drawing/2014/main" id="{3EA2C801-25FE-405D-B05C-69A6A5B7B78D}"/>
              </a:ext>
            </a:extLst>
          </p:cNvPr>
          <p:cNvSpPr txBox="1">
            <a:spLocks/>
          </p:cNvSpPr>
          <p:nvPr/>
        </p:nvSpPr>
        <p:spPr>
          <a:xfrm>
            <a:off x="737301" y="673505"/>
            <a:ext cx="4213071" cy="612961"/>
          </a:xfrm>
          <a:prstGeom prst="rect">
            <a:avLst/>
          </a:prstGeom>
        </p:spPr>
        <p:txBody>
          <a:bodyPr>
            <a:normAutofit fontScale="85000" lnSpcReduction="10000"/>
          </a:bodyPr>
          <a:lstStyle>
            <a:lvl1pPr algn="l" defTabSz="914400" rtl="0" eaLnBrk="1" latinLnBrk="0" hangingPunct="1">
              <a:lnSpc>
                <a:spcPct val="90000"/>
              </a:lnSpc>
              <a:spcBef>
                <a:spcPct val="0"/>
              </a:spcBef>
              <a:buNone/>
              <a:defRPr sz="4400" b="1" i="0" kern="1200" baseline="0">
                <a:solidFill>
                  <a:schemeClr val="tx1"/>
                </a:solidFill>
                <a:latin typeface="Open Sans" panose="020B0606030504020204" pitchFamily="34" charset="0"/>
                <a:ea typeface="+mj-ea"/>
                <a:cs typeface="+mj-cs"/>
              </a:defRPr>
            </a:lvl1pPr>
          </a:lstStyle>
          <a:p>
            <a:r>
              <a:rPr lang="en-GB" b="0" dirty="0">
                <a:solidFill>
                  <a:srgbClr val="95948B"/>
                </a:solidFill>
              </a:rPr>
              <a:t>Insight into</a:t>
            </a:r>
            <a:r>
              <a:rPr lang="en-GB" dirty="0"/>
              <a:t> topics</a:t>
            </a:r>
            <a:endParaRPr lang="en-US" dirty="0"/>
          </a:p>
        </p:txBody>
      </p:sp>
      <p:sp>
        <p:nvSpPr>
          <p:cNvPr id="8" name="Title 5">
            <a:extLst>
              <a:ext uri="{FF2B5EF4-FFF2-40B4-BE49-F238E27FC236}">
                <a16:creationId xmlns:a16="http://schemas.microsoft.com/office/drawing/2014/main" id="{738F0483-E05F-4686-A291-6A1B7447C7E7}"/>
              </a:ext>
            </a:extLst>
          </p:cNvPr>
          <p:cNvSpPr txBox="1">
            <a:spLocks/>
          </p:cNvSpPr>
          <p:nvPr/>
        </p:nvSpPr>
        <p:spPr>
          <a:xfrm>
            <a:off x="9609537" y="1124424"/>
            <a:ext cx="1651596" cy="324083"/>
          </a:xfrm>
          <a:prstGeom prst="rect">
            <a:avLst/>
          </a:prstGeom>
        </p:spPr>
        <p:txBody>
          <a:bodyPr>
            <a:normAutofit fontScale="70000" lnSpcReduction="20000"/>
          </a:bodyPr>
          <a:lstStyle>
            <a:lvl1pPr algn="l" defTabSz="914400" rtl="0" eaLnBrk="1" latinLnBrk="0" hangingPunct="1">
              <a:lnSpc>
                <a:spcPct val="90000"/>
              </a:lnSpc>
              <a:spcBef>
                <a:spcPct val="0"/>
              </a:spcBef>
              <a:buNone/>
              <a:defRPr sz="4400" b="1" i="0" kern="1200" baseline="0">
                <a:solidFill>
                  <a:schemeClr val="tx1"/>
                </a:solidFill>
                <a:latin typeface="Open Sans" panose="020B0606030504020204" pitchFamily="34" charset="0"/>
                <a:ea typeface="+mj-ea"/>
                <a:cs typeface="+mj-cs"/>
              </a:defRPr>
            </a:lvl1pPr>
          </a:lstStyle>
          <a:p>
            <a:r>
              <a:rPr lang="en-GB" sz="2800" b="0" dirty="0">
                <a:solidFill>
                  <a:schemeClr val="bg1"/>
                </a:solidFill>
                <a:highlight>
                  <a:srgbClr val="000000"/>
                </a:highlight>
              </a:rPr>
              <a:t>Within 80%</a:t>
            </a:r>
            <a:endParaRPr lang="en-US" sz="2800" dirty="0">
              <a:solidFill>
                <a:schemeClr val="bg1"/>
              </a:solidFill>
              <a:highlight>
                <a:srgbClr val="000000"/>
              </a:highlight>
            </a:endParaRPr>
          </a:p>
        </p:txBody>
      </p:sp>
    </p:spTree>
    <p:extLst>
      <p:ext uri="{BB962C8B-B14F-4D97-AF65-F5344CB8AC3E}">
        <p14:creationId xmlns:p14="http://schemas.microsoft.com/office/powerpoint/2010/main" val="184943119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D645D0F-4B63-4C27-ADAA-4A65EE14E60F}"/>
              </a:ext>
            </a:extLst>
          </p:cNvPr>
          <p:cNvSpPr>
            <a:spLocks noGrp="1"/>
          </p:cNvSpPr>
          <p:nvPr>
            <p:ph type="body" sz="quarter" idx="12"/>
          </p:nvPr>
        </p:nvSpPr>
        <p:spPr>
          <a:xfrm>
            <a:off x="737301" y="2764563"/>
            <a:ext cx="9466317" cy="2426664"/>
          </a:xfrm>
        </p:spPr>
        <p:txBody>
          <a:bodyPr>
            <a:normAutofit/>
          </a:bodyPr>
          <a:lstStyle/>
          <a:p>
            <a:pPr marL="685800" indent="-685800">
              <a:spcAft>
                <a:spcPts val="1200"/>
              </a:spcAft>
              <a:buFont typeface="Arial" panose="020B0604020202020204" pitchFamily="34" charset="0"/>
              <a:buChar char="•"/>
            </a:pPr>
            <a:r>
              <a:rPr lang="en-US" sz="2000" dirty="0"/>
              <a:t>Effectiveness and inclusiveness of </a:t>
            </a:r>
            <a:r>
              <a:rPr lang="en-US" sz="2000" b="1" dirty="0" err="1"/>
              <a:t>labour</a:t>
            </a:r>
            <a:r>
              <a:rPr lang="en-US" sz="2000" b="1" dirty="0"/>
              <a:t> market</a:t>
            </a:r>
            <a:r>
              <a:rPr lang="en-US" sz="2000" dirty="0"/>
              <a:t>, access to quality employment, social economy</a:t>
            </a:r>
          </a:p>
          <a:p>
            <a:pPr marL="685800" indent="-685800">
              <a:spcAft>
                <a:spcPts val="1200"/>
              </a:spcAft>
              <a:buFont typeface="Arial" panose="020B0604020202020204" pitchFamily="34" charset="0"/>
              <a:buChar char="•"/>
            </a:pPr>
            <a:r>
              <a:rPr lang="en-US" sz="2000" dirty="0"/>
              <a:t>Equal access to </a:t>
            </a:r>
            <a:r>
              <a:rPr lang="en-US" sz="2000" b="1" dirty="0"/>
              <a:t>health care</a:t>
            </a:r>
            <a:r>
              <a:rPr lang="en-US" sz="2000" dirty="0"/>
              <a:t>, health systems resilience, family-based and community-based care</a:t>
            </a:r>
          </a:p>
          <a:p>
            <a:pPr marL="685800" indent="-685800">
              <a:spcAft>
                <a:spcPts val="1200"/>
              </a:spcAft>
              <a:buFont typeface="Arial" panose="020B0604020202020204" pitchFamily="34" charset="0"/>
              <a:buChar char="•"/>
            </a:pPr>
            <a:r>
              <a:rPr lang="en-US" sz="2000" b="1" dirty="0"/>
              <a:t>Culture and tourism </a:t>
            </a:r>
            <a:r>
              <a:rPr lang="en-US" sz="2000" dirty="0"/>
              <a:t>for economic development, social inclusion and social innovation</a:t>
            </a:r>
          </a:p>
        </p:txBody>
      </p:sp>
      <p:pic>
        <p:nvPicPr>
          <p:cNvPr id="6" name="Graphic 5">
            <a:extLst>
              <a:ext uri="{FF2B5EF4-FFF2-40B4-BE49-F238E27FC236}">
                <a16:creationId xmlns:a16="http://schemas.microsoft.com/office/drawing/2014/main" id="{7A04A51B-3A0A-4010-9718-6C6C5E8E066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106643" y="494465"/>
            <a:ext cx="1737290" cy="1584000"/>
          </a:xfrm>
          <a:prstGeom prst="rect">
            <a:avLst/>
          </a:prstGeom>
        </p:spPr>
      </p:pic>
      <p:sp>
        <p:nvSpPr>
          <p:cNvPr id="4" name="Title 5">
            <a:extLst>
              <a:ext uri="{FF2B5EF4-FFF2-40B4-BE49-F238E27FC236}">
                <a16:creationId xmlns:a16="http://schemas.microsoft.com/office/drawing/2014/main" id="{4E851D97-7705-4F36-96A7-4C919C6990DD}"/>
              </a:ext>
            </a:extLst>
          </p:cNvPr>
          <p:cNvSpPr txBox="1">
            <a:spLocks/>
          </p:cNvSpPr>
          <p:nvPr/>
        </p:nvSpPr>
        <p:spPr>
          <a:xfrm>
            <a:off x="737301" y="673505"/>
            <a:ext cx="4213071" cy="612961"/>
          </a:xfrm>
          <a:prstGeom prst="rect">
            <a:avLst/>
          </a:prstGeom>
        </p:spPr>
        <p:txBody>
          <a:bodyPr>
            <a:normAutofit fontScale="85000" lnSpcReduction="10000"/>
          </a:bodyPr>
          <a:lstStyle>
            <a:lvl1pPr algn="l" defTabSz="914400" rtl="0" eaLnBrk="1" latinLnBrk="0" hangingPunct="1">
              <a:lnSpc>
                <a:spcPct val="90000"/>
              </a:lnSpc>
              <a:spcBef>
                <a:spcPct val="0"/>
              </a:spcBef>
              <a:buNone/>
              <a:defRPr sz="4400" b="1" i="0" kern="1200" baseline="0">
                <a:solidFill>
                  <a:schemeClr val="tx1"/>
                </a:solidFill>
                <a:latin typeface="Open Sans" panose="020B0606030504020204" pitchFamily="34" charset="0"/>
                <a:ea typeface="+mj-ea"/>
                <a:cs typeface="+mj-cs"/>
              </a:defRPr>
            </a:lvl1pPr>
          </a:lstStyle>
          <a:p>
            <a:r>
              <a:rPr lang="en-GB" b="0" dirty="0">
                <a:solidFill>
                  <a:srgbClr val="95948B"/>
                </a:solidFill>
              </a:rPr>
              <a:t>Insight into</a:t>
            </a:r>
            <a:r>
              <a:rPr lang="en-GB" dirty="0"/>
              <a:t> topics</a:t>
            </a:r>
            <a:endParaRPr lang="en-US" dirty="0"/>
          </a:p>
        </p:txBody>
      </p:sp>
      <p:sp>
        <p:nvSpPr>
          <p:cNvPr id="8" name="Title 5">
            <a:extLst>
              <a:ext uri="{FF2B5EF4-FFF2-40B4-BE49-F238E27FC236}">
                <a16:creationId xmlns:a16="http://schemas.microsoft.com/office/drawing/2014/main" id="{0B2C6D7F-F0B9-4CE3-86C2-50FA42892F95}"/>
              </a:ext>
            </a:extLst>
          </p:cNvPr>
          <p:cNvSpPr txBox="1">
            <a:spLocks/>
          </p:cNvSpPr>
          <p:nvPr/>
        </p:nvSpPr>
        <p:spPr>
          <a:xfrm>
            <a:off x="9609537" y="1124424"/>
            <a:ext cx="1651596" cy="324083"/>
          </a:xfrm>
          <a:prstGeom prst="rect">
            <a:avLst/>
          </a:prstGeom>
        </p:spPr>
        <p:txBody>
          <a:bodyPr>
            <a:normAutofit fontScale="70000" lnSpcReduction="20000"/>
          </a:bodyPr>
          <a:lstStyle>
            <a:lvl1pPr algn="l" defTabSz="914400" rtl="0" eaLnBrk="1" latinLnBrk="0" hangingPunct="1">
              <a:lnSpc>
                <a:spcPct val="90000"/>
              </a:lnSpc>
              <a:spcBef>
                <a:spcPct val="0"/>
              </a:spcBef>
              <a:buNone/>
              <a:defRPr sz="4400" b="1" i="0" kern="1200" baseline="0">
                <a:solidFill>
                  <a:schemeClr val="tx1"/>
                </a:solidFill>
                <a:latin typeface="Open Sans" panose="020B0606030504020204" pitchFamily="34" charset="0"/>
                <a:ea typeface="+mj-ea"/>
                <a:cs typeface="+mj-cs"/>
              </a:defRPr>
            </a:lvl1pPr>
          </a:lstStyle>
          <a:p>
            <a:r>
              <a:rPr lang="en-GB" sz="2800" b="0" dirty="0">
                <a:solidFill>
                  <a:schemeClr val="bg1"/>
                </a:solidFill>
                <a:highlight>
                  <a:srgbClr val="000000"/>
                </a:highlight>
              </a:rPr>
              <a:t>Within 80%</a:t>
            </a:r>
            <a:endParaRPr lang="en-US" sz="2800" dirty="0">
              <a:solidFill>
                <a:schemeClr val="bg1"/>
              </a:solidFill>
              <a:highlight>
                <a:srgbClr val="000000"/>
              </a:highlight>
            </a:endParaRPr>
          </a:p>
        </p:txBody>
      </p:sp>
    </p:spTree>
    <p:extLst>
      <p:ext uri="{BB962C8B-B14F-4D97-AF65-F5344CB8AC3E}">
        <p14:creationId xmlns:p14="http://schemas.microsoft.com/office/powerpoint/2010/main" val="316677991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D645D0F-4B63-4C27-ADAA-4A65EE14E60F}"/>
              </a:ext>
            </a:extLst>
          </p:cNvPr>
          <p:cNvSpPr>
            <a:spLocks noGrp="1"/>
          </p:cNvSpPr>
          <p:nvPr>
            <p:ph type="body" sz="quarter" idx="12"/>
          </p:nvPr>
        </p:nvSpPr>
        <p:spPr>
          <a:xfrm>
            <a:off x="206672" y="3157834"/>
            <a:ext cx="3865418" cy="3610098"/>
          </a:xfrm>
        </p:spPr>
        <p:txBody>
          <a:bodyPr>
            <a:normAutofit/>
          </a:bodyPr>
          <a:lstStyle/>
          <a:p>
            <a:pPr marL="358775" indent="-358775">
              <a:spcAft>
                <a:spcPts val="600"/>
              </a:spcAft>
              <a:buFont typeface="Arial" panose="020B0604020202020204" pitchFamily="34" charset="0"/>
              <a:buChar char="•"/>
            </a:pPr>
            <a:r>
              <a:rPr lang="en-US" sz="1800" dirty="0"/>
              <a:t>Accesses to </a:t>
            </a:r>
            <a:r>
              <a:rPr lang="en-US" sz="1800" b="1" dirty="0"/>
              <a:t>education, training </a:t>
            </a:r>
            <a:r>
              <a:rPr lang="en-US" sz="1800" dirty="0"/>
              <a:t>and lifelong learning, distance and on-line education and training</a:t>
            </a:r>
          </a:p>
          <a:p>
            <a:pPr marL="358775" indent="-358775">
              <a:spcAft>
                <a:spcPts val="600"/>
              </a:spcAft>
              <a:buFont typeface="Arial" panose="020B0604020202020204" pitchFamily="34" charset="0"/>
              <a:buChar char="•"/>
            </a:pPr>
            <a:r>
              <a:rPr lang="en-US" sz="1800" dirty="0"/>
              <a:t>Inclusion of </a:t>
            </a:r>
            <a:r>
              <a:rPr lang="en-US" sz="1800" b="1" dirty="0" err="1"/>
              <a:t>marginalised</a:t>
            </a:r>
            <a:r>
              <a:rPr lang="en-US" sz="1800" b="1" dirty="0"/>
              <a:t> communities</a:t>
            </a:r>
            <a:r>
              <a:rPr lang="en-US" sz="1800" dirty="0"/>
              <a:t>, low-income households and disadvantaged groups</a:t>
            </a:r>
          </a:p>
          <a:p>
            <a:pPr marL="358775" indent="-358775">
              <a:spcAft>
                <a:spcPts val="600"/>
              </a:spcAft>
              <a:buFont typeface="Arial" panose="020B0604020202020204" pitchFamily="34" charset="0"/>
              <a:buChar char="•"/>
            </a:pPr>
            <a:r>
              <a:rPr lang="en-US" sz="1800" dirty="0"/>
              <a:t>Socio-economic </a:t>
            </a:r>
            <a:r>
              <a:rPr lang="en-US" sz="1800" b="1" dirty="0"/>
              <a:t>integration</a:t>
            </a:r>
            <a:r>
              <a:rPr lang="en-US" sz="1800" dirty="0"/>
              <a:t> of third country nationals, including </a:t>
            </a:r>
            <a:r>
              <a:rPr lang="en-US" sz="1800" b="1" dirty="0"/>
              <a:t>migrants</a:t>
            </a:r>
          </a:p>
          <a:p>
            <a:pPr>
              <a:spcAft>
                <a:spcPts val="600"/>
              </a:spcAft>
            </a:pPr>
            <a:endParaRPr lang="en-US" sz="1800" dirty="0"/>
          </a:p>
          <a:p>
            <a:pPr>
              <a:spcAft>
                <a:spcPts val="600"/>
              </a:spcAft>
            </a:pPr>
            <a:endParaRPr lang="en-US" sz="1800" dirty="0"/>
          </a:p>
        </p:txBody>
      </p:sp>
      <p:pic>
        <p:nvPicPr>
          <p:cNvPr id="6" name="Graphic 5">
            <a:extLst>
              <a:ext uri="{FF2B5EF4-FFF2-40B4-BE49-F238E27FC236}">
                <a16:creationId xmlns:a16="http://schemas.microsoft.com/office/drawing/2014/main" id="{7A04A51B-3A0A-4010-9718-6C6C5E8E066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70736" y="1429361"/>
            <a:ext cx="1737290" cy="1584000"/>
          </a:xfrm>
          <a:prstGeom prst="rect">
            <a:avLst/>
          </a:prstGeom>
        </p:spPr>
      </p:pic>
      <p:pic>
        <p:nvPicPr>
          <p:cNvPr id="5" name="Graphic 4">
            <a:extLst>
              <a:ext uri="{FF2B5EF4-FFF2-40B4-BE49-F238E27FC236}">
                <a16:creationId xmlns:a16="http://schemas.microsoft.com/office/drawing/2014/main" id="{F4172C95-A275-45EA-8C9F-02C10A6AB93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227355" y="1429361"/>
            <a:ext cx="1737290" cy="1584000"/>
          </a:xfrm>
          <a:prstGeom prst="rect">
            <a:avLst/>
          </a:prstGeom>
        </p:spPr>
      </p:pic>
      <p:sp>
        <p:nvSpPr>
          <p:cNvPr id="7" name="Text Placeholder 2">
            <a:extLst>
              <a:ext uri="{FF2B5EF4-FFF2-40B4-BE49-F238E27FC236}">
                <a16:creationId xmlns:a16="http://schemas.microsoft.com/office/drawing/2014/main" id="{B41A8862-811D-4CBE-A2DD-CBA374C529D1}"/>
              </a:ext>
            </a:extLst>
          </p:cNvPr>
          <p:cNvSpPr txBox="1">
            <a:spLocks/>
          </p:cNvSpPr>
          <p:nvPr/>
        </p:nvSpPr>
        <p:spPr>
          <a:xfrm>
            <a:off x="4163291" y="3156257"/>
            <a:ext cx="3865418" cy="3610097"/>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0"/>
              </a:spcBef>
              <a:buFont typeface="Arial" panose="020B0604020202020204" pitchFamily="34" charset="0"/>
              <a:buNone/>
              <a:defRPr sz="4800" b="0" i="0"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Open Sans" panose="020B06060305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Open Sans" panose="020B06060305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Open Sans" panose="020B06060305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Open Sans" panose="020B06060305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8775" indent="-358775">
              <a:spcAft>
                <a:spcPts val="600"/>
              </a:spcAft>
              <a:buFont typeface="Arial" panose="020B0604020202020204" pitchFamily="34" charset="0"/>
              <a:buChar char="•"/>
            </a:pPr>
            <a:r>
              <a:rPr lang="en-US" sz="1800" b="1" dirty="0"/>
              <a:t>Climate resilient</a:t>
            </a:r>
            <a:r>
              <a:rPr lang="en-US" sz="1800" dirty="0"/>
              <a:t>, intelligent, secure, sustainable and intermodal </a:t>
            </a:r>
            <a:r>
              <a:rPr lang="en-US" sz="1800" b="1" dirty="0"/>
              <a:t>TEN-T</a:t>
            </a:r>
          </a:p>
          <a:p>
            <a:pPr marL="358775" indent="-358775">
              <a:spcAft>
                <a:spcPts val="600"/>
              </a:spcAft>
              <a:buFont typeface="Arial" panose="020B0604020202020204" pitchFamily="34" charset="0"/>
              <a:buChar char="•"/>
            </a:pPr>
            <a:r>
              <a:rPr lang="en-US" sz="1800" b="1" dirty="0"/>
              <a:t>Sustainable</a:t>
            </a:r>
            <a:r>
              <a:rPr lang="en-US" sz="1800" dirty="0"/>
              <a:t>, climate resilient, intelligent and intermodal </a:t>
            </a:r>
            <a:r>
              <a:rPr lang="en-US" sz="1800" b="1" dirty="0"/>
              <a:t>national, regional and local mobility</a:t>
            </a:r>
          </a:p>
          <a:p>
            <a:pPr>
              <a:spcAft>
                <a:spcPts val="600"/>
              </a:spcAft>
            </a:pPr>
            <a:endParaRPr lang="en-US" sz="1800" dirty="0"/>
          </a:p>
        </p:txBody>
      </p:sp>
      <p:sp>
        <p:nvSpPr>
          <p:cNvPr id="8" name="Text Placeholder 2">
            <a:extLst>
              <a:ext uri="{FF2B5EF4-FFF2-40B4-BE49-F238E27FC236}">
                <a16:creationId xmlns:a16="http://schemas.microsoft.com/office/drawing/2014/main" id="{ACF2E8E3-DE66-4B30-916B-0D94C698805E}"/>
              </a:ext>
            </a:extLst>
          </p:cNvPr>
          <p:cNvSpPr txBox="1">
            <a:spLocks/>
          </p:cNvSpPr>
          <p:nvPr/>
        </p:nvSpPr>
        <p:spPr>
          <a:xfrm>
            <a:off x="8229430" y="3156256"/>
            <a:ext cx="3865418" cy="3610098"/>
          </a:xfrm>
          <a:prstGeom prst="rect">
            <a:avLst/>
          </a:prstGeom>
        </p:spPr>
        <p:txBody>
          <a:bodyPr vert="horz" lIns="91440" tIns="45720" rIns="91440" bIns="45720" rtlCol="0">
            <a:normAutofit/>
          </a:bodyPr>
          <a:lstStyle>
            <a:defPPr>
              <a:defRPr lang="en-US"/>
            </a:defPPr>
            <a:lvl1pPr marL="685800" indent="-685800">
              <a:lnSpc>
                <a:spcPct val="100000"/>
              </a:lnSpc>
              <a:spcBef>
                <a:spcPts val="0"/>
              </a:spcBef>
              <a:spcAft>
                <a:spcPts val="600"/>
              </a:spcAft>
              <a:buFont typeface="Arial" panose="020B0604020202020204" pitchFamily="34" charset="0"/>
              <a:buChar char="•"/>
              <a:defRPr b="0" i="0" baseline="0">
                <a:latin typeface="Open Sans" panose="020B0606030504020204" pitchFamily="34" charset="0"/>
                <a:ea typeface="Open Sans" panose="020B0606030504020204" pitchFamily="34" charset="0"/>
                <a:cs typeface="Open Sans" panose="020B0606030504020204" pitchFamily="34" charset="0"/>
              </a:defRPr>
            </a:lvl1pPr>
            <a:lvl2pPr marL="685800" indent="-228600">
              <a:lnSpc>
                <a:spcPct val="90000"/>
              </a:lnSpc>
              <a:spcBef>
                <a:spcPts val="500"/>
              </a:spcBef>
              <a:buFont typeface="Arial" panose="020B0604020202020204" pitchFamily="34" charset="0"/>
              <a:buChar char="•"/>
              <a:defRPr sz="2400" baseline="0">
                <a:latin typeface="Open Sans" panose="020B0606030504020204" pitchFamily="34" charset="0"/>
              </a:defRPr>
            </a:lvl2pPr>
            <a:lvl3pPr marL="1143000" indent="-228600">
              <a:lnSpc>
                <a:spcPct val="90000"/>
              </a:lnSpc>
              <a:spcBef>
                <a:spcPts val="500"/>
              </a:spcBef>
              <a:buFont typeface="Arial" panose="020B0604020202020204" pitchFamily="34" charset="0"/>
              <a:buChar char="•"/>
              <a:defRPr sz="2000" baseline="0">
                <a:latin typeface="Open Sans" panose="020B0606030504020204" pitchFamily="34" charset="0"/>
              </a:defRPr>
            </a:lvl3pPr>
            <a:lvl4pPr marL="1600200" indent="-228600">
              <a:lnSpc>
                <a:spcPct val="90000"/>
              </a:lnSpc>
              <a:spcBef>
                <a:spcPts val="500"/>
              </a:spcBef>
              <a:buFont typeface="Arial" panose="020B0604020202020204" pitchFamily="34" charset="0"/>
              <a:buChar char="•"/>
              <a:defRPr baseline="0">
                <a:latin typeface="Open Sans" panose="020B0606030504020204" pitchFamily="34" charset="0"/>
              </a:defRPr>
            </a:lvl4pPr>
            <a:lvl5pPr marL="2057400" indent="-228600">
              <a:lnSpc>
                <a:spcPct val="90000"/>
              </a:lnSpc>
              <a:spcBef>
                <a:spcPts val="500"/>
              </a:spcBef>
              <a:buFont typeface="Arial" panose="020B0604020202020204" pitchFamily="34" charset="0"/>
              <a:buChar char="•"/>
              <a:defRPr baseline="0">
                <a:latin typeface="Open Sans" panose="020B060603050402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358775" indent="-358775"/>
            <a:r>
              <a:rPr lang="en-GB" dirty="0"/>
              <a:t>Sustainable </a:t>
            </a:r>
            <a:r>
              <a:rPr lang="en-GB" b="1" dirty="0"/>
              <a:t>integrated territorial development</a:t>
            </a:r>
            <a:r>
              <a:rPr lang="en-GB" dirty="0"/>
              <a:t>, culture, natural heritage, sustainable tourism and security</a:t>
            </a:r>
            <a:endParaRPr lang="en-US" dirty="0"/>
          </a:p>
        </p:txBody>
      </p:sp>
      <p:pic>
        <p:nvPicPr>
          <p:cNvPr id="10" name="Graphic 9">
            <a:extLst>
              <a:ext uri="{FF2B5EF4-FFF2-40B4-BE49-F238E27FC236}">
                <a16:creationId xmlns:a16="http://schemas.microsoft.com/office/drawing/2014/main" id="{DD2C979B-CB01-4161-A8C0-C51C16A7EEC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183974" y="1429361"/>
            <a:ext cx="1737290" cy="1584000"/>
          </a:xfrm>
          <a:prstGeom prst="rect">
            <a:avLst/>
          </a:prstGeom>
        </p:spPr>
      </p:pic>
      <p:sp>
        <p:nvSpPr>
          <p:cNvPr id="11" name="Title 5">
            <a:extLst>
              <a:ext uri="{FF2B5EF4-FFF2-40B4-BE49-F238E27FC236}">
                <a16:creationId xmlns:a16="http://schemas.microsoft.com/office/drawing/2014/main" id="{7F780068-4CDB-4895-8BED-93E5A38637CC}"/>
              </a:ext>
            </a:extLst>
          </p:cNvPr>
          <p:cNvSpPr txBox="1">
            <a:spLocks/>
          </p:cNvSpPr>
          <p:nvPr/>
        </p:nvSpPr>
        <p:spPr>
          <a:xfrm>
            <a:off x="737301" y="673505"/>
            <a:ext cx="4213071" cy="612961"/>
          </a:xfrm>
          <a:prstGeom prst="rect">
            <a:avLst/>
          </a:prstGeom>
        </p:spPr>
        <p:txBody>
          <a:bodyPr>
            <a:normAutofit fontScale="85000" lnSpcReduction="10000"/>
          </a:bodyPr>
          <a:lstStyle>
            <a:lvl1pPr algn="l" defTabSz="914400" rtl="0" eaLnBrk="1" latinLnBrk="0" hangingPunct="1">
              <a:lnSpc>
                <a:spcPct val="90000"/>
              </a:lnSpc>
              <a:spcBef>
                <a:spcPct val="0"/>
              </a:spcBef>
              <a:buNone/>
              <a:defRPr sz="4400" b="1" i="0" kern="1200" baseline="0">
                <a:solidFill>
                  <a:schemeClr val="tx1"/>
                </a:solidFill>
                <a:latin typeface="Open Sans" panose="020B0606030504020204" pitchFamily="34" charset="0"/>
                <a:ea typeface="+mj-ea"/>
                <a:cs typeface="+mj-cs"/>
              </a:defRPr>
            </a:lvl1pPr>
          </a:lstStyle>
          <a:p>
            <a:r>
              <a:rPr lang="en-GB" b="0" dirty="0">
                <a:solidFill>
                  <a:srgbClr val="95948B"/>
                </a:solidFill>
              </a:rPr>
              <a:t>Insight into</a:t>
            </a:r>
            <a:r>
              <a:rPr lang="en-GB" dirty="0"/>
              <a:t> topics</a:t>
            </a:r>
            <a:endParaRPr lang="en-US" dirty="0"/>
          </a:p>
        </p:txBody>
      </p:sp>
    </p:spTree>
    <p:extLst>
      <p:ext uri="{BB962C8B-B14F-4D97-AF65-F5344CB8AC3E}">
        <p14:creationId xmlns:p14="http://schemas.microsoft.com/office/powerpoint/2010/main" val="322888870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D645D0F-4B63-4C27-ADAA-4A65EE14E60F}"/>
              </a:ext>
            </a:extLst>
          </p:cNvPr>
          <p:cNvSpPr>
            <a:spLocks noGrp="1"/>
          </p:cNvSpPr>
          <p:nvPr>
            <p:ph type="body" sz="quarter" idx="12"/>
          </p:nvPr>
        </p:nvSpPr>
        <p:spPr>
          <a:xfrm>
            <a:off x="737301" y="2424058"/>
            <a:ext cx="10324564" cy="3358734"/>
          </a:xfrm>
        </p:spPr>
        <p:txBody>
          <a:bodyPr>
            <a:normAutofit/>
          </a:bodyPr>
          <a:lstStyle/>
          <a:p>
            <a:pPr>
              <a:spcAft>
                <a:spcPts val="1200"/>
              </a:spcAft>
            </a:pPr>
            <a:r>
              <a:rPr lang="en-US" sz="2000" b="1" dirty="0"/>
              <a:t>‘Non-thematic’ topics </a:t>
            </a:r>
            <a:r>
              <a:rPr lang="en-US" sz="2000" dirty="0"/>
              <a:t>related to implementation of regional development policies</a:t>
            </a:r>
          </a:p>
          <a:p>
            <a:pPr>
              <a:spcAft>
                <a:spcPts val="1200"/>
              </a:spcAft>
            </a:pPr>
            <a:r>
              <a:rPr lang="en-US" sz="2000" dirty="0"/>
              <a:t>For example:</a:t>
            </a:r>
          </a:p>
          <a:p>
            <a:pPr marL="342900" indent="-342900">
              <a:spcAft>
                <a:spcPts val="1200"/>
              </a:spcAft>
              <a:buFont typeface="Arial" panose="020B0604020202020204" pitchFamily="34" charset="0"/>
              <a:buChar char="•"/>
            </a:pPr>
            <a:r>
              <a:rPr lang="en-US" sz="2000" dirty="0"/>
              <a:t>evaluating and monitoring public intervention</a:t>
            </a:r>
          </a:p>
          <a:p>
            <a:pPr marL="342900" indent="-342900">
              <a:spcAft>
                <a:spcPts val="1200"/>
              </a:spcAft>
              <a:buFont typeface="Arial" panose="020B0604020202020204" pitchFamily="34" charset="0"/>
              <a:buChar char="•"/>
            </a:pPr>
            <a:r>
              <a:rPr lang="en-US" sz="2000" dirty="0"/>
              <a:t>management of public procurement</a:t>
            </a:r>
          </a:p>
          <a:p>
            <a:pPr marL="342900" indent="-342900">
              <a:spcAft>
                <a:spcPts val="1200"/>
              </a:spcAft>
              <a:buFont typeface="Arial" panose="020B0604020202020204" pitchFamily="34" charset="0"/>
              <a:buChar char="•"/>
            </a:pPr>
            <a:r>
              <a:rPr lang="en-US" sz="2000" dirty="0"/>
              <a:t>management of state aid</a:t>
            </a:r>
          </a:p>
          <a:p>
            <a:pPr marL="342900" indent="-342900">
              <a:spcAft>
                <a:spcPts val="1200"/>
              </a:spcAft>
              <a:buFont typeface="Arial" panose="020B0604020202020204" pitchFamily="34" charset="0"/>
              <a:buChar char="•"/>
            </a:pPr>
            <a:r>
              <a:rPr lang="en-US" sz="2000" dirty="0"/>
              <a:t>management of financial instruments</a:t>
            </a:r>
          </a:p>
        </p:txBody>
      </p:sp>
      <p:pic>
        <p:nvPicPr>
          <p:cNvPr id="5" name="Graphic 4">
            <a:extLst>
              <a:ext uri="{FF2B5EF4-FFF2-40B4-BE49-F238E27FC236}">
                <a16:creationId xmlns:a16="http://schemas.microsoft.com/office/drawing/2014/main" id="{86B58950-B340-4B19-B772-95A2568CADD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241630" y="494466"/>
            <a:ext cx="1737291" cy="1584000"/>
          </a:xfrm>
          <a:prstGeom prst="rect">
            <a:avLst/>
          </a:prstGeom>
        </p:spPr>
      </p:pic>
      <p:sp>
        <p:nvSpPr>
          <p:cNvPr id="6" name="Title 5">
            <a:extLst>
              <a:ext uri="{FF2B5EF4-FFF2-40B4-BE49-F238E27FC236}">
                <a16:creationId xmlns:a16="http://schemas.microsoft.com/office/drawing/2014/main" id="{D1BD63A5-F80A-4C2D-A73C-731BEB6C39E2}"/>
              </a:ext>
            </a:extLst>
          </p:cNvPr>
          <p:cNvSpPr txBox="1">
            <a:spLocks/>
          </p:cNvSpPr>
          <p:nvPr/>
        </p:nvSpPr>
        <p:spPr>
          <a:xfrm>
            <a:off x="737301" y="673505"/>
            <a:ext cx="4213071" cy="612961"/>
          </a:xfrm>
          <a:prstGeom prst="rect">
            <a:avLst/>
          </a:prstGeom>
        </p:spPr>
        <p:txBody>
          <a:bodyPr>
            <a:normAutofit fontScale="85000" lnSpcReduction="10000"/>
          </a:bodyPr>
          <a:lstStyle>
            <a:lvl1pPr algn="l" defTabSz="914400" rtl="0" eaLnBrk="1" latinLnBrk="0" hangingPunct="1">
              <a:lnSpc>
                <a:spcPct val="90000"/>
              </a:lnSpc>
              <a:spcBef>
                <a:spcPct val="0"/>
              </a:spcBef>
              <a:buNone/>
              <a:defRPr sz="4400" b="1" i="0" kern="1200" baseline="0">
                <a:solidFill>
                  <a:schemeClr val="tx1"/>
                </a:solidFill>
                <a:latin typeface="Open Sans" panose="020B0606030504020204" pitchFamily="34" charset="0"/>
                <a:ea typeface="+mj-ea"/>
                <a:cs typeface="+mj-cs"/>
              </a:defRPr>
            </a:lvl1pPr>
          </a:lstStyle>
          <a:p>
            <a:r>
              <a:rPr lang="en-GB" b="0" dirty="0">
                <a:solidFill>
                  <a:srgbClr val="95948B"/>
                </a:solidFill>
              </a:rPr>
              <a:t>Insight into</a:t>
            </a:r>
            <a:r>
              <a:rPr lang="en-GB" dirty="0"/>
              <a:t> topics</a:t>
            </a:r>
            <a:endParaRPr lang="en-US" dirty="0"/>
          </a:p>
        </p:txBody>
      </p:sp>
    </p:spTree>
    <p:extLst>
      <p:ext uri="{BB962C8B-B14F-4D97-AF65-F5344CB8AC3E}">
        <p14:creationId xmlns:p14="http://schemas.microsoft.com/office/powerpoint/2010/main" val="10529617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D32A5769-82E9-4D1B-9FDB-220FF7DAAA4A}"/>
              </a:ext>
            </a:extLst>
          </p:cNvPr>
          <p:cNvSpPr>
            <a:spLocks noGrp="1"/>
          </p:cNvSpPr>
          <p:nvPr>
            <p:ph type="title"/>
          </p:nvPr>
        </p:nvSpPr>
        <p:spPr>
          <a:xfrm>
            <a:off x="544285" y="169182"/>
            <a:ext cx="10515600" cy="1325563"/>
          </a:xfrm>
        </p:spPr>
        <p:txBody>
          <a:bodyPr/>
          <a:lstStyle/>
          <a:p>
            <a:r>
              <a:rPr lang="cs-CZ" dirty="0"/>
              <a:t>Vzájemné učení a posilování kapacit</a:t>
            </a:r>
          </a:p>
        </p:txBody>
      </p:sp>
      <p:pic>
        <p:nvPicPr>
          <p:cNvPr id="4" name="Zástupný obsah 3">
            <a:extLst>
              <a:ext uri="{FF2B5EF4-FFF2-40B4-BE49-F238E27FC236}">
                <a16:creationId xmlns:a16="http://schemas.microsoft.com/office/drawing/2014/main" id="{59C009BE-B73F-4427-A0AD-8E341F68444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87185" y="1089647"/>
            <a:ext cx="8387444" cy="5493663"/>
          </a:xfrm>
          <a:prstGeom prst="rect">
            <a:avLst/>
          </a:prstGeom>
        </p:spPr>
      </p:pic>
    </p:spTree>
    <p:extLst>
      <p:ext uri="{BB962C8B-B14F-4D97-AF65-F5344CB8AC3E}">
        <p14:creationId xmlns:p14="http://schemas.microsoft.com/office/powerpoint/2010/main" val="234618538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looking at a wall of pictures&#10;&#10;Description automatically generated with low confidence">
            <a:extLst>
              <a:ext uri="{FF2B5EF4-FFF2-40B4-BE49-F238E27FC236}">
                <a16:creationId xmlns:a16="http://schemas.microsoft.com/office/drawing/2014/main" id="{C5E3BD23-640B-4AF4-9927-08F9C937DE4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969822" y="2591418"/>
            <a:ext cx="7222177" cy="4061774"/>
          </a:xfrm>
          <a:prstGeom prst="rect">
            <a:avLst/>
          </a:prstGeom>
        </p:spPr>
      </p:pic>
      <p:sp>
        <p:nvSpPr>
          <p:cNvPr id="2" name="Content Placeholder 1">
            <a:extLst>
              <a:ext uri="{FF2B5EF4-FFF2-40B4-BE49-F238E27FC236}">
                <a16:creationId xmlns:a16="http://schemas.microsoft.com/office/drawing/2014/main" id="{4B77BDBA-AD6A-4066-AA40-42FFD8F2B7DC}"/>
              </a:ext>
            </a:extLst>
          </p:cNvPr>
          <p:cNvSpPr>
            <a:spLocks noGrp="1"/>
          </p:cNvSpPr>
          <p:nvPr>
            <p:ph idx="1"/>
          </p:nvPr>
        </p:nvSpPr>
        <p:spPr>
          <a:xfrm>
            <a:off x="768831" y="1700125"/>
            <a:ext cx="10515600" cy="4351338"/>
          </a:xfrm>
        </p:spPr>
        <p:txBody>
          <a:bodyPr>
            <a:normAutofit lnSpcReduction="10000"/>
          </a:bodyPr>
          <a:lstStyle/>
          <a:p>
            <a:pPr marL="0" indent="0">
              <a:lnSpc>
                <a:spcPct val="150000"/>
              </a:lnSpc>
              <a:buNone/>
            </a:pPr>
            <a:r>
              <a:rPr lang="en-US" b="0" dirty="0"/>
              <a:t>What is the </a:t>
            </a:r>
            <a:r>
              <a:rPr lang="en-US" b="0" dirty="0">
                <a:solidFill>
                  <a:schemeClr val="bg1"/>
                </a:solidFill>
                <a:highlight>
                  <a:srgbClr val="000000"/>
                </a:highlight>
              </a:rPr>
              <a:t>added value</a:t>
            </a:r>
            <a:r>
              <a:rPr lang="en-US" b="0" dirty="0"/>
              <a:t> of your project?</a:t>
            </a:r>
          </a:p>
          <a:p>
            <a:pPr marL="0" indent="0">
              <a:lnSpc>
                <a:spcPct val="150000"/>
              </a:lnSpc>
              <a:buNone/>
            </a:pPr>
            <a:endParaRPr lang="en-US" b="0" dirty="0"/>
          </a:p>
          <a:p>
            <a:pPr marL="0" indent="0">
              <a:lnSpc>
                <a:spcPct val="150000"/>
              </a:lnSpc>
              <a:buNone/>
            </a:pPr>
            <a:endParaRPr lang="en-US" b="0" dirty="0"/>
          </a:p>
          <a:p>
            <a:pPr marL="0" indent="0">
              <a:lnSpc>
                <a:spcPct val="150000"/>
              </a:lnSpc>
              <a:buNone/>
            </a:pPr>
            <a:endParaRPr lang="en-US" b="0" dirty="0"/>
          </a:p>
          <a:p>
            <a:pPr marL="0" indent="0">
              <a:lnSpc>
                <a:spcPct val="150000"/>
              </a:lnSpc>
              <a:buNone/>
            </a:pPr>
            <a:r>
              <a:rPr lang="en-US" b="0" dirty="0"/>
              <a:t>Remember to check:</a:t>
            </a:r>
          </a:p>
          <a:p>
            <a:pPr marL="0" indent="0">
              <a:lnSpc>
                <a:spcPct val="150000"/>
              </a:lnSpc>
              <a:buNone/>
            </a:pPr>
            <a:r>
              <a:rPr lang="en-US" b="0" dirty="0">
                <a:highlight>
                  <a:srgbClr val="000000"/>
                </a:highlight>
                <a:hlinkClick r:id="rId3"/>
              </a:rPr>
              <a:t>www.interregeurope.eu/approved-projects</a:t>
            </a:r>
            <a:r>
              <a:rPr lang="en-US" b="0" dirty="0">
                <a:highlight>
                  <a:srgbClr val="000000"/>
                </a:highlight>
              </a:rPr>
              <a:t> </a:t>
            </a:r>
          </a:p>
        </p:txBody>
      </p:sp>
      <p:sp>
        <p:nvSpPr>
          <p:cNvPr id="3" name="Title 2">
            <a:extLst>
              <a:ext uri="{FF2B5EF4-FFF2-40B4-BE49-F238E27FC236}">
                <a16:creationId xmlns:a16="http://schemas.microsoft.com/office/drawing/2014/main" id="{9D97FA30-6B65-498F-BF20-441A864558A4}"/>
              </a:ext>
            </a:extLst>
          </p:cNvPr>
          <p:cNvSpPr>
            <a:spLocks noGrp="1"/>
          </p:cNvSpPr>
          <p:nvPr>
            <p:ph type="title"/>
          </p:nvPr>
        </p:nvSpPr>
        <p:spPr/>
        <p:txBody>
          <a:bodyPr/>
          <a:lstStyle/>
          <a:p>
            <a:r>
              <a:rPr lang="en-US" dirty="0"/>
              <a:t>Innovative </a:t>
            </a:r>
            <a:r>
              <a:rPr lang="en-US" b="0" dirty="0">
                <a:solidFill>
                  <a:srgbClr val="95948B"/>
                </a:solidFill>
              </a:rPr>
              <a:t>character</a:t>
            </a:r>
          </a:p>
        </p:txBody>
      </p:sp>
    </p:spTree>
    <p:extLst>
      <p:ext uri="{BB962C8B-B14F-4D97-AF65-F5344CB8AC3E}">
        <p14:creationId xmlns:p14="http://schemas.microsoft.com/office/powerpoint/2010/main" val="406140169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Map&#10;&#10;Description automatically generated">
            <a:extLst>
              <a:ext uri="{FF2B5EF4-FFF2-40B4-BE49-F238E27FC236}">
                <a16:creationId xmlns:a16="http://schemas.microsoft.com/office/drawing/2014/main" id="{EBA4241A-C9F8-4B70-A643-0F59DAB6F0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01411" y="0"/>
            <a:ext cx="6120334" cy="6492875"/>
          </a:xfrm>
          <a:prstGeom prst="rect">
            <a:avLst/>
          </a:prstGeom>
        </p:spPr>
      </p:pic>
      <p:pic>
        <p:nvPicPr>
          <p:cNvPr id="4" name="Graphic 3">
            <a:extLst>
              <a:ext uri="{FF2B5EF4-FFF2-40B4-BE49-F238E27FC236}">
                <a16:creationId xmlns:a16="http://schemas.microsoft.com/office/drawing/2014/main" id="{11687336-2ABE-47ED-849A-16CE330CF79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242545" y="1509713"/>
            <a:ext cx="523875" cy="790575"/>
          </a:xfrm>
          <a:prstGeom prst="rect">
            <a:avLst/>
          </a:prstGeom>
        </p:spPr>
      </p:pic>
      <p:pic>
        <p:nvPicPr>
          <p:cNvPr id="14" name="Graphic 13">
            <a:extLst>
              <a:ext uri="{FF2B5EF4-FFF2-40B4-BE49-F238E27FC236}">
                <a16:creationId xmlns:a16="http://schemas.microsoft.com/office/drawing/2014/main" id="{03302C3F-90B6-484E-A591-441FD73E06E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820315" y="1977015"/>
            <a:ext cx="523875" cy="790575"/>
          </a:xfrm>
          <a:prstGeom prst="rect">
            <a:avLst/>
          </a:prstGeom>
        </p:spPr>
      </p:pic>
      <p:pic>
        <p:nvPicPr>
          <p:cNvPr id="15" name="Graphic 14">
            <a:extLst>
              <a:ext uri="{FF2B5EF4-FFF2-40B4-BE49-F238E27FC236}">
                <a16:creationId xmlns:a16="http://schemas.microsoft.com/office/drawing/2014/main" id="{A3DA29BA-E52B-4268-833B-B7F92DB9087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062341" y="3750434"/>
            <a:ext cx="523875" cy="790575"/>
          </a:xfrm>
          <a:prstGeom prst="rect">
            <a:avLst/>
          </a:prstGeom>
        </p:spPr>
      </p:pic>
      <p:pic>
        <p:nvPicPr>
          <p:cNvPr id="16" name="Graphic 15">
            <a:extLst>
              <a:ext uri="{FF2B5EF4-FFF2-40B4-BE49-F238E27FC236}">
                <a16:creationId xmlns:a16="http://schemas.microsoft.com/office/drawing/2014/main" id="{545985D8-66C8-4CFA-8955-646EF1A845C1}"/>
              </a:ext>
            </a:extLst>
          </p:cNvPr>
          <p:cNvPicPr>
            <a:picLocks noChangeAspect="1"/>
          </p:cNvPicPr>
          <p:nvPr/>
        </p:nvPicPr>
        <p:blipFill>
          <a:blip r:embed="rId4">
            <a:extLst>
              <a:ext uri="{96DAC541-7B7A-43D3-8B79-37D633B846F1}">
                <asvg:svgBlip xmlns:asvg="http://schemas.microsoft.com/office/drawing/2016/SVG/main" r:embed="rId6"/>
              </a:ext>
            </a:extLst>
          </a:blip>
          <a:stretch>
            <a:fillRect/>
          </a:stretch>
        </p:blipFill>
        <p:spPr>
          <a:xfrm>
            <a:off x="11607155" y="5532318"/>
            <a:ext cx="523875" cy="790575"/>
          </a:xfrm>
          <a:prstGeom prst="rect">
            <a:avLst/>
          </a:prstGeom>
        </p:spPr>
      </p:pic>
      <p:sp>
        <p:nvSpPr>
          <p:cNvPr id="10" name="Content Placeholder 9">
            <a:extLst>
              <a:ext uri="{FF2B5EF4-FFF2-40B4-BE49-F238E27FC236}">
                <a16:creationId xmlns:a16="http://schemas.microsoft.com/office/drawing/2014/main" id="{907A0571-3BE9-4B00-BDF4-13E859B0A3C1}"/>
              </a:ext>
            </a:extLst>
          </p:cNvPr>
          <p:cNvSpPr txBox="1">
            <a:spLocks/>
          </p:cNvSpPr>
          <p:nvPr/>
        </p:nvSpPr>
        <p:spPr>
          <a:xfrm>
            <a:off x="655983" y="2066165"/>
            <a:ext cx="6309739" cy="168426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Open Sans" panose="020B06060305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Open Sans" panose="020B06060305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Open Sans" panose="020B06060305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Open Sans" panose="020B06060305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Open Sans" panose="020B06060305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a:p>
          <a:p>
            <a:pPr marL="0" indent="0">
              <a:buNone/>
            </a:pPr>
            <a:endParaRPr lang="en-GB"/>
          </a:p>
          <a:p>
            <a:pPr marL="0" indent="0">
              <a:buNone/>
            </a:pPr>
            <a:endParaRPr lang="en-GB"/>
          </a:p>
          <a:p>
            <a:pPr marL="0" indent="0">
              <a:buNone/>
            </a:pPr>
            <a:endParaRPr lang="en-GB"/>
          </a:p>
          <a:p>
            <a:pPr marL="0" indent="0">
              <a:buNone/>
            </a:pPr>
            <a:endParaRPr lang="en-US"/>
          </a:p>
        </p:txBody>
      </p:sp>
      <p:sp>
        <p:nvSpPr>
          <p:cNvPr id="9" name="Content Placeholder 8">
            <a:extLst>
              <a:ext uri="{FF2B5EF4-FFF2-40B4-BE49-F238E27FC236}">
                <a16:creationId xmlns:a16="http://schemas.microsoft.com/office/drawing/2014/main" id="{C0985B95-15F8-4883-A8C9-25D361C4E832}"/>
              </a:ext>
            </a:extLst>
          </p:cNvPr>
          <p:cNvSpPr>
            <a:spLocks noGrp="1"/>
          </p:cNvSpPr>
          <p:nvPr>
            <p:ph idx="1"/>
          </p:nvPr>
        </p:nvSpPr>
        <p:spPr>
          <a:xfrm>
            <a:off x="838200" y="1825625"/>
            <a:ext cx="10515600" cy="4351338"/>
          </a:xfrm>
        </p:spPr>
        <p:txBody>
          <a:bodyPr>
            <a:normAutofit/>
          </a:bodyPr>
          <a:lstStyle/>
          <a:p>
            <a:r>
              <a:rPr lang="en-GB" dirty="0"/>
              <a:t>Four areas </a:t>
            </a:r>
            <a:r>
              <a:rPr lang="en-GB" b="0" dirty="0"/>
              <a:t>to be covered</a:t>
            </a:r>
          </a:p>
        </p:txBody>
      </p:sp>
      <p:sp>
        <p:nvSpPr>
          <p:cNvPr id="2" name="Title 1">
            <a:extLst>
              <a:ext uri="{FF2B5EF4-FFF2-40B4-BE49-F238E27FC236}">
                <a16:creationId xmlns:a16="http://schemas.microsoft.com/office/drawing/2014/main" id="{75BDEE2D-42B1-44CC-98E5-4768F6B0B001}"/>
              </a:ext>
            </a:extLst>
          </p:cNvPr>
          <p:cNvSpPr>
            <a:spLocks noGrp="1"/>
          </p:cNvSpPr>
          <p:nvPr>
            <p:ph type="title"/>
          </p:nvPr>
        </p:nvSpPr>
        <p:spPr>
          <a:xfrm>
            <a:off x="838200" y="365125"/>
            <a:ext cx="10515600" cy="1325563"/>
          </a:xfrm>
        </p:spPr>
        <p:txBody>
          <a:bodyPr/>
          <a:lstStyle/>
          <a:p>
            <a:r>
              <a:rPr lang="en-US" b="0" dirty="0">
                <a:solidFill>
                  <a:srgbClr val="95948B"/>
                </a:solidFill>
              </a:rPr>
              <a:t>Geographical</a:t>
            </a:r>
            <a:r>
              <a:rPr lang="en-US" dirty="0"/>
              <a:t> coverage</a:t>
            </a:r>
          </a:p>
        </p:txBody>
      </p:sp>
      <p:graphicFrame>
        <p:nvGraphicFramePr>
          <p:cNvPr id="11" name="Table 8">
            <a:extLst>
              <a:ext uri="{FF2B5EF4-FFF2-40B4-BE49-F238E27FC236}">
                <a16:creationId xmlns:a16="http://schemas.microsoft.com/office/drawing/2014/main" id="{585F9228-1402-4B81-B61C-0D4D0FC147A1}"/>
              </a:ext>
            </a:extLst>
          </p:cNvPr>
          <p:cNvGraphicFramePr>
            <a:graphicFrameLocks noGrp="1"/>
          </p:cNvGraphicFramePr>
          <p:nvPr/>
        </p:nvGraphicFramePr>
        <p:xfrm>
          <a:off x="655983" y="3088392"/>
          <a:ext cx="5204056" cy="2659380"/>
        </p:xfrm>
        <a:graphic>
          <a:graphicData uri="http://schemas.openxmlformats.org/drawingml/2006/table">
            <a:tbl>
              <a:tblPr firstRow="1" bandRow="1">
                <a:tableStyleId>{5940675A-B579-460E-94D1-54222C63F5DA}</a:tableStyleId>
              </a:tblPr>
              <a:tblGrid>
                <a:gridCol w="1433702">
                  <a:extLst>
                    <a:ext uri="{9D8B030D-6E8A-4147-A177-3AD203B41FA5}">
                      <a16:colId xmlns:a16="http://schemas.microsoft.com/office/drawing/2014/main" val="141290200"/>
                    </a:ext>
                  </a:extLst>
                </a:gridCol>
                <a:gridCol w="3770354">
                  <a:extLst>
                    <a:ext uri="{9D8B030D-6E8A-4147-A177-3AD203B41FA5}">
                      <a16:colId xmlns:a16="http://schemas.microsoft.com/office/drawing/2014/main" val="2939455570"/>
                    </a:ext>
                  </a:extLst>
                </a:gridCol>
              </a:tblGrid>
              <a:tr h="525777">
                <a:tc>
                  <a:txBody>
                    <a:bodyPr/>
                    <a:lstStyle/>
                    <a:p>
                      <a:pPr algn="l"/>
                      <a:r>
                        <a:rPr lang="en-US"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Geographical areas</a:t>
                      </a:r>
                    </a:p>
                  </a:txBody>
                  <a:tcPr marL="105155" marR="105155" marT="52578" marB="52578" anchor="ctr">
                    <a:solidFill>
                      <a:schemeClr val="bg1"/>
                    </a:solidFill>
                  </a:tcPr>
                </a:tc>
                <a:tc>
                  <a:txBody>
                    <a:bodyPr/>
                    <a:lstStyle/>
                    <a:p>
                      <a:pPr algn="ctr"/>
                      <a:r>
                        <a:rPr lang="en-US"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Countries covered</a:t>
                      </a:r>
                    </a:p>
                  </a:txBody>
                  <a:tcPr marL="105155" marR="105155" marT="52578" marB="52578" anchor="ctr">
                    <a:solidFill>
                      <a:schemeClr val="bg1"/>
                    </a:solidFill>
                  </a:tcPr>
                </a:tc>
                <a:extLst>
                  <a:ext uri="{0D108BD9-81ED-4DB2-BD59-A6C34878D82A}">
                    <a16:rowId xmlns:a16="http://schemas.microsoft.com/office/drawing/2014/main" val="742832409"/>
                  </a:ext>
                </a:extLst>
              </a:tr>
              <a:tr h="525777">
                <a:tc>
                  <a:txBody>
                    <a:bodyPr/>
                    <a:lstStyle/>
                    <a:p>
                      <a:r>
                        <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North</a:t>
                      </a:r>
                    </a:p>
                  </a:txBody>
                  <a:tcPr marL="105155" marR="105155" marT="52578" marB="52578" anchor="ctr">
                    <a:solidFill>
                      <a:srgbClr val="8C8B82"/>
                    </a:solidFill>
                  </a:tcPr>
                </a:tc>
                <a:tc>
                  <a:txBody>
                    <a:bodyPr/>
                    <a:lstStyle/>
                    <a:p>
                      <a:r>
                        <a:rPr lang="en-US" sz="1400" dirty="0">
                          <a:latin typeface="Open Sans" panose="020B0606030504020204" pitchFamily="34" charset="0"/>
                          <a:ea typeface="Open Sans" panose="020B0606030504020204" pitchFamily="34" charset="0"/>
                          <a:cs typeface="Open Sans" panose="020B0606030504020204" pitchFamily="34" charset="0"/>
                        </a:rPr>
                        <a:t>Denmark, Estonia, Finland, Germany, Latvia, Lithuania, Norway, Sweden</a:t>
                      </a:r>
                    </a:p>
                  </a:txBody>
                  <a:tcPr marL="105155" marR="105155" marT="52578" marB="52578"/>
                </a:tc>
                <a:extLst>
                  <a:ext uri="{0D108BD9-81ED-4DB2-BD59-A6C34878D82A}">
                    <a16:rowId xmlns:a16="http://schemas.microsoft.com/office/drawing/2014/main" val="1814939861"/>
                  </a:ext>
                </a:extLst>
              </a:tr>
              <a:tr h="525777">
                <a:tc>
                  <a:txBody>
                    <a:bodyPr/>
                    <a:lstStyle/>
                    <a:p>
                      <a:r>
                        <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East</a:t>
                      </a:r>
                    </a:p>
                  </a:txBody>
                  <a:tcPr marL="105155" marR="105155" marT="52578" marB="52578" anchor="ctr">
                    <a:solidFill>
                      <a:srgbClr val="666666"/>
                    </a:solidFill>
                  </a:tcPr>
                </a:tc>
                <a:tc>
                  <a:txBody>
                    <a:bodyPr/>
                    <a:lstStyle/>
                    <a:p>
                      <a:r>
                        <a:rPr lang="en-US" sz="1400">
                          <a:latin typeface="Open Sans" panose="020B0606030504020204" pitchFamily="34" charset="0"/>
                          <a:ea typeface="Open Sans" panose="020B0606030504020204" pitchFamily="34" charset="0"/>
                          <a:cs typeface="Open Sans" panose="020B0606030504020204" pitchFamily="34" charset="0"/>
                        </a:rPr>
                        <a:t>Austria, Bulgaria, Czech Republic, Hungary, Poland, Romania, Slovakia, Slovenia</a:t>
                      </a:r>
                    </a:p>
                  </a:txBody>
                  <a:tcPr marL="105155" marR="105155" marT="52578" marB="52578"/>
                </a:tc>
                <a:extLst>
                  <a:ext uri="{0D108BD9-81ED-4DB2-BD59-A6C34878D82A}">
                    <a16:rowId xmlns:a16="http://schemas.microsoft.com/office/drawing/2014/main" val="3067173913"/>
                  </a:ext>
                </a:extLst>
              </a:tr>
              <a:tr h="525777">
                <a:tc>
                  <a:txBody>
                    <a:bodyPr/>
                    <a:lstStyle/>
                    <a:p>
                      <a:r>
                        <a:rPr lang="en-US" sz="1400" dirty="0">
                          <a:latin typeface="Open Sans" panose="020B0606030504020204" pitchFamily="34" charset="0"/>
                          <a:ea typeface="Open Sans" panose="020B0606030504020204" pitchFamily="34" charset="0"/>
                          <a:cs typeface="Open Sans" panose="020B0606030504020204" pitchFamily="34" charset="0"/>
                        </a:rPr>
                        <a:t>South</a:t>
                      </a:r>
                    </a:p>
                  </a:txBody>
                  <a:tcPr marL="105155" marR="105155" marT="52578" marB="52578" anchor="ctr">
                    <a:solidFill>
                      <a:srgbClr val="C5C5C0">
                        <a:alpha val="50196"/>
                      </a:srgbClr>
                    </a:solidFill>
                  </a:tcPr>
                </a:tc>
                <a:tc>
                  <a:txBody>
                    <a:bodyPr/>
                    <a:lstStyle/>
                    <a:p>
                      <a:r>
                        <a:rPr lang="en-US" sz="1400">
                          <a:latin typeface="Open Sans" panose="020B0606030504020204" pitchFamily="34" charset="0"/>
                          <a:ea typeface="Open Sans" panose="020B0606030504020204" pitchFamily="34" charset="0"/>
                          <a:cs typeface="Open Sans" panose="020B0606030504020204" pitchFamily="34" charset="0"/>
                        </a:rPr>
                        <a:t>Croatia, Cyprus, Greece, Italy, Malta, Portugal, Spain</a:t>
                      </a:r>
                    </a:p>
                  </a:txBody>
                  <a:tcPr marL="105155" marR="105155" marT="52578" marB="52578"/>
                </a:tc>
                <a:extLst>
                  <a:ext uri="{0D108BD9-81ED-4DB2-BD59-A6C34878D82A}">
                    <a16:rowId xmlns:a16="http://schemas.microsoft.com/office/drawing/2014/main" val="2551827597"/>
                  </a:ext>
                </a:extLst>
              </a:tr>
              <a:tr h="525777">
                <a:tc>
                  <a:txBody>
                    <a:bodyPr/>
                    <a:lstStyle/>
                    <a:p>
                      <a:r>
                        <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West</a:t>
                      </a:r>
                    </a:p>
                  </a:txBody>
                  <a:tcPr marL="105155" marR="105155" marT="52578" marB="52578" anchor="ctr">
                    <a:solidFill>
                      <a:schemeClr val="tx1"/>
                    </a:solidFill>
                  </a:tcPr>
                </a:tc>
                <a:tc>
                  <a:txBody>
                    <a:bodyPr/>
                    <a:lstStyle/>
                    <a:p>
                      <a:r>
                        <a:rPr lang="en-US" sz="1400" dirty="0">
                          <a:latin typeface="Open Sans" panose="020B0606030504020204" pitchFamily="34" charset="0"/>
                          <a:ea typeface="Open Sans" panose="020B0606030504020204" pitchFamily="34" charset="0"/>
                          <a:cs typeface="Open Sans" panose="020B0606030504020204" pitchFamily="34" charset="0"/>
                        </a:rPr>
                        <a:t>Belgium, France, Ireland, Luxembourg, Netherlands, Switzerland</a:t>
                      </a:r>
                    </a:p>
                  </a:txBody>
                  <a:tcPr marL="105155" marR="105155" marT="52578" marB="52578"/>
                </a:tc>
                <a:extLst>
                  <a:ext uri="{0D108BD9-81ED-4DB2-BD59-A6C34878D82A}">
                    <a16:rowId xmlns:a16="http://schemas.microsoft.com/office/drawing/2014/main" val="736315631"/>
                  </a:ext>
                </a:extLst>
              </a:tr>
            </a:tbl>
          </a:graphicData>
        </a:graphic>
      </p:graphicFrame>
    </p:spTree>
    <p:extLst>
      <p:ext uri="{BB962C8B-B14F-4D97-AF65-F5344CB8AC3E}">
        <p14:creationId xmlns:p14="http://schemas.microsoft.com/office/powerpoint/2010/main" val="1628121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4DFF1E60-09E3-AD4F-8F1A-B8C5F1BDC68C}"/>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266489" y="5990555"/>
            <a:ext cx="3263900" cy="203200"/>
          </a:xfrm>
          <a:prstGeom prst="rect">
            <a:avLst/>
          </a:prstGeom>
        </p:spPr>
      </p:pic>
      <p:sp>
        <p:nvSpPr>
          <p:cNvPr id="10" name="TextBox 9">
            <a:extLst>
              <a:ext uri="{FF2B5EF4-FFF2-40B4-BE49-F238E27FC236}">
                <a16:creationId xmlns:a16="http://schemas.microsoft.com/office/drawing/2014/main" id="{2CC5FAA6-907C-0445-85C3-8E4CDB3D2AB1}"/>
              </a:ext>
            </a:extLst>
          </p:cNvPr>
          <p:cNvSpPr txBox="1"/>
          <p:nvPr/>
        </p:nvSpPr>
        <p:spPr>
          <a:xfrm>
            <a:off x="4140431" y="1797344"/>
            <a:ext cx="4627434" cy="1569660"/>
          </a:xfrm>
          <a:prstGeom prst="rect">
            <a:avLst/>
          </a:prstGeom>
          <a:noFill/>
        </p:spPr>
        <p:txBody>
          <a:bodyPr wrap="square" rtlCol="0">
            <a:spAutoFit/>
          </a:bodyPr>
          <a:lstStyle/>
          <a:p>
            <a:r>
              <a:rPr lang="en-GB" sz="4800" b="1" dirty="0">
                <a:latin typeface="Open Sans" panose="020B0606030504020204" pitchFamily="34" charset="0"/>
                <a:ea typeface="Open Sans" panose="020B0606030504020204" pitchFamily="34" charset="0"/>
                <a:cs typeface="Open Sans" panose="020B0606030504020204" pitchFamily="34" charset="0"/>
              </a:rPr>
              <a:t>Time for questions</a:t>
            </a:r>
          </a:p>
        </p:txBody>
      </p:sp>
      <p:sp>
        <p:nvSpPr>
          <p:cNvPr id="11" name="TextBox 10">
            <a:extLst>
              <a:ext uri="{FF2B5EF4-FFF2-40B4-BE49-F238E27FC236}">
                <a16:creationId xmlns:a16="http://schemas.microsoft.com/office/drawing/2014/main" id="{3311B920-B94F-5744-8313-EEC35A83ADD4}"/>
              </a:ext>
            </a:extLst>
          </p:cNvPr>
          <p:cNvSpPr txBox="1"/>
          <p:nvPr/>
        </p:nvSpPr>
        <p:spPr>
          <a:xfrm>
            <a:off x="6421874" y="776471"/>
            <a:ext cx="2648010" cy="4708981"/>
          </a:xfrm>
          <a:prstGeom prst="rect">
            <a:avLst/>
          </a:prstGeom>
          <a:noFill/>
        </p:spPr>
        <p:txBody>
          <a:bodyPr wrap="square" rtlCol="0">
            <a:spAutoFit/>
          </a:bodyPr>
          <a:lstStyle/>
          <a:p>
            <a:pPr algn="r"/>
            <a:r>
              <a:rPr lang="fr-CH" sz="30000" b="1" spc="-300" dirty="0">
                <a:solidFill>
                  <a:srgbClr val="95948B"/>
                </a:solidFill>
                <a:latin typeface="Open Sans" panose="020B0606030504020204" pitchFamily="34" charset="0"/>
                <a:ea typeface="Open Sans" panose="020B0606030504020204" pitchFamily="34" charset="0"/>
                <a:cs typeface="Open Sans" panose="020B0606030504020204" pitchFamily="34" charset="0"/>
              </a:rPr>
              <a:t>?</a:t>
            </a:r>
            <a:endParaRPr lang="en-GB" sz="30000" b="1" spc="-300" dirty="0">
              <a:solidFill>
                <a:srgbClr val="95948B"/>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6" name="Graphic 5">
            <a:extLst>
              <a:ext uri="{FF2B5EF4-FFF2-40B4-BE49-F238E27FC236}">
                <a16:creationId xmlns:a16="http://schemas.microsoft.com/office/drawing/2014/main" id="{793902A0-3BAF-2F44-A2DC-6A51C119F35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85125" y="4957645"/>
            <a:ext cx="4204319" cy="918185"/>
          </a:xfrm>
          <a:prstGeom prst="rect">
            <a:avLst/>
          </a:prstGeom>
        </p:spPr>
      </p:pic>
    </p:spTree>
    <p:extLst>
      <p:ext uri="{BB962C8B-B14F-4D97-AF65-F5344CB8AC3E}">
        <p14:creationId xmlns:p14="http://schemas.microsoft.com/office/powerpoint/2010/main" val="28591544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C963A-82BA-F849-A4DE-92829DE2A08F}"/>
              </a:ext>
            </a:extLst>
          </p:cNvPr>
          <p:cNvSpPr>
            <a:spLocks noGrp="1"/>
          </p:cNvSpPr>
          <p:nvPr>
            <p:ph type="ctrTitle"/>
          </p:nvPr>
        </p:nvSpPr>
        <p:spPr/>
        <p:txBody>
          <a:bodyPr/>
          <a:lstStyle/>
          <a:p>
            <a:r>
              <a:rPr lang="en-US" dirty="0"/>
              <a:t> </a:t>
            </a:r>
          </a:p>
        </p:txBody>
      </p:sp>
      <p:sp>
        <p:nvSpPr>
          <p:cNvPr id="10" name="Subtitle 2">
            <a:extLst>
              <a:ext uri="{FF2B5EF4-FFF2-40B4-BE49-F238E27FC236}">
                <a16:creationId xmlns:a16="http://schemas.microsoft.com/office/drawing/2014/main" id="{EBEF00A4-3153-0A48-85C3-BDB5EDB1B9CF}"/>
              </a:ext>
            </a:extLst>
          </p:cNvPr>
          <p:cNvSpPr>
            <a:spLocks noGrp="1"/>
          </p:cNvSpPr>
          <p:nvPr>
            <p:ph type="subTitle" idx="1"/>
          </p:nvPr>
        </p:nvSpPr>
        <p:spPr>
          <a:xfrm>
            <a:off x="857771" y="2807060"/>
            <a:ext cx="5383651" cy="1071072"/>
          </a:xfrm>
        </p:spPr>
        <p:txBody>
          <a:bodyPr>
            <a:noAutofit/>
          </a:bodyPr>
          <a:lstStyle/>
          <a:p>
            <a:pPr algn="l"/>
            <a:r>
              <a:rPr lang="en-US" sz="7200" b="1" dirty="0">
                <a:latin typeface="Open Sans" panose="020B0606030504020204" pitchFamily="34" charset="0"/>
                <a:ea typeface="Open Sans" panose="020B0606030504020204" pitchFamily="34" charset="0"/>
                <a:cs typeface="Open Sans" panose="020B0606030504020204" pitchFamily="34" charset="0"/>
              </a:rPr>
              <a:t>Thank you!</a:t>
            </a:r>
          </a:p>
        </p:txBody>
      </p:sp>
      <p:sp>
        <p:nvSpPr>
          <p:cNvPr id="11" name="TextBox 10">
            <a:extLst>
              <a:ext uri="{FF2B5EF4-FFF2-40B4-BE49-F238E27FC236}">
                <a16:creationId xmlns:a16="http://schemas.microsoft.com/office/drawing/2014/main" id="{02C590E5-0FA5-4A44-97E8-EDBB31D8A151}"/>
              </a:ext>
            </a:extLst>
          </p:cNvPr>
          <p:cNvSpPr txBox="1"/>
          <p:nvPr/>
        </p:nvSpPr>
        <p:spPr>
          <a:xfrm>
            <a:off x="995447" y="5780323"/>
            <a:ext cx="2438390" cy="461665"/>
          </a:xfrm>
          <a:prstGeom prst="rect">
            <a:avLst/>
          </a:prstGeom>
          <a:noFill/>
        </p:spPr>
        <p:txBody>
          <a:bodyPr wrap="square" rtlCol="0">
            <a:spAutoFit/>
          </a:bodyPr>
          <a:lstStyle/>
          <a:p>
            <a:r>
              <a:rPr lang="en-US" sz="1200" b="1" dirty="0">
                <a:solidFill>
                  <a:srgbClr val="95948B"/>
                </a:solidFill>
                <a:latin typeface="Open Sans" panose="020B0606030504020204" pitchFamily="34" charset="0"/>
                <a:ea typeface="Open Sans" panose="020B0606030504020204" pitchFamily="34" charset="0"/>
                <a:cs typeface="Open Sans" panose="020B0606030504020204" pitchFamily="34" charset="0"/>
              </a:rPr>
              <a:t>Title of Event</a:t>
            </a:r>
          </a:p>
          <a:p>
            <a:r>
              <a:rPr lang="en-US" sz="1200" b="1" dirty="0">
                <a:solidFill>
                  <a:srgbClr val="95948B"/>
                </a:solidFill>
                <a:latin typeface="Open Sans" panose="020B0606030504020204" pitchFamily="34" charset="0"/>
                <a:ea typeface="Open Sans" panose="020B0606030504020204" pitchFamily="34" charset="0"/>
                <a:cs typeface="Open Sans" panose="020B0606030504020204" pitchFamily="34" charset="0"/>
              </a:rPr>
              <a:t>Location</a:t>
            </a:r>
          </a:p>
        </p:txBody>
      </p:sp>
      <p:pic>
        <p:nvPicPr>
          <p:cNvPr id="12" name="Graphic 11">
            <a:extLst>
              <a:ext uri="{FF2B5EF4-FFF2-40B4-BE49-F238E27FC236}">
                <a16:creationId xmlns:a16="http://schemas.microsoft.com/office/drawing/2014/main" id="{C2A00B84-23DD-9249-A9FA-CB26CD020F5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695152" y="3967461"/>
            <a:ext cx="3263900" cy="203200"/>
          </a:xfrm>
          <a:prstGeom prst="rect">
            <a:avLst/>
          </a:prstGeom>
        </p:spPr>
      </p:pic>
      <p:pic>
        <p:nvPicPr>
          <p:cNvPr id="14" name="Graphic 13">
            <a:extLst>
              <a:ext uri="{FF2B5EF4-FFF2-40B4-BE49-F238E27FC236}">
                <a16:creationId xmlns:a16="http://schemas.microsoft.com/office/drawing/2014/main" id="{A88A5E43-A7A4-814A-9603-074861BEF78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45977" y="649434"/>
            <a:ext cx="5991901" cy="1308576"/>
          </a:xfrm>
          <a:prstGeom prst="rect">
            <a:avLst/>
          </a:prstGeom>
        </p:spPr>
      </p:pic>
      <p:pic>
        <p:nvPicPr>
          <p:cNvPr id="8" name="Picture 7" descr="Map&#10;&#10;Description automatically generated">
            <a:extLst>
              <a:ext uri="{FF2B5EF4-FFF2-40B4-BE49-F238E27FC236}">
                <a16:creationId xmlns:a16="http://schemas.microsoft.com/office/drawing/2014/main" id="{F3F5F398-BF7F-44CA-AE23-8C62E1E0757E}"/>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6961455" y="312916"/>
            <a:ext cx="5231818" cy="5612426"/>
          </a:xfrm>
          <a:prstGeom prst="rect">
            <a:avLst/>
          </a:prstGeom>
        </p:spPr>
      </p:pic>
    </p:spTree>
    <p:extLst>
      <p:ext uri="{BB962C8B-B14F-4D97-AF65-F5344CB8AC3E}">
        <p14:creationId xmlns:p14="http://schemas.microsoft.com/office/powerpoint/2010/main" val="312602881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7B898AE7-FC76-2F49-9DCB-FF48430211D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66489" y="5990555"/>
            <a:ext cx="3263900" cy="203200"/>
          </a:xfrm>
          <a:prstGeom prst="rect">
            <a:avLst/>
          </a:prstGeom>
        </p:spPr>
      </p:pic>
      <p:sp>
        <p:nvSpPr>
          <p:cNvPr id="11" name="Subtitle 2">
            <a:extLst>
              <a:ext uri="{FF2B5EF4-FFF2-40B4-BE49-F238E27FC236}">
                <a16:creationId xmlns:a16="http://schemas.microsoft.com/office/drawing/2014/main" id="{2AE1E5D8-F077-9344-BD47-DC5174EAC58C}"/>
              </a:ext>
            </a:extLst>
          </p:cNvPr>
          <p:cNvSpPr>
            <a:spLocks noGrp="1"/>
          </p:cNvSpPr>
          <p:nvPr>
            <p:ph type="subTitle" idx="1"/>
          </p:nvPr>
        </p:nvSpPr>
        <p:spPr>
          <a:xfrm>
            <a:off x="870855" y="2208010"/>
            <a:ext cx="9144000" cy="1655762"/>
          </a:xfrm>
        </p:spPr>
        <p:txBody>
          <a:bodyPr>
            <a:noAutofit/>
          </a:bodyPr>
          <a:lstStyle/>
          <a:p>
            <a:pPr algn="l"/>
            <a:r>
              <a:rPr lang="en-US" sz="4800" b="1" dirty="0">
                <a:latin typeface="Open Sans" panose="020B0606030504020204" pitchFamily="34" charset="0"/>
                <a:ea typeface="Open Sans" panose="020B0606030504020204" pitchFamily="34" charset="0"/>
                <a:cs typeface="Open Sans" panose="020B0606030504020204" pitchFamily="34" charset="0"/>
              </a:rPr>
              <a:t>Assistance</a:t>
            </a:r>
            <a:endParaRPr lang="en-US" sz="4800" dirty="0">
              <a:solidFill>
                <a:srgbClr val="95948B"/>
              </a:solidFill>
              <a:ea typeface="Open Sans" panose="020B0606030504020204" pitchFamily="34" charset="0"/>
              <a:cs typeface="Open Sans" panose="020B0606030504020204" pitchFamily="34" charset="0"/>
            </a:endParaRPr>
          </a:p>
          <a:p>
            <a:pPr algn="l"/>
            <a:r>
              <a:rPr lang="en-US" sz="4800" dirty="0">
                <a:solidFill>
                  <a:srgbClr val="95948B"/>
                </a:solidFill>
                <a:ea typeface="Open Sans" panose="020B0606030504020204" pitchFamily="34" charset="0"/>
                <a:cs typeface="Open Sans" panose="020B0606030504020204" pitchFamily="34" charset="0"/>
              </a:rPr>
              <a:t>t</a:t>
            </a:r>
            <a:r>
              <a:rPr lang="en-US" sz="4800" dirty="0">
                <a:solidFill>
                  <a:srgbClr val="95948B"/>
                </a:solidFill>
                <a:latin typeface="Open Sans" panose="020B0606030504020204" pitchFamily="34" charset="0"/>
                <a:ea typeface="Open Sans" panose="020B0606030504020204" pitchFamily="34" charset="0"/>
                <a:cs typeface="Open Sans" panose="020B0606030504020204" pitchFamily="34" charset="0"/>
              </a:rPr>
              <a:t>o </a:t>
            </a:r>
            <a:r>
              <a:rPr lang="en-US" sz="4800" dirty="0">
                <a:solidFill>
                  <a:srgbClr val="95948B"/>
                </a:solidFill>
                <a:ea typeface="Open Sans" panose="020B0606030504020204" pitchFamily="34" charset="0"/>
                <a:cs typeface="Open Sans" panose="020B0606030504020204" pitchFamily="34" charset="0"/>
              </a:rPr>
              <a:t>applicants</a:t>
            </a:r>
          </a:p>
        </p:txBody>
      </p:sp>
      <p:sp>
        <p:nvSpPr>
          <p:cNvPr id="12" name="TextBox 11">
            <a:extLst>
              <a:ext uri="{FF2B5EF4-FFF2-40B4-BE49-F238E27FC236}">
                <a16:creationId xmlns:a16="http://schemas.microsoft.com/office/drawing/2014/main" id="{007CAE7C-5563-3C4C-8865-248A2E528BF9}"/>
              </a:ext>
            </a:extLst>
          </p:cNvPr>
          <p:cNvSpPr txBox="1"/>
          <p:nvPr/>
        </p:nvSpPr>
        <p:spPr>
          <a:xfrm>
            <a:off x="957781" y="5097644"/>
            <a:ext cx="2438390" cy="276999"/>
          </a:xfrm>
          <a:prstGeom prst="rect">
            <a:avLst/>
          </a:prstGeom>
          <a:solidFill>
            <a:schemeClr val="tx1"/>
          </a:solidFill>
        </p:spPr>
        <p:txBody>
          <a:bodyPr wrap="square" rtlCol="0">
            <a:spAutoFit/>
          </a:bodyPr>
          <a:lstStyle/>
          <a:p>
            <a:pPr algn="ctr"/>
            <a:r>
              <a:rPr lang="en-US" sz="1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10 FEB 2022 | 10 Minutes</a:t>
            </a:r>
          </a:p>
        </p:txBody>
      </p:sp>
      <p:sp>
        <p:nvSpPr>
          <p:cNvPr id="14" name="TextBox 13">
            <a:extLst>
              <a:ext uri="{FF2B5EF4-FFF2-40B4-BE49-F238E27FC236}">
                <a16:creationId xmlns:a16="http://schemas.microsoft.com/office/drawing/2014/main" id="{241977E0-C0FF-5540-9F53-12E6045AE6B7}"/>
              </a:ext>
            </a:extLst>
          </p:cNvPr>
          <p:cNvSpPr txBox="1"/>
          <p:nvPr/>
        </p:nvSpPr>
        <p:spPr>
          <a:xfrm>
            <a:off x="945749" y="5780323"/>
            <a:ext cx="2438390" cy="461665"/>
          </a:xfrm>
          <a:prstGeom prst="rect">
            <a:avLst/>
          </a:prstGeom>
          <a:noFill/>
        </p:spPr>
        <p:txBody>
          <a:bodyPr wrap="square" rtlCol="0">
            <a:spAutoFit/>
          </a:bodyPr>
          <a:lstStyle/>
          <a:p>
            <a:r>
              <a:rPr lang="en-US" sz="1200" b="1" dirty="0">
                <a:solidFill>
                  <a:srgbClr val="95948B"/>
                </a:solidFill>
                <a:latin typeface="Open Sans" panose="020B0606030504020204" pitchFamily="34" charset="0"/>
                <a:ea typeface="Open Sans" panose="020B0606030504020204" pitchFamily="34" charset="0"/>
                <a:cs typeface="Open Sans" panose="020B0606030504020204" pitchFamily="34" charset="0"/>
              </a:rPr>
              <a:t>Czech Information Day</a:t>
            </a:r>
          </a:p>
          <a:p>
            <a:r>
              <a:rPr lang="en-US" sz="1200" b="1" dirty="0">
                <a:solidFill>
                  <a:srgbClr val="95948B"/>
                </a:solidFill>
                <a:latin typeface="Open Sans" panose="020B0606030504020204" pitchFamily="34" charset="0"/>
                <a:ea typeface="Open Sans" panose="020B0606030504020204" pitchFamily="34" charset="0"/>
                <a:cs typeface="Open Sans" panose="020B0606030504020204" pitchFamily="34" charset="0"/>
              </a:rPr>
              <a:t>Online</a:t>
            </a:r>
          </a:p>
        </p:txBody>
      </p:sp>
      <p:sp>
        <p:nvSpPr>
          <p:cNvPr id="15" name="TextBox 14">
            <a:extLst>
              <a:ext uri="{FF2B5EF4-FFF2-40B4-BE49-F238E27FC236}">
                <a16:creationId xmlns:a16="http://schemas.microsoft.com/office/drawing/2014/main" id="{208009EA-789C-AD44-898E-F7FF6C92D355}"/>
              </a:ext>
            </a:extLst>
          </p:cNvPr>
          <p:cNvSpPr txBox="1"/>
          <p:nvPr/>
        </p:nvSpPr>
        <p:spPr>
          <a:xfrm>
            <a:off x="900935" y="4548661"/>
            <a:ext cx="4479686" cy="707886"/>
          </a:xfrm>
          <a:prstGeom prst="rect">
            <a:avLst/>
          </a:prstGeom>
          <a:noFill/>
        </p:spPr>
        <p:txBody>
          <a:bodyPr wrap="square" rtlCol="0">
            <a:spAutoFit/>
          </a:bodyPr>
          <a:lstStyle/>
          <a:p>
            <a:r>
              <a:rPr lang="en-US" sz="1400" b="1" dirty="0">
                <a:latin typeface="Open Sans Semibold" panose="020B0606030504020204" pitchFamily="34" charset="0"/>
                <a:ea typeface="Open Sans Semibold" panose="020B0606030504020204" pitchFamily="34" charset="0"/>
                <a:cs typeface="Open Sans Semibold" panose="020B0606030504020204" pitchFamily="34" charset="0"/>
              </a:rPr>
              <a:t>Petra Pol</a:t>
            </a:r>
            <a:r>
              <a:rPr lang="cs-CZ" sz="1400" b="1" dirty="0">
                <a:latin typeface="Open Sans Semibold" panose="020B0606030504020204" pitchFamily="34" charset="0"/>
                <a:ea typeface="Open Sans Semibold" panose="020B0606030504020204" pitchFamily="34" charset="0"/>
                <a:cs typeface="Open Sans Semibold" panose="020B0606030504020204" pitchFamily="34" charset="0"/>
              </a:rPr>
              <a:t>ášková</a:t>
            </a:r>
            <a:endParaRPr lang="en-US" sz="1400" b="1" dirty="0">
              <a:latin typeface="Open Sans Semibold" panose="020B0606030504020204" pitchFamily="34" charset="0"/>
              <a:ea typeface="Open Sans Semibold" panose="020B0606030504020204" pitchFamily="34" charset="0"/>
              <a:cs typeface="Open Sans Semibold" panose="020B0606030504020204" pitchFamily="34" charset="0"/>
            </a:endParaRPr>
          </a:p>
          <a:p>
            <a:r>
              <a:rPr lang="cs-CZ" sz="1200" i="1" dirty="0">
                <a:latin typeface="Open Sans" panose="020B0606030504020204" pitchFamily="34" charset="0"/>
                <a:ea typeface="Open Sans" panose="020B0606030504020204" pitchFamily="34" charset="0"/>
                <a:cs typeface="Open Sans" panose="020B0606030504020204" pitchFamily="34" charset="0"/>
              </a:rPr>
              <a:t>Communication</a:t>
            </a:r>
            <a:r>
              <a:rPr lang="en-GB" sz="1200" i="1" dirty="0">
                <a:latin typeface="Open Sans" panose="020B0606030504020204" pitchFamily="34" charset="0"/>
                <a:ea typeface="Open Sans" panose="020B0606030504020204" pitchFamily="34" charset="0"/>
                <a:cs typeface="Open Sans" panose="020B0606030504020204" pitchFamily="34" charset="0"/>
              </a:rPr>
              <a:t> Officer | Interreg Europe secretariat</a:t>
            </a:r>
          </a:p>
          <a:p>
            <a:endParaRPr lang="en-US" sz="1400" b="1" dirty="0">
              <a:latin typeface="Open Sans Semibold" panose="020B0606030504020204" pitchFamily="34" charset="0"/>
              <a:ea typeface="Open Sans Semibold" panose="020B0606030504020204" pitchFamily="34" charset="0"/>
              <a:cs typeface="Open Sans Semibold" panose="020B0606030504020204" pitchFamily="34" charset="0"/>
            </a:endParaRPr>
          </a:p>
        </p:txBody>
      </p:sp>
      <p:pic>
        <p:nvPicPr>
          <p:cNvPr id="17" name="Graphic 16">
            <a:extLst>
              <a:ext uri="{FF2B5EF4-FFF2-40B4-BE49-F238E27FC236}">
                <a16:creationId xmlns:a16="http://schemas.microsoft.com/office/drawing/2014/main" id="{5091667D-856F-4048-B00C-14DFCE0A6EC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45977" y="649434"/>
            <a:ext cx="5991901" cy="1308576"/>
          </a:xfrm>
          <a:prstGeom prst="rect">
            <a:avLst/>
          </a:prstGeom>
        </p:spPr>
      </p:pic>
      <p:pic>
        <p:nvPicPr>
          <p:cNvPr id="9" name="Picture 8" descr="Map&#10;&#10;Description automatically generated">
            <a:extLst>
              <a:ext uri="{FF2B5EF4-FFF2-40B4-BE49-F238E27FC236}">
                <a16:creationId xmlns:a16="http://schemas.microsoft.com/office/drawing/2014/main" id="{133B2BCF-6B8F-48E8-83CB-A25D8039B08E}"/>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6985309" y="297013"/>
            <a:ext cx="5231818" cy="5612426"/>
          </a:xfrm>
          <a:prstGeom prst="rect">
            <a:avLst/>
          </a:prstGeom>
        </p:spPr>
      </p:pic>
    </p:spTree>
    <p:extLst>
      <p:ext uri="{BB962C8B-B14F-4D97-AF65-F5344CB8AC3E}">
        <p14:creationId xmlns:p14="http://schemas.microsoft.com/office/powerpoint/2010/main" val="214445290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11F9F7C-EB6C-B84C-9531-356B037FEA56}"/>
              </a:ext>
            </a:extLst>
          </p:cNvPr>
          <p:cNvSpPr>
            <a:spLocks noGrp="1"/>
          </p:cNvSpPr>
          <p:nvPr>
            <p:ph type="subTitle" idx="1"/>
          </p:nvPr>
        </p:nvSpPr>
        <p:spPr>
          <a:xfrm>
            <a:off x="864098" y="758365"/>
            <a:ext cx="7119012" cy="631194"/>
          </a:xfrm>
        </p:spPr>
        <p:txBody>
          <a:bodyPr>
            <a:noAutofit/>
          </a:bodyPr>
          <a:lstStyle/>
          <a:p>
            <a:pPr algn="l"/>
            <a:r>
              <a:rPr lang="en-US" sz="3600" dirty="0">
                <a:solidFill>
                  <a:srgbClr val="95948B"/>
                </a:solidFill>
                <a:ea typeface="Open Sans" panose="020B0606030504020204" pitchFamily="34" charset="0"/>
                <a:cs typeface="Open Sans" panose="020B0606030504020204" pitchFamily="34" charset="0"/>
              </a:rPr>
              <a:t>Content</a:t>
            </a:r>
            <a:endParaRPr lang="en-US" sz="3600" dirty="0">
              <a:solidFill>
                <a:schemeClr val="bg1"/>
              </a:solidFill>
              <a:highlight>
                <a:srgbClr val="1A171B"/>
              </a:highlight>
              <a:latin typeface="Open Sans" panose="020B0606030504020204" pitchFamily="34" charset="0"/>
              <a:ea typeface="Open Sans" panose="020B0606030504020204" pitchFamily="34" charset="0"/>
              <a:cs typeface="Open Sans" panose="020B0606030504020204" pitchFamily="34" charset="0"/>
            </a:endParaRPr>
          </a:p>
        </p:txBody>
      </p:sp>
      <p:sp>
        <p:nvSpPr>
          <p:cNvPr id="20" name="TextBox 19">
            <a:extLst>
              <a:ext uri="{FF2B5EF4-FFF2-40B4-BE49-F238E27FC236}">
                <a16:creationId xmlns:a16="http://schemas.microsoft.com/office/drawing/2014/main" id="{1A56C90E-0AE5-2D4A-9D1A-6ED70B0E74A8}"/>
              </a:ext>
            </a:extLst>
          </p:cNvPr>
          <p:cNvSpPr txBox="1"/>
          <p:nvPr/>
        </p:nvSpPr>
        <p:spPr>
          <a:xfrm>
            <a:off x="1599849" y="1887701"/>
            <a:ext cx="9928593" cy="1962460"/>
          </a:xfrm>
          <a:prstGeom prst="rect">
            <a:avLst/>
          </a:prstGeom>
          <a:noFill/>
        </p:spPr>
        <p:txBody>
          <a:bodyPr wrap="square" rtlCol="0">
            <a:spAutoFit/>
          </a:bodyPr>
          <a:lstStyle/>
          <a:p>
            <a:pPr marL="457200" indent="-457200">
              <a:lnSpc>
                <a:spcPct val="150000"/>
              </a:lnSpc>
              <a:buAutoNum type="arabicPeriod"/>
            </a:pPr>
            <a:r>
              <a:rPr lang="en-GB" sz="2800" dirty="0">
                <a:latin typeface="Open Sans" panose="020B0606030504020204" pitchFamily="34" charset="0"/>
                <a:ea typeface="Open Sans" panose="020B0606030504020204" pitchFamily="34" charset="0"/>
                <a:cs typeface="Open Sans" panose="020B0606030504020204" pitchFamily="34" charset="0"/>
              </a:rPr>
              <a:t> Tools for </a:t>
            </a:r>
            <a:r>
              <a:rPr lang="en-GB" sz="2800" b="1" dirty="0">
                <a:latin typeface="Open Sans" panose="020B0606030504020204" pitchFamily="34" charset="0"/>
                <a:ea typeface="Open Sans" panose="020B0606030504020204" pitchFamily="34" charset="0"/>
                <a:cs typeface="Open Sans" panose="020B0606030504020204" pitchFamily="34" charset="0"/>
              </a:rPr>
              <a:t>project development</a:t>
            </a:r>
          </a:p>
          <a:p>
            <a:pPr marL="457200" indent="-457200">
              <a:lnSpc>
                <a:spcPct val="150000"/>
              </a:lnSpc>
              <a:buAutoNum type="arabicPeriod"/>
            </a:pPr>
            <a:r>
              <a:rPr lang="en-GB" sz="2800" dirty="0">
                <a:latin typeface="Open Sans" panose="020B0606030504020204" pitchFamily="34" charset="0"/>
                <a:ea typeface="Open Sans" panose="020B0606030504020204" pitchFamily="34" charset="0"/>
                <a:cs typeface="Open Sans" panose="020B0606030504020204" pitchFamily="34" charset="0"/>
              </a:rPr>
              <a:t> </a:t>
            </a:r>
            <a:r>
              <a:rPr lang="en-GB" sz="2800" b="1" dirty="0">
                <a:latin typeface="Open Sans" panose="020B0606030504020204" pitchFamily="34" charset="0"/>
                <a:ea typeface="Open Sans" panose="020B0606030504020204" pitchFamily="34" charset="0"/>
                <a:cs typeface="Open Sans" panose="020B0606030504020204" pitchFamily="34" charset="0"/>
              </a:rPr>
              <a:t>Other assistance </a:t>
            </a:r>
            <a:r>
              <a:rPr lang="en-GB" sz="2800" dirty="0">
                <a:latin typeface="Open Sans" panose="020B0606030504020204" pitchFamily="34" charset="0"/>
                <a:ea typeface="Open Sans" panose="020B0606030504020204" pitchFamily="34" charset="0"/>
                <a:cs typeface="Open Sans" panose="020B0606030504020204" pitchFamily="34" charset="0"/>
              </a:rPr>
              <a:t>tools</a:t>
            </a:r>
          </a:p>
          <a:p>
            <a:pPr marL="457200" indent="-457200">
              <a:lnSpc>
                <a:spcPct val="150000"/>
              </a:lnSpc>
              <a:buFontTx/>
              <a:buAutoNum type="arabicPeriod"/>
            </a:pPr>
            <a:r>
              <a:rPr lang="en-GB" sz="2800" dirty="0">
                <a:latin typeface="Open Sans" panose="020B0606030504020204" pitchFamily="34" charset="0"/>
                <a:ea typeface="Open Sans" panose="020B0606030504020204" pitchFamily="34" charset="0"/>
                <a:cs typeface="Open Sans" panose="020B0606030504020204" pitchFamily="34" charset="0"/>
              </a:rPr>
              <a:t> </a:t>
            </a:r>
            <a:r>
              <a:rPr lang="en-GB" sz="2800" b="1" dirty="0">
                <a:latin typeface="Open Sans" panose="020B0606030504020204" pitchFamily="34" charset="0"/>
                <a:ea typeface="Open Sans" panose="020B0606030504020204" pitchFamily="34" charset="0"/>
                <a:cs typeface="Open Sans" panose="020B0606030504020204" pitchFamily="34" charset="0"/>
              </a:rPr>
              <a:t>Point of contact </a:t>
            </a:r>
            <a:r>
              <a:rPr lang="en-GB" sz="2800" dirty="0">
                <a:latin typeface="Open Sans" panose="020B0606030504020204" pitchFamily="34" charset="0"/>
                <a:ea typeface="Open Sans" panose="020B0606030504020204" pitchFamily="34" charset="0"/>
                <a:cs typeface="Open Sans" panose="020B0606030504020204" pitchFamily="34" charset="0"/>
              </a:rPr>
              <a:t>assistance</a:t>
            </a:r>
          </a:p>
        </p:txBody>
      </p:sp>
      <p:pic>
        <p:nvPicPr>
          <p:cNvPr id="4" name="Graphic 3">
            <a:extLst>
              <a:ext uri="{FF2B5EF4-FFF2-40B4-BE49-F238E27FC236}">
                <a16:creationId xmlns:a16="http://schemas.microsoft.com/office/drawing/2014/main" id="{C9F1B1BF-D22D-412D-B775-FE4412BB7C1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85125" y="4957645"/>
            <a:ext cx="4204319" cy="918185"/>
          </a:xfrm>
          <a:prstGeom prst="rect">
            <a:avLst/>
          </a:prstGeom>
        </p:spPr>
      </p:pic>
    </p:spTree>
    <p:extLst>
      <p:ext uri="{BB962C8B-B14F-4D97-AF65-F5344CB8AC3E}">
        <p14:creationId xmlns:p14="http://schemas.microsoft.com/office/powerpoint/2010/main" val="349182866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2816C75-64EB-4731-9500-CE468D862A66}"/>
              </a:ext>
            </a:extLst>
          </p:cNvPr>
          <p:cNvSpPr>
            <a:spLocks noGrp="1"/>
          </p:cNvSpPr>
          <p:nvPr>
            <p:ph type="body" sz="quarter" idx="11"/>
          </p:nvPr>
        </p:nvSpPr>
        <p:spPr/>
        <p:txBody>
          <a:bodyPr/>
          <a:lstStyle/>
          <a:p>
            <a:r>
              <a:rPr lang="en-US" dirty="0"/>
              <a:t>1.</a:t>
            </a:r>
          </a:p>
        </p:txBody>
      </p:sp>
      <p:sp>
        <p:nvSpPr>
          <p:cNvPr id="3" name="Text Placeholder 2">
            <a:extLst>
              <a:ext uri="{FF2B5EF4-FFF2-40B4-BE49-F238E27FC236}">
                <a16:creationId xmlns:a16="http://schemas.microsoft.com/office/drawing/2014/main" id="{045378A3-809A-493B-82F3-0066F33C4477}"/>
              </a:ext>
            </a:extLst>
          </p:cNvPr>
          <p:cNvSpPr>
            <a:spLocks noGrp="1"/>
          </p:cNvSpPr>
          <p:nvPr>
            <p:ph type="body" sz="quarter" idx="12"/>
          </p:nvPr>
        </p:nvSpPr>
        <p:spPr/>
        <p:txBody>
          <a:bodyPr/>
          <a:lstStyle/>
          <a:p>
            <a:r>
              <a:rPr lang="en-US" dirty="0">
                <a:solidFill>
                  <a:srgbClr val="95948B"/>
                </a:solidFill>
              </a:rPr>
              <a:t>Tools for</a:t>
            </a:r>
          </a:p>
          <a:p>
            <a:r>
              <a:rPr lang="en-US" b="1" dirty="0"/>
              <a:t>project</a:t>
            </a:r>
          </a:p>
          <a:p>
            <a:r>
              <a:rPr lang="en-US" b="1" dirty="0"/>
              <a:t>development</a:t>
            </a:r>
          </a:p>
        </p:txBody>
      </p:sp>
    </p:spTree>
    <p:extLst>
      <p:ext uri="{BB962C8B-B14F-4D97-AF65-F5344CB8AC3E}">
        <p14:creationId xmlns:p14="http://schemas.microsoft.com/office/powerpoint/2010/main" val="32732628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11F9F7C-EB6C-B84C-9531-356B037FEA56}"/>
              </a:ext>
            </a:extLst>
          </p:cNvPr>
          <p:cNvSpPr>
            <a:spLocks noGrp="1"/>
          </p:cNvSpPr>
          <p:nvPr>
            <p:ph type="subTitle" idx="1"/>
          </p:nvPr>
        </p:nvSpPr>
        <p:spPr>
          <a:xfrm>
            <a:off x="864098" y="758365"/>
            <a:ext cx="7119012" cy="631194"/>
          </a:xfrm>
        </p:spPr>
        <p:txBody>
          <a:bodyPr>
            <a:noAutofit/>
          </a:bodyPr>
          <a:lstStyle/>
          <a:p>
            <a:pPr algn="l"/>
            <a:r>
              <a:rPr lang="en-US" sz="3600" dirty="0">
                <a:solidFill>
                  <a:srgbClr val="95948B"/>
                </a:solidFill>
                <a:ea typeface="Open Sans" panose="020B0606030504020204" pitchFamily="34" charset="0"/>
                <a:cs typeface="Open Sans" panose="020B0606030504020204" pitchFamily="34" charset="0"/>
              </a:rPr>
              <a:t>Steps to </a:t>
            </a:r>
            <a:r>
              <a:rPr lang="en-US" sz="3600" dirty="0">
                <a:solidFill>
                  <a:schemeClr val="bg1"/>
                </a:solidFill>
                <a:highlight>
                  <a:srgbClr val="1A171B"/>
                </a:highlight>
                <a:ea typeface="Open Sans" panose="020B0606030504020204" pitchFamily="34" charset="0"/>
                <a:cs typeface="Open Sans" panose="020B0606030504020204" pitchFamily="34" charset="0"/>
              </a:rPr>
              <a:t>project development</a:t>
            </a:r>
            <a:endParaRPr lang="en-US" sz="3600" dirty="0">
              <a:solidFill>
                <a:schemeClr val="bg1"/>
              </a:solidFill>
              <a:highlight>
                <a:srgbClr val="1A171B"/>
              </a:highlight>
              <a:latin typeface="Open Sans" panose="020B0606030504020204" pitchFamily="34" charset="0"/>
              <a:ea typeface="Open Sans" panose="020B0606030504020204" pitchFamily="34" charset="0"/>
              <a:cs typeface="Open Sans" panose="020B0606030504020204" pitchFamily="34" charset="0"/>
            </a:endParaRPr>
          </a:p>
        </p:txBody>
      </p:sp>
      <p:sp>
        <p:nvSpPr>
          <p:cNvPr id="20" name="TextBox 19">
            <a:extLst>
              <a:ext uri="{FF2B5EF4-FFF2-40B4-BE49-F238E27FC236}">
                <a16:creationId xmlns:a16="http://schemas.microsoft.com/office/drawing/2014/main" id="{1A56C90E-0AE5-2D4A-9D1A-6ED70B0E74A8}"/>
              </a:ext>
            </a:extLst>
          </p:cNvPr>
          <p:cNvSpPr txBox="1"/>
          <p:nvPr/>
        </p:nvSpPr>
        <p:spPr>
          <a:xfrm>
            <a:off x="1599849" y="1887701"/>
            <a:ext cx="9928593" cy="3255122"/>
          </a:xfrm>
          <a:prstGeom prst="rect">
            <a:avLst/>
          </a:prstGeom>
          <a:noFill/>
        </p:spPr>
        <p:txBody>
          <a:bodyPr wrap="square" rtlCol="0">
            <a:spAutoFit/>
          </a:bodyPr>
          <a:lstStyle/>
          <a:p>
            <a:pPr marL="457200" indent="-457200">
              <a:lnSpc>
                <a:spcPct val="150000"/>
              </a:lnSpc>
              <a:buAutoNum type="arabicPeriod"/>
            </a:pPr>
            <a:r>
              <a:rPr lang="en-GB" sz="2800" dirty="0">
                <a:latin typeface="Open Sans" panose="020B0606030504020204" pitchFamily="34" charset="0"/>
                <a:ea typeface="Open Sans" panose="020B0606030504020204" pitchFamily="34" charset="0"/>
                <a:cs typeface="Open Sans" panose="020B0606030504020204" pitchFamily="34" charset="0"/>
              </a:rPr>
              <a:t>Check </a:t>
            </a:r>
            <a:r>
              <a:rPr lang="en-GB" sz="2800" b="1" dirty="0">
                <a:latin typeface="Open Sans" panose="020B0606030504020204" pitchFamily="34" charset="0"/>
                <a:ea typeface="Open Sans" panose="020B0606030504020204" pitchFamily="34" charset="0"/>
                <a:cs typeface="Open Sans" panose="020B0606030504020204" pitchFamily="34" charset="0"/>
              </a:rPr>
              <a:t>relevance</a:t>
            </a:r>
          </a:p>
          <a:p>
            <a:pPr marL="457200" indent="-457200">
              <a:lnSpc>
                <a:spcPct val="150000"/>
              </a:lnSpc>
              <a:buAutoNum type="arabicPeriod"/>
            </a:pPr>
            <a:r>
              <a:rPr lang="en-GB" sz="2800" dirty="0">
                <a:latin typeface="Open Sans" panose="020B0606030504020204" pitchFamily="34" charset="0"/>
                <a:ea typeface="Open Sans" panose="020B0606030504020204" pitchFamily="34" charset="0"/>
                <a:cs typeface="Open Sans" panose="020B0606030504020204" pitchFamily="34" charset="0"/>
              </a:rPr>
              <a:t>Get </a:t>
            </a:r>
            <a:r>
              <a:rPr lang="en-GB" sz="2800" b="1" dirty="0">
                <a:latin typeface="Open Sans" panose="020B0606030504020204" pitchFamily="34" charset="0"/>
                <a:ea typeface="Open Sans" panose="020B0606030504020204" pitchFamily="34" charset="0"/>
                <a:cs typeface="Open Sans" panose="020B0606030504020204" pitchFamily="34" charset="0"/>
              </a:rPr>
              <a:t>inspired</a:t>
            </a:r>
          </a:p>
          <a:p>
            <a:pPr marL="457200" indent="-457200">
              <a:lnSpc>
                <a:spcPct val="150000"/>
              </a:lnSpc>
              <a:buAutoNum type="arabicPeriod"/>
            </a:pPr>
            <a:r>
              <a:rPr lang="en-GB" sz="2800" dirty="0">
                <a:latin typeface="Open Sans" panose="020B0606030504020204" pitchFamily="34" charset="0"/>
                <a:ea typeface="Open Sans" panose="020B0606030504020204" pitchFamily="34" charset="0"/>
                <a:cs typeface="Open Sans" panose="020B0606030504020204" pitchFamily="34" charset="0"/>
              </a:rPr>
              <a:t>Share </a:t>
            </a:r>
            <a:r>
              <a:rPr lang="en-GB" sz="2800" b="1" dirty="0">
                <a:latin typeface="Open Sans" panose="020B0606030504020204" pitchFamily="34" charset="0"/>
                <a:ea typeface="Open Sans" panose="020B0606030504020204" pitchFamily="34" charset="0"/>
                <a:cs typeface="Open Sans" panose="020B0606030504020204" pitchFamily="34" charset="0"/>
              </a:rPr>
              <a:t>project idea</a:t>
            </a:r>
          </a:p>
          <a:p>
            <a:pPr marL="457200" indent="-457200">
              <a:lnSpc>
                <a:spcPct val="150000"/>
              </a:lnSpc>
              <a:buAutoNum type="arabicPeriod"/>
            </a:pPr>
            <a:r>
              <a:rPr lang="en-GB" sz="2800" dirty="0">
                <a:latin typeface="Open Sans" panose="020B0606030504020204" pitchFamily="34" charset="0"/>
                <a:ea typeface="Open Sans" panose="020B0606030504020204" pitchFamily="34" charset="0"/>
                <a:cs typeface="Open Sans" panose="020B0606030504020204" pitchFamily="34" charset="0"/>
              </a:rPr>
              <a:t>Find</a:t>
            </a:r>
            <a:r>
              <a:rPr lang="en-GB" sz="2800" b="1" dirty="0">
                <a:latin typeface="Open Sans" panose="020B0606030504020204" pitchFamily="34" charset="0"/>
                <a:ea typeface="Open Sans" panose="020B0606030504020204" pitchFamily="34" charset="0"/>
                <a:cs typeface="Open Sans" panose="020B0606030504020204" pitchFamily="34" charset="0"/>
              </a:rPr>
              <a:t> partners</a:t>
            </a:r>
          </a:p>
          <a:p>
            <a:pPr marL="457200" indent="-457200">
              <a:lnSpc>
                <a:spcPct val="150000"/>
              </a:lnSpc>
              <a:buAutoNum type="arabicPeriod"/>
            </a:pPr>
            <a:r>
              <a:rPr lang="en-GB" sz="2800">
                <a:latin typeface="Open Sans" panose="020B0606030504020204" pitchFamily="34" charset="0"/>
                <a:ea typeface="Open Sans" panose="020B0606030504020204" pitchFamily="34" charset="0"/>
                <a:cs typeface="Open Sans" panose="020B0606030504020204" pitchFamily="34" charset="0"/>
              </a:rPr>
              <a:t>Ask for</a:t>
            </a:r>
            <a:r>
              <a:rPr lang="en-GB" sz="2800" b="1">
                <a:latin typeface="Open Sans" panose="020B0606030504020204" pitchFamily="34" charset="0"/>
                <a:ea typeface="Open Sans" panose="020B0606030504020204" pitchFamily="34" charset="0"/>
                <a:cs typeface="Open Sans" panose="020B0606030504020204" pitchFamily="34" charset="0"/>
              </a:rPr>
              <a:t> </a:t>
            </a:r>
            <a:r>
              <a:rPr lang="en-GB" sz="2800" b="1" dirty="0">
                <a:latin typeface="Open Sans" panose="020B0606030504020204" pitchFamily="34" charset="0"/>
                <a:ea typeface="Open Sans" panose="020B0606030504020204" pitchFamily="34" charset="0"/>
                <a:cs typeface="Open Sans" panose="020B0606030504020204" pitchFamily="34" charset="0"/>
              </a:rPr>
              <a:t>feedback</a:t>
            </a:r>
            <a:endParaRPr lang="en-US" sz="28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26452497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DCEEC06-A579-4B67-8079-39C46DE7D080}"/>
              </a:ext>
            </a:extLst>
          </p:cNvPr>
          <p:cNvSpPr>
            <a:spLocks noGrp="1"/>
          </p:cNvSpPr>
          <p:nvPr>
            <p:ph idx="1"/>
          </p:nvPr>
        </p:nvSpPr>
        <p:spPr>
          <a:xfrm>
            <a:off x="901262" y="1570871"/>
            <a:ext cx="10515600" cy="4351338"/>
          </a:xfrm>
        </p:spPr>
        <p:txBody>
          <a:bodyPr vert="horz" lIns="91440" tIns="45720" rIns="91440" bIns="45720" rtlCol="0" anchor="t">
            <a:normAutofit/>
          </a:bodyPr>
          <a:lstStyle/>
          <a:p>
            <a:pPr marL="0" indent="0">
              <a:lnSpc>
                <a:spcPct val="150000"/>
              </a:lnSpc>
              <a:buNone/>
            </a:pPr>
            <a:r>
              <a:rPr lang="en-US" b="0" dirty="0"/>
              <a:t>Is Interreg Europe for you?</a:t>
            </a:r>
          </a:p>
          <a:p>
            <a:pPr>
              <a:lnSpc>
                <a:spcPct val="150000"/>
              </a:lnSpc>
              <a:buFont typeface="Symbol" panose="05050102010706020507" pitchFamily="18" charset="2"/>
              <a:buChar char="Þ"/>
            </a:pPr>
            <a:r>
              <a:rPr lang="en-US" sz="2400" b="0" dirty="0">
                <a:latin typeface="Open Sans"/>
                <a:ea typeface="Open Sans"/>
                <a:cs typeface="Open Sans"/>
              </a:rPr>
              <a:t> Are you involved in regional development policies?</a:t>
            </a:r>
          </a:p>
          <a:p>
            <a:pPr>
              <a:lnSpc>
                <a:spcPct val="150000"/>
              </a:lnSpc>
              <a:buFont typeface="Symbol" panose="05050102010706020507" pitchFamily="18" charset="2"/>
              <a:buChar char="Þ"/>
            </a:pPr>
            <a:r>
              <a:rPr lang="en-US" sz="2400" b="0" dirty="0">
                <a:latin typeface="Open Sans"/>
                <a:ea typeface="Open Sans"/>
                <a:cs typeface="Open Sans"/>
              </a:rPr>
              <a:t> Are you looking for new solutions?</a:t>
            </a:r>
          </a:p>
          <a:p>
            <a:pPr>
              <a:lnSpc>
                <a:spcPct val="150000"/>
              </a:lnSpc>
              <a:buFont typeface="Symbol" panose="05050102010706020507" pitchFamily="18" charset="2"/>
              <a:buChar char="Þ"/>
            </a:pPr>
            <a:r>
              <a:rPr lang="en-US" sz="2400" b="0" dirty="0">
                <a:latin typeface="Open Sans"/>
                <a:ea typeface="Open Sans"/>
                <a:cs typeface="Open Sans"/>
              </a:rPr>
              <a:t> Are you ready to work with partners from other European countries?</a:t>
            </a:r>
          </a:p>
        </p:txBody>
      </p:sp>
      <p:sp>
        <p:nvSpPr>
          <p:cNvPr id="3" name="Title 2">
            <a:extLst>
              <a:ext uri="{FF2B5EF4-FFF2-40B4-BE49-F238E27FC236}">
                <a16:creationId xmlns:a16="http://schemas.microsoft.com/office/drawing/2014/main" id="{2E31B19D-05E4-45BE-BCC6-2CB647447980}"/>
              </a:ext>
            </a:extLst>
          </p:cNvPr>
          <p:cNvSpPr>
            <a:spLocks noGrp="1"/>
          </p:cNvSpPr>
          <p:nvPr>
            <p:ph type="title"/>
          </p:nvPr>
        </p:nvSpPr>
        <p:spPr/>
        <p:txBody>
          <a:bodyPr/>
          <a:lstStyle/>
          <a:p>
            <a:r>
              <a:rPr lang="en-US" b="0" dirty="0">
                <a:solidFill>
                  <a:srgbClr val="95948B"/>
                </a:solidFill>
              </a:rPr>
              <a:t>Check</a:t>
            </a:r>
            <a:r>
              <a:rPr lang="en-US" dirty="0"/>
              <a:t> relevance</a:t>
            </a:r>
          </a:p>
        </p:txBody>
      </p:sp>
      <p:sp>
        <p:nvSpPr>
          <p:cNvPr id="4" name="TextBox 3">
            <a:extLst>
              <a:ext uri="{FF2B5EF4-FFF2-40B4-BE49-F238E27FC236}">
                <a16:creationId xmlns:a16="http://schemas.microsoft.com/office/drawing/2014/main" id="{82B26939-8663-4C00-A8D3-C2F2D274C1AB}"/>
              </a:ext>
            </a:extLst>
          </p:cNvPr>
          <p:cNvSpPr txBox="1"/>
          <p:nvPr/>
        </p:nvSpPr>
        <p:spPr>
          <a:xfrm>
            <a:off x="2540435" y="6197902"/>
            <a:ext cx="711113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solidFill>
                  <a:srgbClr val="FEFFFE"/>
                </a:solidFill>
                <a:highlight>
                  <a:srgbClr val="000000"/>
                </a:highlight>
                <a:latin typeface="Open Sans"/>
                <a:ea typeface="Open Sans"/>
                <a:cs typeface="Open Sans"/>
                <a:hlinkClick r:id="rId2"/>
              </a:rPr>
              <a:t>www.interregeurope.eu/check-project-</a:t>
            </a:r>
            <a:r>
              <a:rPr lang="en-US" sz="2400" dirty="0">
                <a:solidFill>
                  <a:srgbClr val="FEFFFE"/>
                </a:solidFill>
                <a:highlight>
                  <a:srgbClr val="000000"/>
                </a:highlight>
                <a:latin typeface="Open Sans"/>
                <a:ea typeface="Open Sans"/>
                <a:cs typeface="Open Sans"/>
              </a:rPr>
              <a:t>relevance</a:t>
            </a:r>
            <a:r>
              <a:rPr lang="en-US" sz="2400" dirty="0">
                <a:highlight>
                  <a:srgbClr val="000000"/>
                </a:highlight>
                <a:latin typeface="Open Sans"/>
                <a:ea typeface="Open Sans"/>
                <a:cs typeface="Open Sans"/>
              </a:rPr>
              <a:t> ​</a:t>
            </a:r>
          </a:p>
        </p:txBody>
      </p:sp>
    </p:spTree>
    <p:extLst>
      <p:ext uri="{BB962C8B-B14F-4D97-AF65-F5344CB8AC3E}">
        <p14:creationId xmlns:p14="http://schemas.microsoft.com/office/powerpoint/2010/main" val="22301575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DCEEC06-A579-4B67-8079-39C46DE7D080}"/>
              </a:ext>
            </a:extLst>
          </p:cNvPr>
          <p:cNvSpPr>
            <a:spLocks noGrp="1"/>
          </p:cNvSpPr>
          <p:nvPr>
            <p:ph idx="1"/>
          </p:nvPr>
        </p:nvSpPr>
        <p:spPr>
          <a:xfrm>
            <a:off x="901262" y="1570871"/>
            <a:ext cx="10515600" cy="4351338"/>
          </a:xfrm>
        </p:spPr>
        <p:txBody>
          <a:bodyPr vert="horz" lIns="91440" tIns="45720" rIns="91440" bIns="45720" rtlCol="0" anchor="t">
            <a:normAutofit/>
          </a:bodyPr>
          <a:lstStyle/>
          <a:p>
            <a:pPr marL="0" indent="0">
              <a:buNone/>
            </a:pPr>
            <a:r>
              <a:rPr lang="en-US" sz="2400" dirty="0">
                <a:latin typeface="Open Sans"/>
                <a:ea typeface="Open Sans"/>
                <a:cs typeface="Open Sans"/>
              </a:rPr>
              <a:t>Self-assess</a:t>
            </a:r>
            <a:r>
              <a:rPr lang="en-US" sz="2400" b="0" dirty="0">
                <a:latin typeface="Open Sans"/>
                <a:ea typeface="Open Sans"/>
                <a:cs typeface="Open Sans"/>
              </a:rPr>
              <a:t> your idea before asking for our feedback</a:t>
            </a:r>
          </a:p>
          <a:p>
            <a:pPr>
              <a:buFont typeface="Symbol" panose="05050102010706020507" pitchFamily="18" charset="2"/>
              <a:buChar char="Þ"/>
            </a:pPr>
            <a:endParaRPr lang="en-US" sz="2400" b="0" dirty="0">
              <a:highlight>
                <a:srgbClr val="1A171B"/>
              </a:highlight>
              <a:ea typeface="Open Sans"/>
              <a:cs typeface="Open Sans"/>
            </a:endParaRPr>
          </a:p>
        </p:txBody>
      </p:sp>
      <p:sp>
        <p:nvSpPr>
          <p:cNvPr id="3" name="Title 2">
            <a:extLst>
              <a:ext uri="{FF2B5EF4-FFF2-40B4-BE49-F238E27FC236}">
                <a16:creationId xmlns:a16="http://schemas.microsoft.com/office/drawing/2014/main" id="{2E31B19D-05E4-45BE-BCC6-2CB647447980}"/>
              </a:ext>
            </a:extLst>
          </p:cNvPr>
          <p:cNvSpPr>
            <a:spLocks noGrp="1"/>
          </p:cNvSpPr>
          <p:nvPr>
            <p:ph type="title"/>
          </p:nvPr>
        </p:nvSpPr>
        <p:spPr/>
        <p:txBody>
          <a:bodyPr/>
          <a:lstStyle/>
          <a:p>
            <a:r>
              <a:rPr lang="en-US" b="0" dirty="0">
                <a:solidFill>
                  <a:srgbClr val="95948B"/>
                </a:solidFill>
              </a:rPr>
              <a:t>Check</a:t>
            </a:r>
            <a:r>
              <a:rPr lang="en-US" dirty="0"/>
              <a:t> relevance</a:t>
            </a:r>
          </a:p>
        </p:txBody>
      </p:sp>
      <p:pic>
        <p:nvPicPr>
          <p:cNvPr id="9" name="Picture 8">
            <a:extLst>
              <a:ext uri="{FF2B5EF4-FFF2-40B4-BE49-F238E27FC236}">
                <a16:creationId xmlns:a16="http://schemas.microsoft.com/office/drawing/2014/main" id="{949730B6-2D42-42C0-8597-5DD24BE8B12A}"/>
              </a:ext>
            </a:extLst>
          </p:cNvPr>
          <p:cNvPicPr>
            <a:picLocks noChangeAspect="1"/>
          </p:cNvPicPr>
          <p:nvPr/>
        </p:nvPicPr>
        <p:blipFill>
          <a:blip r:embed="rId2"/>
          <a:stretch>
            <a:fillRect/>
          </a:stretch>
        </p:blipFill>
        <p:spPr>
          <a:xfrm>
            <a:off x="2007705" y="2232909"/>
            <a:ext cx="8176591" cy="3345442"/>
          </a:xfrm>
          <a:prstGeom prst="rect">
            <a:avLst/>
          </a:prstGeom>
        </p:spPr>
      </p:pic>
      <p:sp>
        <p:nvSpPr>
          <p:cNvPr id="4" name="TextBox 3">
            <a:extLst>
              <a:ext uri="{FF2B5EF4-FFF2-40B4-BE49-F238E27FC236}">
                <a16:creationId xmlns:a16="http://schemas.microsoft.com/office/drawing/2014/main" id="{82B26939-8663-4C00-A8D3-C2F2D274C1AB}"/>
              </a:ext>
            </a:extLst>
          </p:cNvPr>
          <p:cNvSpPr txBox="1"/>
          <p:nvPr/>
        </p:nvSpPr>
        <p:spPr>
          <a:xfrm>
            <a:off x="2746691" y="6197902"/>
            <a:ext cx="669861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solidFill>
                  <a:srgbClr val="FEFFFE"/>
                </a:solidFill>
                <a:highlight>
                  <a:srgbClr val="000000"/>
                </a:highlight>
                <a:latin typeface="Open Sans"/>
                <a:ea typeface="Open Sans"/>
                <a:cs typeface="Open Sans"/>
                <a:hlinkClick r:id="rId3"/>
              </a:rPr>
              <a:t>www.interregeurope.eu/self-assessment-tool</a:t>
            </a:r>
            <a:r>
              <a:rPr lang="en-US" sz="2400" dirty="0">
                <a:highlight>
                  <a:srgbClr val="000000"/>
                </a:highlight>
                <a:latin typeface="Open Sans"/>
                <a:ea typeface="Open Sans"/>
                <a:cs typeface="Open Sans"/>
              </a:rPr>
              <a:t> ​</a:t>
            </a:r>
          </a:p>
        </p:txBody>
      </p:sp>
    </p:spTree>
    <p:extLst>
      <p:ext uri="{BB962C8B-B14F-4D97-AF65-F5344CB8AC3E}">
        <p14:creationId xmlns:p14="http://schemas.microsoft.com/office/powerpoint/2010/main" val="15813531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2ECB0D-01A7-40A6-B760-43E3CF691B5E}"/>
              </a:ext>
            </a:extLst>
          </p:cNvPr>
          <p:cNvSpPr>
            <a:spLocks noGrp="1"/>
          </p:cNvSpPr>
          <p:nvPr>
            <p:ph type="title"/>
          </p:nvPr>
        </p:nvSpPr>
        <p:spPr>
          <a:xfrm>
            <a:off x="838199" y="365125"/>
            <a:ext cx="10673443" cy="1325563"/>
          </a:xfrm>
        </p:spPr>
        <p:txBody>
          <a:bodyPr>
            <a:normAutofit/>
          </a:bodyPr>
          <a:lstStyle/>
          <a:p>
            <a:r>
              <a:rPr lang="cs-CZ" sz="3600" b="0" dirty="0">
                <a:solidFill>
                  <a:srgbClr val="95948B"/>
                </a:solidFill>
              </a:rPr>
              <a:t>Co znamená </a:t>
            </a:r>
            <a:r>
              <a:rPr lang="en-GB" sz="3600" dirty="0" err="1"/>
              <a:t>poli</a:t>
            </a:r>
            <a:r>
              <a:rPr lang="cs-CZ" sz="3600" dirty="0" err="1"/>
              <a:t>tický</a:t>
            </a:r>
            <a:r>
              <a:rPr lang="cs-CZ" sz="3600" dirty="0"/>
              <a:t> nástroj (</a:t>
            </a:r>
            <a:r>
              <a:rPr lang="cs-CZ" sz="3600" dirty="0" err="1"/>
              <a:t>policy</a:t>
            </a:r>
            <a:r>
              <a:rPr lang="cs-CZ" sz="3600" dirty="0"/>
              <a:t> instrument)</a:t>
            </a:r>
            <a:endParaRPr lang="en-US" sz="3600" b="0" dirty="0">
              <a:solidFill>
                <a:srgbClr val="95948B"/>
              </a:solidFill>
            </a:endParaRPr>
          </a:p>
        </p:txBody>
      </p:sp>
      <p:sp>
        <p:nvSpPr>
          <p:cNvPr id="2" name="Text Placeholder 1">
            <a:extLst>
              <a:ext uri="{FF2B5EF4-FFF2-40B4-BE49-F238E27FC236}">
                <a16:creationId xmlns:a16="http://schemas.microsoft.com/office/drawing/2014/main" id="{50603D6D-4CBA-4D6E-96E0-1169F23A7B88}"/>
              </a:ext>
            </a:extLst>
          </p:cNvPr>
          <p:cNvSpPr>
            <a:spLocks noGrp="1"/>
          </p:cNvSpPr>
          <p:nvPr>
            <p:ph type="body" sz="quarter" idx="11"/>
          </p:nvPr>
        </p:nvSpPr>
        <p:spPr>
          <a:xfrm>
            <a:off x="6057" y="1989000"/>
            <a:ext cx="3152779" cy="2814569"/>
          </a:xfrm>
        </p:spPr>
        <p:txBody>
          <a:bodyPr/>
          <a:lstStyle/>
          <a:p>
            <a:r>
              <a:rPr lang="en-US" dirty="0"/>
              <a:t>?</a:t>
            </a:r>
          </a:p>
        </p:txBody>
      </p:sp>
      <p:sp>
        <p:nvSpPr>
          <p:cNvPr id="3" name="Text Placeholder 2">
            <a:extLst>
              <a:ext uri="{FF2B5EF4-FFF2-40B4-BE49-F238E27FC236}">
                <a16:creationId xmlns:a16="http://schemas.microsoft.com/office/drawing/2014/main" id="{B8DCCD76-086E-41CA-AB31-CDBAFFDA1871}"/>
              </a:ext>
            </a:extLst>
          </p:cNvPr>
          <p:cNvSpPr>
            <a:spLocks noGrp="1"/>
          </p:cNvSpPr>
          <p:nvPr>
            <p:ph type="body" sz="quarter" idx="12"/>
          </p:nvPr>
        </p:nvSpPr>
        <p:spPr>
          <a:xfrm>
            <a:off x="3158836" y="1988999"/>
            <a:ext cx="8194963" cy="4503876"/>
          </a:xfrm>
        </p:spPr>
        <p:txBody>
          <a:bodyPr>
            <a:normAutofit fontScale="92500" lnSpcReduction="10000"/>
          </a:bodyPr>
          <a:lstStyle/>
          <a:p>
            <a:r>
              <a:rPr lang="cs-CZ" dirty="0"/>
              <a:t>Nástroj </a:t>
            </a:r>
            <a:r>
              <a:rPr lang="cs-CZ" b="1" dirty="0"/>
              <a:t>veřejné povahy</a:t>
            </a:r>
            <a:r>
              <a:rPr lang="en-US" dirty="0"/>
              <a:t>:</a:t>
            </a:r>
          </a:p>
          <a:p>
            <a:pPr marL="457200" indent="-457200">
              <a:lnSpc>
                <a:spcPct val="110000"/>
              </a:lnSpc>
              <a:spcBef>
                <a:spcPts val="1200"/>
              </a:spcBef>
              <a:buFont typeface="Arial" panose="020B0604020202020204" pitchFamily="34" charset="0"/>
              <a:buChar char="•"/>
            </a:pPr>
            <a:r>
              <a:rPr lang="cs-CZ" dirty="0"/>
              <a:t>politika</a:t>
            </a:r>
            <a:r>
              <a:rPr lang="en-US" dirty="0"/>
              <a:t>, </a:t>
            </a:r>
            <a:r>
              <a:rPr lang="en-US" dirty="0" err="1"/>
              <a:t>strateg</a:t>
            </a:r>
            <a:r>
              <a:rPr lang="cs-CZ" dirty="0" err="1"/>
              <a:t>ie</a:t>
            </a:r>
            <a:r>
              <a:rPr lang="cs-CZ" dirty="0"/>
              <a:t>, opatření,</a:t>
            </a:r>
            <a:r>
              <a:rPr lang="en-US" dirty="0"/>
              <a:t> l</a:t>
            </a:r>
            <a:r>
              <a:rPr lang="cs-CZ" dirty="0" err="1"/>
              <a:t>egislativní</a:t>
            </a:r>
            <a:r>
              <a:rPr lang="cs-CZ" dirty="0"/>
              <a:t> opatření, program nebo dotační titul</a:t>
            </a:r>
            <a:endParaRPr lang="en-US" dirty="0"/>
          </a:p>
          <a:p>
            <a:pPr marL="457200" indent="-457200">
              <a:lnSpc>
                <a:spcPct val="110000"/>
              </a:lnSpc>
              <a:spcBef>
                <a:spcPts val="1200"/>
              </a:spcBef>
              <a:buFont typeface="Arial" panose="020B0604020202020204" pitchFamily="34" charset="0"/>
              <a:buChar char="•"/>
            </a:pPr>
            <a:r>
              <a:rPr lang="cs-CZ" dirty="0"/>
              <a:t>vytvořený veřejnými orgány</a:t>
            </a:r>
            <a:endParaRPr lang="en-US" dirty="0"/>
          </a:p>
          <a:p>
            <a:pPr marL="457200" indent="-457200">
              <a:lnSpc>
                <a:spcPct val="110000"/>
              </a:lnSpc>
              <a:spcBef>
                <a:spcPts val="1200"/>
              </a:spcBef>
              <a:buFont typeface="Arial" panose="020B0604020202020204" pitchFamily="34" charset="0"/>
              <a:buChar char="•"/>
            </a:pPr>
            <a:r>
              <a:rPr lang="cs-CZ" dirty="0"/>
              <a:t>s cílem zlepšit situaci v řešené tematické oblasti nebo regionu</a:t>
            </a:r>
            <a:endParaRPr lang="en-US" dirty="0"/>
          </a:p>
          <a:p>
            <a:endParaRPr lang="en-US" dirty="0"/>
          </a:p>
          <a:p>
            <a:r>
              <a:rPr lang="cs-CZ" dirty="0"/>
              <a:t>Programy Investice pro růst a zaměstnanost/strukturální fondy jsou chápány jako politický nástroj</a:t>
            </a:r>
            <a:r>
              <a:rPr lang="en-GB" dirty="0"/>
              <a:t>.</a:t>
            </a:r>
            <a:endParaRPr lang="en-US" dirty="0"/>
          </a:p>
        </p:txBody>
      </p:sp>
      <p:sp>
        <p:nvSpPr>
          <p:cNvPr id="7" name="Title 2">
            <a:extLst>
              <a:ext uri="{FF2B5EF4-FFF2-40B4-BE49-F238E27FC236}">
                <a16:creationId xmlns:a16="http://schemas.microsoft.com/office/drawing/2014/main" id="{30D326F7-12ED-47B6-9DD0-DFBD19C0998A}"/>
              </a:ext>
            </a:extLst>
          </p:cNvPr>
          <p:cNvSpPr txBox="1">
            <a:spLocks/>
          </p:cNvSpPr>
          <p:nvPr/>
        </p:nvSpPr>
        <p:spPr>
          <a:xfrm>
            <a:off x="838200" y="365125"/>
            <a:ext cx="10515600" cy="1325563"/>
          </a:xfrm>
          <a:prstGeom prst="rect">
            <a:avLst/>
          </a:prstGeom>
        </p:spPr>
        <p:txBody>
          <a:bodyPr>
            <a:normAutofit/>
          </a:bodyPr>
          <a:lstStyle>
            <a:lvl1pPr algn="l" defTabSz="914400" rtl="0" eaLnBrk="1" latinLnBrk="0" hangingPunct="1">
              <a:lnSpc>
                <a:spcPct val="90000"/>
              </a:lnSpc>
              <a:spcBef>
                <a:spcPct val="0"/>
              </a:spcBef>
              <a:buNone/>
              <a:defRPr sz="4400" b="1" i="0" kern="1200" baseline="0">
                <a:solidFill>
                  <a:schemeClr val="tx1"/>
                </a:solidFill>
                <a:latin typeface="Open Sans" panose="020B0606030504020204" pitchFamily="34" charset="0"/>
                <a:ea typeface="+mj-ea"/>
                <a:cs typeface="+mj-cs"/>
              </a:defRPr>
            </a:lvl1pPr>
          </a:lstStyle>
          <a:p>
            <a:pPr marL="0" indent="0">
              <a:lnSpc>
                <a:spcPct val="150000"/>
              </a:lnSpc>
            </a:pPr>
            <a:endParaRPr lang="en-US" sz="3600" dirty="0"/>
          </a:p>
        </p:txBody>
      </p:sp>
    </p:spTree>
    <p:extLst>
      <p:ext uri="{BB962C8B-B14F-4D97-AF65-F5344CB8AC3E}">
        <p14:creationId xmlns:p14="http://schemas.microsoft.com/office/powerpoint/2010/main" val="56237074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1A0D167-EB42-4DCD-9F0E-A01B2E5B8941}"/>
              </a:ext>
            </a:extLst>
          </p:cNvPr>
          <p:cNvSpPr>
            <a:spLocks noGrp="1"/>
          </p:cNvSpPr>
          <p:nvPr>
            <p:ph idx="1"/>
          </p:nvPr>
        </p:nvSpPr>
        <p:spPr>
          <a:xfrm>
            <a:off x="838200" y="1725531"/>
            <a:ext cx="10515600" cy="4351338"/>
          </a:xfrm>
        </p:spPr>
        <p:txBody>
          <a:bodyPr vert="horz" lIns="91440" tIns="45720" rIns="91440" bIns="45720" rtlCol="0" anchor="t">
            <a:normAutofit/>
          </a:bodyPr>
          <a:lstStyle/>
          <a:p>
            <a:pPr marL="0" indent="0">
              <a:buNone/>
            </a:pPr>
            <a:r>
              <a:rPr lang="en-US" b="0" dirty="0"/>
              <a:t>Check what kind of activities our </a:t>
            </a:r>
            <a:r>
              <a:rPr lang="en-US" b="0" dirty="0" err="1"/>
              <a:t>programme</a:t>
            </a:r>
            <a:r>
              <a:rPr lang="en-US" b="0" dirty="0"/>
              <a:t> supports</a:t>
            </a:r>
          </a:p>
          <a:p>
            <a:pPr marL="0" indent="0">
              <a:buNone/>
            </a:pPr>
            <a:endParaRPr lang="en-US" sz="2400" b="0" dirty="0">
              <a:highlight>
                <a:srgbClr val="1A171B"/>
              </a:highlight>
              <a:latin typeface="Open Sans"/>
              <a:ea typeface="Open Sans"/>
              <a:cs typeface="Open Sans"/>
            </a:endParaRPr>
          </a:p>
          <a:p>
            <a:pPr marL="0" indent="0">
              <a:buNone/>
            </a:pPr>
            <a:endParaRPr lang="en-US" b="0" dirty="0"/>
          </a:p>
        </p:txBody>
      </p:sp>
      <p:sp>
        <p:nvSpPr>
          <p:cNvPr id="3" name="Title 2">
            <a:extLst>
              <a:ext uri="{FF2B5EF4-FFF2-40B4-BE49-F238E27FC236}">
                <a16:creationId xmlns:a16="http://schemas.microsoft.com/office/drawing/2014/main" id="{69B5B10D-83F4-43D6-99C8-AFD07687A081}"/>
              </a:ext>
            </a:extLst>
          </p:cNvPr>
          <p:cNvSpPr>
            <a:spLocks noGrp="1"/>
          </p:cNvSpPr>
          <p:nvPr>
            <p:ph type="title"/>
          </p:nvPr>
        </p:nvSpPr>
        <p:spPr/>
        <p:txBody>
          <a:bodyPr/>
          <a:lstStyle/>
          <a:p>
            <a:r>
              <a:rPr lang="en-US" b="0" dirty="0">
                <a:solidFill>
                  <a:srgbClr val="95948B"/>
                </a:solidFill>
              </a:rPr>
              <a:t>Get</a:t>
            </a:r>
            <a:r>
              <a:rPr lang="en-US" dirty="0"/>
              <a:t> inspired </a:t>
            </a:r>
            <a:r>
              <a:rPr lang="en-US" b="0" dirty="0">
                <a:solidFill>
                  <a:srgbClr val="95948B"/>
                </a:solidFill>
              </a:rPr>
              <a:t>by running projects</a:t>
            </a:r>
          </a:p>
        </p:txBody>
      </p:sp>
      <p:pic>
        <p:nvPicPr>
          <p:cNvPr id="5" name="Picture 4">
            <a:extLst>
              <a:ext uri="{FF2B5EF4-FFF2-40B4-BE49-F238E27FC236}">
                <a16:creationId xmlns:a16="http://schemas.microsoft.com/office/drawing/2014/main" id="{741087A3-998A-45E3-ABF5-4A3A0980849F}"/>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527376" y="2318184"/>
            <a:ext cx="7039555" cy="3749248"/>
          </a:xfrm>
          <a:prstGeom prst="rect">
            <a:avLst/>
          </a:prstGeom>
        </p:spPr>
      </p:pic>
      <p:sp>
        <p:nvSpPr>
          <p:cNvPr id="4" name="TextBox 3">
            <a:extLst>
              <a:ext uri="{FF2B5EF4-FFF2-40B4-BE49-F238E27FC236}">
                <a16:creationId xmlns:a16="http://schemas.microsoft.com/office/drawing/2014/main" id="{8B26A79A-FEE7-4FBB-8C6E-61DA12CD2F03}"/>
              </a:ext>
            </a:extLst>
          </p:cNvPr>
          <p:cNvSpPr txBox="1"/>
          <p:nvPr/>
        </p:nvSpPr>
        <p:spPr>
          <a:xfrm>
            <a:off x="2965938" y="6170246"/>
            <a:ext cx="646527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solidFill>
                  <a:schemeClr val="bg1"/>
                </a:solidFill>
                <a:highlight>
                  <a:srgbClr val="000000"/>
                </a:highlight>
                <a:latin typeface="Open Sans"/>
                <a:ea typeface="Open Sans"/>
                <a:cs typeface="Segoe UI"/>
                <a:hlinkClick r:id="rId3">
                  <a:extLst>
                    <a:ext uri="{A12FA001-AC4F-418D-AE19-62706E023703}">
                      <ahyp:hlinkClr xmlns:ahyp="http://schemas.microsoft.com/office/drawing/2018/hyperlinkcolor" val="tx"/>
                    </a:ext>
                  </a:extLst>
                </a:hlinkClick>
              </a:rPr>
              <a:t>www.interregeurope.eu/discover-projects</a:t>
            </a:r>
            <a:endParaRPr lang="en-US" sz="2400" dirty="0">
              <a:solidFill>
                <a:schemeClr val="bg1"/>
              </a:solidFill>
              <a:highlight>
                <a:srgbClr val="000000"/>
              </a:highlight>
              <a:latin typeface="Open Sans"/>
              <a:ea typeface="Open Sans"/>
              <a:cs typeface="Open Sans"/>
            </a:endParaRPr>
          </a:p>
        </p:txBody>
      </p:sp>
    </p:spTree>
    <p:extLst>
      <p:ext uri="{BB962C8B-B14F-4D97-AF65-F5344CB8AC3E}">
        <p14:creationId xmlns:p14="http://schemas.microsoft.com/office/powerpoint/2010/main" val="51170149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1A0D167-EB42-4DCD-9F0E-A01B2E5B8941}"/>
              </a:ext>
            </a:extLst>
          </p:cNvPr>
          <p:cNvSpPr>
            <a:spLocks noGrp="1"/>
          </p:cNvSpPr>
          <p:nvPr>
            <p:ph idx="1"/>
          </p:nvPr>
        </p:nvSpPr>
        <p:spPr/>
        <p:txBody>
          <a:bodyPr vert="horz" lIns="91440" tIns="45720" rIns="91440" bIns="45720" rtlCol="0" anchor="t">
            <a:normAutofit/>
          </a:bodyPr>
          <a:lstStyle/>
          <a:p>
            <a:r>
              <a:rPr lang="en-US" b="0" dirty="0"/>
              <a:t>Check what project ideas already exist and search for partners</a:t>
            </a:r>
          </a:p>
          <a:p>
            <a:pPr marL="0" indent="0">
              <a:buNone/>
            </a:pPr>
            <a:endParaRPr lang="en-US" sz="2400" b="0" dirty="0">
              <a:highlight>
                <a:srgbClr val="1A171B"/>
              </a:highlight>
              <a:latin typeface="Open Sans"/>
              <a:ea typeface="Open Sans"/>
              <a:cs typeface="Open Sans"/>
            </a:endParaRPr>
          </a:p>
          <a:p>
            <a:pPr marL="0" indent="0">
              <a:buNone/>
            </a:pPr>
            <a:endParaRPr lang="en-US" b="0" dirty="0"/>
          </a:p>
        </p:txBody>
      </p:sp>
      <p:sp>
        <p:nvSpPr>
          <p:cNvPr id="3" name="Title 2">
            <a:extLst>
              <a:ext uri="{FF2B5EF4-FFF2-40B4-BE49-F238E27FC236}">
                <a16:creationId xmlns:a16="http://schemas.microsoft.com/office/drawing/2014/main" id="{69B5B10D-83F4-43D6-99C8-AFD07687A081}"/>
              </a:ext>
            </a:extLst>
          </p:cNvPr>
          <p:cNvSpPr>
            <a:spLocks noGrp="1"/>
          </p:cNvSpPr>
          <p:nvPr>
            <p:ph type="title"/>
          </p:nvPr>
        </p:nvSpPr>
        <p:spPr/>
        <p:txBody>
          <a:bodyPr/>
          <a:lstStyle/>
          <a:p>
            <a:r>
              <a:rPr lang="en-US" b="0" dirty="0">
                <a:solidFill>
                  <a:srgbClr val="95948B"/>
                </a:solidFill>
              </a:rPr>
              <a:t>Get</a:t>
            </a:r>
            <a:r>
              <a:rPr lang="en-US" dirty="0"/>
              <a:t> inspired </a:t>
            </a:r>
            <a:r>
              <a:rPr lang="en-US" b="0" dirty="0">
                <a:solidFill>
                  <a:srgbClr val="95948B"/>
                </a:solidFill>
              </a:rPr>
              <a:t>by other project ideas</a:t>
            </a:r>
          </a:p>
        </p:txBody>
      </p:sp>
      <p:pic>
        <p:nvPicPr>
          <p:cNvPr id="6" name="Picture 5">
            <a:extLst>
              <a:ext uri="{FF2B5EF4-FFF2-40B4-BE49-F238E27FC236}">
                <a16:creationId xmlns:a16="http://schemas.microsoft.com/office/drawing/2014/main" id="{A9A264A1-B590-42A4-92C9-3FEC0904A1A4}"/>
              </a:ext>
            </a:extLst>
          </p:cNvPr>
          <p:cNvPicPr>
            <a:picLocks noChangeAspect="1"/>
          </p:cNvPicPr>
          <p:nvPr/>
        </p:nvPicPr>
        <p:blipFill>
          <a:blip r:embed="rId2"/>
          <a:stretch>
            <a:fillRect/>
          </a:stretch>
        </p:blipFill>
        <p:spPr>
          <a:xfrm>
            <a:off x="2050400" y="2677875"/>
            <a:ext cx="7524584" cy="3392337"/>
          </a:xfrm>
          <a:prstGeom prst="rect">
            <a:avLst/>
          </a:prstGeom>
        </p:spPr>
      </p:pic>
      <p:sp>
        <p:nvSpPr>
          <p:cNvPr id="5" name="TextBox 4">
            <a:extLst>
              <a:ext uri="{FF2B5EF4-FFF2-40B4-BE49-F238E27FC236}">
                <a16:creationId xmlns:a16="http://schemas.microsoft.com/office/drawing/2014/main" id="{9DB01F74-15AD-4B88-9D03-E6D439A12D5F}"/>
              </a:ext>
            </a:extLst>
          </p:cNvPr>
          <p:cNvSpPr txBox="1"/>
          <p:nvPr/>
        </p:nvSpPr>
        <p:spPr>
          <a:xfrm>
            <a:off x="3318878" y="6176963"/>
            <a:ext cx="5554243"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solidFill>
                  <a:srgbClr val="FEFFFE"/>
                </a:solidFill>
                <a:highlight>
                  <a:srgbClr val="000000"/>
                </a:highlight>
                <a:latin typeface="Open Sans"/>
                <a:ea typeface="Open Sans"/>
                <a:cs typeface="Segoe UI"/>
                <a:hlinkClick r:id="rId3"/>
              </a:rPr>
              <a:t>www.interregeurope.eu/project-ideas</a:t>
            </a:r>
            <a:endParaRPr lang="en-US" sz="2400" dirty="0">
              <a:highlight>
                <a:srgbClr val="000000"/>
              </a:highlight>
              <a:latin typeface="Open Sans"/>
              <a:ea typeface="Open Sans"/>
              <a:cs typeface="Calibri"/>
            </a:endParaRPr>
          </a:p>
        </p:txBody>
      </p:sp>
    </p:spTree>
    <p:extLst>
      <p:ext uri="{BB962C8B-B14F-4D97-AF65-F5344CB8AC3E}">
        <p14:creationId xmlns:p14="http://schemas.microsoft.com/office/powerpoint/2010/main" val="103340219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269752A-E312-4FF7-AED1-EBF0AAE4661C}"/>
              </a:ext>
            </a:extLst>
          </p:cNvPr>
          <p:cNvSpPr>
            <a:spLocks noGrp="1"/>
          </p:cNvSpPr>
          <p:nvPr>
            <p:ph idx="1"/>
          </p:nvPr>
        </p:nvSpPr>
        <p:spPr/>
        <p:txBody>
          <a:bodyPr/>
          <a:lstStyle/>
          <a:p>
            <a:r>
              <a:rPr lang="en-US" b="0" dirty="0"/>
              <a:t>Publish your project idea on our website to tell others:</a:t>
            </a:r>
          </a:p>
          <a:p>
            <a:pPr>
              <a:buFont typeface="Symbol" panose="05050102010706020507" pitchFamily="18" charset="2"/>
              <a:buChar char="Þ"/>
            </a:pPr>
            <a:r>
              <a:rPr lang="en-US" b="0" dirty="0"/>
              <a:t> what you’d like to do</a:t>
            </a:r>
          </a:p>
          <a:p>
            <a:pPr>
              <a:buFont typeface="Symbol" panose="05050102010706020507" pitchFamily="18" charset="2"/>
              <a:buChar char="Þ"/>
            </a:pPr>
            <a:r>
              <a:rPr lang="en-US" b="0" dirty="0"/>
              <a:t> what partners you are looking for</a:t>
            </a:r>
          </a:p>
        </p:txBody>
      </p:sp>
      <p:sp>
        <p:nvSpPr>
          <p:cNvPr id="3" name="Title 2">
            <a:extLst>
              <a:ext uri="{FF2B5EF4-FFF2-40B4-BE49-F238E27FC236}">
                <a16:creationId xmlns:a16="http://schemas.microsoft.com/office/drawing/2014/main" id="{B4113A78-B649-4602-A10C-56466E6BC334}"/>
              </a:ext>
            </a:extLst>
          </p:cNvPr>
          <p:cNvSpPr>
            <a:spLocks noGrp="1"/>
          </p:cNvSpPr>
          <p:nvPr>
            <p:ph type="title"/>
          </p:nvPr>
        </p:nvSpPr>
        <p:spPr/>
        <p:txBody>
          <a:bodyPr/>
          <a:lstStyle/>
          <a:p>
            <a:r>
              <a:rPr lang="en-US" b="0" dirty="0">
                <a:solidFill>
                  <a:srgbClr val="95948B"/>
                </a:solidFill>
              </a:rPr>
              <a:t>Share </a:t>
            </a:r>
            <a:r>
              <a:rPr lang="en-US" dirty="0"/>
              <a:t>project idea</a:t>
            </a:r>
          </a:p>
        </p:txBody>
      </p:sp>
      <p:pic>
        <p:nvPicPr>
          <p:cNvPr id="5" name="Picture 4">
            <a:extLst>
              <a:ext uri="{FF2B5EF4-FFF2-40B4-BE49-F238E27FC236}">
                <a16:creationId xmlns:a16="http://schemas.microsoft.com/office/drawing/2014/main" id="{D3C47C67-B7C9-40A3-8208-3F6D06DDB2F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048000" y="3389540"/>
            <a:ext cx="6096000" cy="3184478"/>
          </a:xfrm>
          <a:prstGeom prst="rect">
            <a:avLst/>
          </a:prstGeom>
        </p:spPr>
      </p:pic>
    </p:spTree>
    <p:extLst>
      <p:ext uri="{BB962C8B-B14F-4D97-AF65-F5344CB8AC3E}">
        <p14:creationId xmlns:p14="http://schemas.microsoft.com/office/powerpoint/2010/main" val="102519522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429F9DB-3566-4786-9875-7A6FAE86511B}"/>
              </a:ext>
            </a:extLst>
          </p:cNvPr>
          <p:cNvSpPr>
            <a:spLocks noGrp="1"/>
          </p:cNvSpPr>
          <p:nvPr>
            <p:ph idx="1"/>
          </p:nvPr>
        </p:nvSpPr>
        <p:spPr/>
        <p:txBody>
          <a:bodyPr vert="horz" lIns="91440" tIns="45720" rIns="91440" bIns="45720" rtlCol="0" anchor="t">
            <a:normAutofit/>
          </a:bodyPr>
          <a:lstStyle/>
          <a:p>
            <a:r>
              <a:rPr lang="en-US" b="0" dirty="0"/>
              <a:t>Search for people or </a:t>
            </a:r>
            <a:r>
              <a:rPr lang="en-US" b="0" dirty="0" err="1"/>
              <a:t>organisations</a:t>
            </a:r>
            <a:r>
              <a:rPr lang="en-US" b="0" dirty="0"/>
              <a:t> to find project partners</a:t>
            </a:r>
          </a:p>
          <a:p>
            <a:pPr marL="0" indent="0">
              <a:buNone/>
            </a:pPr>
            <a:endParaRPr lang="en-US" sz="2400" b="0" dirty="0">
              <a:highlight>
                <a:srgbClr val="1A171B"/>
              </a:highlight>
              <a:latin typeface="Open Sans"/>
              <a:ea typeface="Open Sans"/>
              <a:cs typeface="Open Sans"/>
            </a:endParaRPr>
          </a:p>
          <a:p>
            <a:pPr marL="0" indent="0">
              <a:buNone/>
            </a:pPr>
            <a:endParaRPr lang="en-US" b="0" dirty="0"/>
          </a:p>
        </p:txBody>
      </p:sp>
      <p:sp>
        <p:nvSpPr>
          <p:cNvPr id="3" name="Title 2">
            <a:extLst>
              <a:ext uri="{FF2B5EF4-FFF2-40B4-BE49-F238E27FC236}">
                <a16:creationId xmlns:a16="http://schemas.microsoft.com/office/drawing/2014/main" id="{D85A684E-4F83-4510-ACAD-BFF9F339647B}"/>
              </a:ext>
            </a:extLst>
          </p:cNvPr>
          <p:cNvSpPr>
            <a:spLocks noGrp="1"/>
          </p:cNvSpPr>
          <p:nvPr>
            <p:ph type="title"/>
          </p:nvPr>
        </p:nvSpPr>
        <p:spPr/>
        <p:txBody>
          <a:bodyPr/>
          <a:lstStyle/>
          <a:p>
            <a:r>
              <a:rPr lang="en-US" b="0" dirty="0">
                <a:solidFill>
                  <a:srgbClr val="95948B"/>
                </a:solidFill>
                <a:latin typeface="Open Sans"/>
                <a:ea typeface="Open Sans"/>
                <a:cs typeface="Open Sans"/>
              </a:rPr>
              <a:t>Find </a:t>
            </a:r>
            <a:r>
              <a:rPr lang="en-US" dirty="0">
                <a:latin typeface="Open Sans"/>
                <a:ea typeface="Open Sans"/>
                <a:cs typeface="Open Sans"/>
              </a:rPr>
              <a:t>partners</a:t>
            </a:r>
            <a:endParaRPr lang="en-US" dirty="0"/>
          </a:p>
        </p:txBody>
      </p:sp>
      <p:pic>
        <p:nvPicPr>
          <p:cNvPr id="5" name="Picture 4">
            <a:extLst>
              <a:ext uri="{FF2B5EF4-FFF2-40B4-BE49-F238E27FC236}">
                <a16:creationId xmlns:a16="http://schemas.microsoft.com/office/drawing/2014/main" id="{85555199-2C50-41F0-9D9C-5EFF2AB62C53}"/>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703441" y="2369270"/>
            <a:ext cx="6785113" cy="3653221"/>
          </a:xfrm>
          <a:prstGeom prst="rect">
            <a:avLst/>
          </a:prstGeom>
        </p:spPr>
      </p:pic>
      <p:sp>
        <p:nvSpPr>
          <p:cNvPr id="4" name="TextBox 3">
            <a:extLst>
              <a:ext uri="{FF2B5EF4-FFF2-40B4-BE49-F238E27FC236}">
                <a16:creationId xmlns:a16="http://schemas.microsoft.com/office/drawing/2014/main" id="{3AA7D9DD-4859-4C60-B112-823AB19355D1}"/>
              </a:ext>
            </a:extLst>
          </p:cNvPr>
          <p:cNvSpPr txBox="1"/>
          <p:nvPr/>
        </p:nvSpPr>
        <p:spPr>
          <a:xfrm>
            <a:off x="3691715" y="6182262"/>
            <a:ext cx="480856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highlight>
                  <a:srgbClr val="000000"/>
                </a:highlight>
                <a:latin typeface="Open Sans"/>
                <a:ea typeface="Open Sans"/>
                <a:cs typeface="Open Sans"/>
              </a:rPr>
              <a:t> </a:t>
            </a:r>
            <a:r>
              <a:rPr lang="en-US" sz="2400" dirty="0">
                <a:solidFill>
                  <a:srgbClr val="FEFFFE"/>
                </a:solidFill>
                <a:highlight>
                  <a:srgbClr val="000000"/>
                </a:highlight>
                <a:latin typeface="Segoe UI"/>
                <a:ea typeface="Open Sans"/>
                <a:cs typeface="Segoe UI"/>
                <a:hlinkClick r:id="rId3"/>
              </a:rPr>
              <a:t>www.interregeurope.eu/members</a:t>
            </a:r>
            <a:endParaRPr lang="en-US" sz="2400" dirty="0">
              <a:highlight>
                <a:srgbClr val="000000"/>
              </a:highlight>
              <a:ea typeface="Open Sans"/>
              <a:cs typeface="Calibri"/>
            </a:endParaRPr>
          </a:p>
        </p:txBody>
      </p:sp>
    </p:spTree>
    <p:extLst>
      <p:ext uri="{BB962C8B-B14F-4D97-AF65-F5344CB8AC3E}">
        <p14:creationId xmlns:p14="http://schemas.microsoft.com/office/powerpoint/2010/main" val="41224235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8DB7B99-3350-4B56-BBBB-05AE7FB42128}"/>
              </a:ext>
            </a:extLst>
          </p:cNvPr>
          <p:cNvSpPr>
            <a:spLocks noGrp="1"/>
          </p:cNvSpPr>
          <p:nvPr>
            <p:ph idx="1"/>
          </p:nvPr>
        </p:nvSpPr>
        <p:spPr/>
        <p:txBody>
          <a:bodyPr/>
          <a:lstStyle/>
          <a:p>
            <a:r>
              <a:rPr lang="en-US" b="0" dirty="0"/>
              <a:t>Once you develop all aspects of your project idea</a:t>
            </a:r>
          </a:p>
          <a:p>
            <a:pPr>
              <a:buFont typeface="Symbol" panose="05050102010706020507" pitchFamily="18" charset="2"/>
              <a:buChar char="Þ"/>
            </a:pPr>
            <a:r>
              <a:rPr lang="en-US" b="0" dirty="0"/>
              <a:t> ask for </a:t>
            </a:r>
            <a:r>
              <a:rPr lang="en-US" dirty="0" err="1"/>
              <a:t>programme’s</a:t>
            </a:r>
            <a:r>
              <a:rPr lang="en-US" dirty="0"/>
              <a:t> feedback</a:t>
            </a:r>
          </a:p>
          <a:p>
            <a:pPr marL="457200" lvl="1" indent="0">
              <a:lnSpc>
                <a:spcPct val="150000"/>
              </a:lnSpc>
              <a:buNone/>
            </a:pPr>
            <a:r>
              <a:rPr lang="en-US" b="1" dirty="0"/>
              <a:t>One feedback </a:t>
            </a:r>
            <a:r>
              <a:rPr lang="en-US" dirty="0"/>
              <a:t>per idea and call</a:t>
            </a:r>
          </a:p>
          <a:p>
            <a:pPr marL="0" indent="0">
              <a:buNone/>
            </a:pPr>
            <a:endParaRPr lang="en-US" b="0" dirty="0"/>
          </a:p>
          <a:p>
            <a:pPr marL="0" indent="0">
              <a:buNone/>
            </a:pPr>
            <a:r>
              <a:rPr lang="en-US" b="0" dirty="0"/>
              <a:t>Our policy and finance officers will give you feedback:</a:t>
            </a:r>
          </a:p>
          <a:p>
            <a:pPr lvl="1"/>
            <a:r>
              <a:rPr lang="en-US" dirty="0"/>
              <a:t>In writing</a:t>
            </a:r>
          </a:p>
          <a:p>
            <a:pPr lvl="1"/>
            <a:r>
              <a:rPr lang="en-US" b="0" dirty="0"/>
              <a:t>On the phone/ online</a:t>
            </a:r>
          </a:p>
          <a:p>
            <a:pPr lvl="1"/>
            <a:endParaRPr lang="en-US" b="0" dirty="0"/>
          </a:p>
        </p:txBody>
      </p:sp>
      <p:sp>
        <p:nvSpPr>
          <p:cNvPr id="3" name="Title 2">
            <a:extLst>
              <a:ext uri="{FF2B5EF4-FFF2-40B4-BE49-F238E27FC236}">
                <a16:creationId xmlns:a16="http://schemas.microsoft.com/office/drawing/2014/main" id="{E7D789CF-6FDF-444F-828B-E79D95CACA3F}"/>
              </a:ext>
            </a:extLst>
          </p:cNvPr>
          <p:cNvSpPr>
            <a:spLocks noGrp="1"/>
          </p:cNvSpPr>
          <p:nvPr>
            <p:ph type="title"/>
          </p:nvPr>
        </p:nvSpPr>
        <p:spPr/>
        <p:txBody>
          <a:bodyPr/>
          <a:lstStyle/>
          <a:p>
            <a:r>
              <a:rPr lang="en-US" dirty="0"/>
              <a:t>Ask for feedback </a:t>
            </a:r>
            <a:r>
              <a:rPr lang="en-US" b="0" dirty="0">
                <a:solidFill>
                  <a:srgbClr val="95948B"/>
                </a:solidFill>
              </a:rPr>
              <a:t>from the joint secretariat</a:t>
            </a:r>
          </a:p>
        </p:txBody>
      </p:sp>
    </p:spTree>
    <p:extLst>
      <p:ext uri="{BB962C8B-B14F-4D97-AF65-F5344CB8AC3E}">
        <p14:creationId xmlns:p14="http://schemas.microsoft.com/office/powerpoint/2010/main" val="241423969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2816C75-64EB-4731-9500-CE468D862A66}"/>
              </a:ext>
            </a:extLst>
          </p:cNvPr>
          <p:cNvSpPr>
            <a:spLocks noGrp="1"/>
          </p:cNvSpPr>
          <p:nvPr>
            <p:ph type="body" sz="quarter" idx="11"/>
          </p:nvPr>
        </p:nvSpPr>
        <p:spPr/>
        <p:txBody>
          <a:bodyPr/>
          <a:lstStyle/>
          <a:p>
            <a:r>
              <a:rPr lang="en-US" dirty="0"/>
              <a:t>2.</a:t>
            </a:r>
          </a:p>
        </p:txBody>
      </p:sp>
      <p:sp>
        <p:nvSpPr>
          <p:cNvPr id="3" name="Text Placeholder 2">
            <a:extLst>
              <a:ext uri="{FF2B5EF4-FFF2-40B4-BE49-F238E27FC236}">
                <a16:creationId xmlns:a16="http://schemas.microsoft.com/office/drawing/2014/main" id="{045378A3-809A-493B-82F3-0066F33C4477}"/>
              </a:ext>
            </a:extLst>
          </p:cNvPr>
          <p:cNvSpPr>
            <a:spLocks noGrp="1"/>
          </p:cNvSpPr>
          <p:nvPr>
            <p:ph type="body" sz="quarter" idx="12"/>
          </p:nvPr>
        </p:nvSpPr>
        <p:spPr/>
        <p:txBody>
          <a:bodyPr/>
          <a:lstStyle/>
          <a:p>
            <a:r>
              <a:rPr lang="en-US" b="1" dirty="0"/>
              <a:t>Other</a:t>
            </a:r>
          </a:p>
          <a:p>
            <a:r>
              <a:rPr lang="en-US" b="1" dirty="0"/>
              <a:t>assistance</a:t>
            </a:r>
          </a:p>
          <a:p>
            <a:r>
              <a:rPr lang="en-US" dirty="0">
                <a:solidFill>
                  <a:srgbClr val="95948B"/>
                </a:solidFill>
              </a:rPr>
              <a:t>tools</a:t>
            </a:r>
          </a:p>
        </p:txBody>
      </p:sp>
    </p:spTree>
    <p:extLst>
      <p:ext uri="{BB962C8B-B14F-4D97-AF65-F5344CB8AC3E}">
        <p14:creationId xmlns:p14="http://schemas.microsoft.com/office/powerpoint/2010/main" val="180595836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8DB7B99-3350-4B56-BBBB-05AE7FB42128}"/>
              </a:ext>
            </a:extLst>
          </p:cNvPr>
          <p:cNvSpPr>
            <a:spLocks noGrp="1"/>
          </p:cNvSpPr>
          <p:nvPr>
            <p:ph idx="1"/>
          </p:nvPr>
        </p:nvSpPr>
        <p:spPr/>
        <p:txBody>
          <a:bodyPr/>
          <a:lstStyle/>
          <a:p>
            <a:pPr>
              <a:lnSpc>
                <a:spcPct val="150000"/>
              </a:lnSpc>
            </a:pPr>
            <a:r>
              <a:rPr lang="en-US" b="0" dirty="0"/>
              <a:t>Programme manual</a:t>
            </a:r>
          </a:p>
          <a:p>
            <a:pPr>
              <a:lnSpc>
                <a:spcPct val="150000"/>
              </a:lnSpc>
            </a:pPr>
            <a:r>
              <a:rPr lang="en-US" b="0" dirty="0"/>
              <a:t>Terms of reference for the first call for project proposals</a:t>
            </a:r>
            <a:endParaRPr lang="en-US" dirty="0"/>
          </a:p>
        </p:txBody>
      </p:sp>
      <p:sp>
        <p:nvSpPr>
          <p:cNvPr id="3" name="Title 2">
            <a:extLst>
              <a:ext uri="{FF2B5EF4-FFF2-40B4-BE49-F238E27FC236}">
                <a16:creationId xmlns:a16="http://schemas.microsoft.com/office/drawing/2014/main" id="{E7D789CF-6FDF-444F-828B-E79D95CACA3F}"/>
              </a:ext>
            </a:extLst>
          </p:cNvPr>
          <p:cNvSpPr>
            <a:spLocks noGrp="1"/>
          </p:cNvSpPr>
          <p:nvPr>
            <p:ph type="title"/>
          </p:nvPr>
        </p:nvSpPr>
        <p:spPr/>
        <p:txBody>
          <a:bodyPr/>
          <a:lstStyle/>
          <a:p>
            <a:r>
              <a:rPr lang="en-US" b="0" dirty="0">
                <a:solidFill>
                  <a:srgbClr val="95948B"/>
                </a:solidFill>
              </a:rPr>
              <a:t>Key </a:t>
            </a:r>
            <a:r>
              <a:rPr lang="en-US" dirty="0"/>
              <a:t>documents</a:t>
            </a:r>
          </a:p>
        </p:txBody>
      </p:sp>
    </p:spTree>
    <p:extLst>
      <p:ext uri="{BB962C8B-B14F-4D97-AF65-F5344CB8AC3E}">
        <p14:creationId xmlns:p14="http://schemas.microsoft.com/office/powerpoint/2010/main" val="189180136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8DB7B99-3350-4B56-BBBB-05AE7FB42128}"/>
              </a:ext>
            </a:extLst>
          </p:cNvPr>
          <p:cNvSpPr>
            <a:spLocks noGrp="1"/>
          </p:cNvSpPr>
          <p:nvPr>
            <p:ph idx="1"/>
          </p:nvPr>
        </p:nvSpPr>
        <p:spPr/>
        <p:txBody>
          <a:bodyPr vert="horz" lIns="91440" tIns="45720" rIns="91440" bIns="45720" rtlCol="0" anchor="t">
            <a:normAutofit/>
          </a:bodyPr>
          <a:lstStyle/>
          <a:p>
            <a:pPr marL="0" indent="0">
              <a:lnSpc>
                <a:spcPct val="150000"/>
              </a:lnSpc>
              <a:buNone/>
            </a:pPr>
            <a:r>
              <a:rPr lang="en-US" dirty="0">
                <a:latin typeface="Open Sans"/>
                <a:ea typeface="Open Sans"/>
                <a:cs typeface="Open Sans"/>
              </a:rPr>
              <a:t>5 April 2022, 10:00 – 16:00</a:t>
            </a:r>
          </a:p>
          <a:p>
            <a:pPr>
              <a:lnSpc>
                <a:spcPct val="150000"/>
              </a:lnSpc>
            </a:pPr>
            <a:r>
              <a:rPr lang="en-US" b="0" dirty="0"/>
              <a:t>Online event presenting the </a:t>
            </a:r>
            <a:r>
              <a:rPr lang="en-US" dirty="0"/>
              <a:t>features of the first call</a:t>
            </a:r>
          </a:p>
          <a:p>
            <a:pPr>
              <a:lnSpc>
                <a:spcPct val="150000"/>
              </a:lnSpc>
            </a:pPr>
            <a:r>
              <a:rPr lang="en-US" b="0" dirty="0"/>
              <a:t>Networking opportunities to complete </a:t>
            </a:r>
            <a:r>
              <a:rPr lang="en-US" dirty="0"/>
              <a:t>project partnerships</a:t>
            </a:r>
          </a:p>
          <a:p>
            <a:pPr>
              <a:lnSpc>
                <a:spcPct val="150000"/>
              </a:lnSpc>
            </a:pPr>
            <a:r>
              <a:rPr lang="en-US" dirty="0"/>
              <a:t>Inspiration </a:t>
            </a:r>
            <a:r>
              <a:rPr lang="en-US" b="0" dirty="0"/>
              <a:t>from running projects</a:t>
            </a:r>
          </a:p>
        </p:txBody>
      </p:sp>
      <p:sp>
        <p:nvSpPr>
          <p:cNvPr id="3" name="Title 2">
            <a:extLst>
              <a:ext uri="{FF2B5EF4-FFF2-40B4-BE49-F238E27FC236}">
                <a16:creationId xmlns:a16="http://schemas.microsoft.com/office/drawing/2014/main" id="{E7D789CF-6FDF-444F-828B-E79D95CACA3F}"/>
              </a:ext>
            </a:extLst>
          </p:cNvPr>
          <p:cNvSpPr>
            <a:spLocks noGrp="1"/>
          </p:cNvSpPr>
          <p:nvPr>
            <p:ph type="title"/>
          </p:nvPr>
        </p:nvSpPr>
        <p:spPr/>
        <p:txBody>
          <a:bodyPr/>
          <a:lstStyle/>
          <a:p>
            <a:r>
              <a:rPr lang="en-US" b="0" dirty="0">
                <a:solidFill>
                  <a:srgbClr val="95948B"/>
                </a:solidFill>
                <a:latin typeface="Open Sans"/>
                <a:ea typeface="Open Sans"/>
                <a:cs typeface="Open Sans"/>
              </a:rPr>
              <a:t>First call </a:t>
            </a:r>
            <a:r>
              <a:rPr lang="en-US" dirty="0">
                <a:latin typeface="Open Sans"/>
                <a:ea typeface="Open Sans"/>
                <a:cs typeface="Open Sans"/>
              </a:rPr>
              <a:t>launch event </a:t>
            </a:r>
            <a:r>
              <a:rPr lang="en-US" dirty="0">
                <a:solidFill>
                  <a:schemeClr val="bg1"/>
                </a:solidFill>
                <a:highlight>
                  <a:srgbClr val="000000"/>
                </a:highlight>
                <a:latin typeface="Open Sans"/>
                <a:ea typeface="Open Sans"/>
                <a:cs typeface="Open Sans"/>
              </a:rPr>
              <a:t>#europecooperates</a:t>
            </a:r>
            <a:endParaRPr lang="en-US" dirty="0">
              <a:solidFill>
                <a:schemeClr val="bg1"/>
              </a:solidFill>
              <a:highlight>
                <a:srgbClr val="000000"/>
              </a:highlight>
              <a:ea typeface="Open Sans"/>
              <a:cs typeface="Open Sans"/>
            </a:endParaRPr>
          </a:p>
        </p:txBody>
      </p:sp>
    </p:spTree>
    <p:extLst>
      <p:ext uri="{BB962C8B-B14F-4D97-AF65-F5344CB8AC3E}">
        <p14:creationId xmlns:p14="http://schemas.microsoft.com/office/powerpoint/2010/main" val="187824886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8DB7B99-3350-4B56-BBBB-05AE7FB42128}"/>
              </a:ext>
            </a:extLst>
          </p:cNvPr>
          <p:cNvSpPr>
            <a:spLocks noGrp="1"/>
          </p:cNvSpPr>
          <p:nvPr>
            <p:ph idx="1"/>
          </p:nvPr>
        </p:nvSpPr>
        <p:spPr/>
        <p:txBody>
          <a:bodyPr vert="horz" lIns="91440" tIns="45720" rIns="91440" bIns="45720" rtlCol="0" anchor="t">
            <a:normAutofit/>
          </a:bodyPr>
          <a:lstStyle/>
          <a:p>
            <a:pPr>
              <a:lnSpc>
                <a:spcPct val="150000"/>
              </a:lnSpc>
            </a:pPr>
            <a:r>
              <a:rPr lang="en-US" b="0" dirty="0"/>
              <a:t>Regular online sessions with policy and finance officers</a:t>
            </a:r>
          </a:p>
          <a:p>
            <a:pPr>
              <a:lnSpc>
                <a:spcPct val="150000"/>
              </a:lnSpc>
            </a:pPr>
            <a:r>
              <a:rPr lang="en-US" b="0" dirty="0"/>
              <a:t>Ready to answer all your questions about project development for the first call for proposals</a:t>
            </a:r>
          </a:p>
          <a:p>
            <a:pPr>
              <a:lnSpc>
                <a:spcPct val="150000"/>
              </a:lnSpc>
            </a:pPr>
            <a:r>
              <a:rPr lang="en-US" b="0" dirty="0">
                <a:latin typeface="Open Sans"/>
                <a:ea typeface="Open Sans"/>
                <a:cs typeface="Open Sans"/>
              </a:rPr>
              <a:t>During the call: from </a:t>
            </a:r>
            <a:r>
              <a:rPr lang="en-US" dirty="0">
                <a:latin typeface="Open Sans"/>
                <a:ea typeface="Open Sans"/>
                <a:cs typeface="Open Sans"/>
              </a:rPr>
              <a:t>April</a:t>
            </a:r>
            <a:endParaRPr lang="en-US" dirty="0">
              <a:ea typeface="Open Sans"/>
              <a:cs typeface="Open Sans"/>
            </a:endParaRPr>
          </a:p>
          <a:p>
            <a:pPr>
              <a:lnSpc>
                <a:spcPct val="150000"/>
              </a:lnSpc>
            </a:pPr>
            <a:r>
              <a:rPr lang="en-US" b="0" dirty="0"/>
              <a:t>Usually on </a:t>
            </a:r>
            <a:r>
              <a:rPr lang="en-US" dirty="0"/>
              <a:t>Fridays</a:t>
            </a:r>
            <a:r>
              <a:rPr lang="en-US" b="0" dirty="0"/>
              <a:t> from 10:00 AM (Paris time)</a:t>
            </a:r>
            <a:endParaRPr lang="en-US" dirty="0"/>
          </a:p>
        </p:txBody>
      </p:sp>
      <p:sp>
        <p:nvSpPr>
          <p:cNvPr id="3" name="Title 2">
            <a:extLst>
              <a:ext uri="{FF2B5EF4-FFF2-40B4-BE49-F238E27FC236}">
                <a16:creationId xmlns:a16="http://schemas.microsoft.com/office/drawing/2014/main" id="{E7D789CF-6FDF-444F-828B-E79D95CACA3F}"/>
              </a:ext>
            </a:extLst>
          </p:cNvPr>
          <p:cNvSpPr>
            <a:spLocks noGrp="1"/>
          </p:cNvSpPr>
          <p:nvPr>
            <p:ph type="title"/>
          </p:nvPr>
        </p:nvSpPr>
        <p:spPr/>
        <p:txBody>
          <a:bodyPr/>
          <a:lstStyle/>
          <a:p>
            <a:r>
              <a:rPr lang="en-US" dirty="0"/>
              <a:t>Q&amp;A</a:t>
            </a:r>
            <a:r>
              <a:rPr lang="en-US" b="0" dirty="0">
                <a:solidFill>
                  <a:srgbClr val="95948B"/>
                </a:solidFill>
              </a:rPr>
              <a:t> online hours</a:t>
            </a:r>
            <a:endParaRPr lang="en-US" dirty="0"/>
          </a:p>
        </p:txBody>
      </p:sp>
    </p:spTree>
    <p:extLst>
      <p:ext uri="{BB962C8B-B14F-4D97-AF65-F5344CB8AC3E}">
        <p14:creationId xmlns:p14="http://schemas.microsoft.com/office/powerpoint/2010/main" val="163890177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8DB7B99-3350-4B56-BBBB-05AE7FB42128}"/>
              </a:ext>
            </a:extLst>
          </p:cNvPr>
          <p:cNvSpPr>
            <a:spLocks noGrp="1"/>
          </p:cNvSpPr>
          <p:nvPr>
            <p:ph idx="1"/>
          </p:nvPr>
        </p:nvSpPr>
        <p:spPr/>
        <p:txBody>
          <a:bodyPr/>
          <a:lstStyle/>
          <a:p>
            <a:pPr>
              <a:lnSpc>
                <a:spcPct val="150000"/>
              </a:lnSpc>
            </a:pPr>
            <a:r>
              <a:rPr lang="en-US" dirty="0"/>
              <a:t>FAQ</a:t>
            </a:r>
            <a:r>
              <a:rPr lang="en-US" b="0" dirty="0"/>
              <a:t> section of the website</a:t>
            </a:r>
          </a:p>
          <a:p>
            <a:pPr>
              <a:lnSpc>
                <a:spcPct val="150000"/>
              </a:lnSpc>
            </a:pPr>
            <a:r>
              <a:rPr lang="en-US" dirty="0"/>
              <a:t>Contact us </a:t>
            </a:r>
            <a:r>
              <a:rPr lang="en-US" b="0" dirty="0"/>
              <a:t>form</a:t>
            </a:r>
          </a:p>
        </p:txBody>
      </p:sp>
      <p:sp>
        <p:nvSpPr>
          <p:cNvPr id="3" name="Title 2">
            <a:extLst>
              <a:ext uri="{FF2B5EF4-FFF2-40B4-BE49-F238E27FC236}">
                <a16:creationId xmlns:a16="http://schemas.microsoft.com/office/drawing/2014/main" id="{E7D789CF-6FDF-444F-828B-E79D95CACA3F}"/>
              </a:ext>
            </a:extLst>
          </p:cNvPr>
          <p:cNvSpPr>
            <a:spLocks noGrp="1"/>
          </p:cNvSpPr>
          <p:nvPr>
            <p:ph type="title"/>
          </p:nvPr>
        </p:nvSpPr>
        <p:spPr/>
        <p:txBody>
          <a:bodyPr/>
          <a:lstStyle/>
          <a:p>
            <a:r>
              <a:rPr lang="en-US" b="0" dirty="0">
                <a:solidFill>
                  <a:srgbClr val="95948B"/>
                </a:solidFill>
              </a:rPr>
              <a:t>Additional </a:t>
            </a:r>
            <a:r>
              <a:rPr lang="en-US" dirty="0"/>
              <a:t>questions</a:t>
            </a:r>
          </a:p>
        </p:txBody>
      </p:sp>
    </p:spTree>
    <p:extLst>
      <p:ext uri="{BB962C8B-B14F-4D97-AF65-F5344CB8AC3E}">
        <p14:creationId xmlns:p14="http://schemas.microsoft.com/office/powerpoint/2010/main" val="10645129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73C5B-D07E-4968-9CA3-BA7EDC11B2EB}"/>
              </a:ext>
            </a:extLst>
          </p:cNvPr>
          <p:cNvSpPr>
            <a:spLocks noGrp="1"/>
          </p:cNvSpPr>
          <p:nvPr>
            <p:ph type="title"/>
          </p:nvPr>
        </p:nvSpPr>
        <p:spPr/>
        <p:txBody>
          <a:bodyPr>
            <a:normAutofit/>
          </a:bodyPr>
          <a:lstStyle/>
          <a:p>
            <a:r>
              <a:rPr lang="cs-CZ" sz="3600" b="0" dirty="0">
                <a:solidFill>
                  <a:srgbClr val="95948B"/>
                </a:solidFill>
              </a:rPr>
              <a:t>Příklad </a:t>
            </a:r>
            <a:r>
              <a:rPr lang="en-GB" sz="3600" dirty="0" err="1"/>
              <a:t>poli</a:t>
            </a:r>
            <a:r>
              <a:rPr lang="cs-CZ" sz="3600" dirty="0" err="1"/>
              <a:t>tického</a:t>
            </a:r>
            <a:r>
              <a:rPr lang="cs-CZ" sz="3600" dirty="0"/>
              <a:t> nástroje</a:t>
            </a:r>
            <a:endParaRPr lang="en-US" sz="3600" dirty="0"/>
          </a:p>
        </p:txBody>
      </p:sp>
      <p:sp>
        <p:nvSpPr>
          <p:cNvPr id="4" name="Text Placeholder 3">
            <a:extLst>
              <a:ext uri="{FF2B5EF4-FFF2-40B4-BE49-F238E27FC236}">
                <a16:creationId xmlns:a16="http://schemas.microsoft.com/office/drawing/2014/main" id="{DCA5621C-2D20-4E94-9668-00F5337EB7EC}"/>
              </a:ext>
            </a:extLst>
          </p:cNvPr>
          <p:cNvSpPr>
            <a:spLocks noGrp="1"/>
          </p:cNvSpPr>
          <p:nvPr>
            <p:ph type="body" sz="quarter" idx="12"/>
          </p:nvPr>
        </p:nvSpPr>
        <p:spPr/>
        <p:txBody>
          <a:bodyPr>
            <a:normAutofit/>
          </a:bodyPr>
          <a:lstStyle/>
          <a:p>
            <a:pPr>
              <a:lnSpc>
                <a:spcPct val="150000"/>
              </a:lnSpc>
            </a:pPr>
            <a:r>
              <a:rPr lang="cs-CZ" sz="2400" b="1" dirty="0">
                <a:latin typeface="Open Sans" panose="020B0606030504020204" pitchFamily="34" charset="0"/>
                <a:ea typeface="Open Sans" panose="020B0606030504020204" pitchFamily="34" charset="0"/>
                <a:cs typeface="Open Sans" panose="020B0606030504020204" pitchFamily="34" charset="0"/>
              </a:rPr>
              <a:t>Strategie </a:t>
            </a:r>
            <a:r>
              <a:rPr lang="en-GB" sz="2400" b="1" dirty="0" err="1">
                <a:latin typeface="Open Sans" panose="020B0606030504020204" pitchFamily="34" charset="0"/>
                <a:ea typeface="Open Sans" panose="020B0606030504020204" pitchFamily="34" charset="0"/>
                <a:cs typeface="Open Sans" panose="020B0606030504020204" pitchFamily="34" charset="0"/>
              </a:rPr>
              <a:t>eTrøndelag</a:t>
            </a:r>
            <a:r>
              <a:rPr lang="en-GB" sz="2400" b="1" dirty="0">
                <a:latin typeface="Open Sans" panose="020B0606030504020204" pitchFamily="34" charset="0"/>
                <a:ea typeface="Open Sans" panose="020B0606030504020204" pitchFamily="34" charset="0"/>
                <a:cs typeface="Open Sans" panose="020B0606030504020204" pitchFamily="34" charset="0"/>
              </a:rPr>
              <a:t> </a:t>
            </a:r>
            <a:r>
              <a:rPr lang="en-GB" sz="2400" dirty="0">
                <a:latin typeface="Open Sans" panose="020B0606030504020204" pitchFamily="34" charset="0"/>
                <a:ea typeface="Open Sans" panose="020B0606030504020204" pitchFamily="34" charset="0"/>
                <a:cs typeface="Open Sans" panose="020B0606030504020204" pitchFamily="34" charset="0"/>
              </a:rPr>
              <a:t> </a:t>
            </a:r>
            <a:r>
              <a:rPr lang="cs-CZ" sz="2400" dirty="0"/>
              <a:t>je</a:t>
            </a:r>
            <a:r>
              <a:rPr lang="en-GB" sz="2400" dirty="0">
                <a:latin typeface="Open Sans" panose="020B0606030504020204" pitchFamily="34" charset="0"/>
                <a:ea typeface="Open Sans" panose="020B0606030504020204" pitchFamily="34" charset="0"/>
                <a:cs typeface="Open Sans" panose="020B0606030504020204" pitchFamily="34" charset="0"/>
              </a:rPr>
              <a:t> </a:t>
            </a:r>
            <a:r>
              <a:rPr lang="en-GB" sz="2400" dirty="0" err="1">
                <a:latin typeface="Open Sans" panose="020B0606030504020204" pitchFamily="34" charset="0"/>
                <a:ea typeface="Open Sans" panose="020B0606030504020204" pitchFamily="34" charset="0"/>
                <a:cs typeface="Open Sans" panose="020B0606030504020204" pitchFamily="34" charset="0"/>
              </a:rPr>
              <a:t>poli</a:t>
            </a:r>
            <a:r>
              <a:rPr lang="cs-CZ" sz="2400" dirty="0" err="1">
                <a:latin typeface="Open Sans" panose="020B0606030504020204" pitchFamily="34" charset="0"/>
                <a:ea typeface="Open Sans" panose="020B0606030504020204" pitchFamily="34" charset="0"/>
                <a:cs typeface="Open Sans" panose="020B0606030504020204" pitchFamily="34" charset="0"/>
              </a:rPr>
              <a:t>tika</a:t>
            </a:r>
            <a:r>
              <a:rPr lang="en-GB" sz="2400" dirty="0">
                <a:latin typeface="Open Sans" panose="020B0606030504020204" pitchFamily="34" charset="0"/>
                <a:ea typeface="Open Sans" panose="020B0606030504020204" pitchFamily="34" charset="0"/>
                <a:cs typeface="Open Sans" panose="020B0606030504020204" pitchFamily="34" charset="0"/>
              </a:rPr>
              <a:t> </a:t>
            </a:r>
            <a:r>
              <a:rPr lang="cs-CZ" sz="2400" dirty="0">
                <a:latin typeface="Open Sans" panose="020B0606030504020204" pitchFamily="34" charset="0"/>
                <a:ea typeface="Open Sans" panose="020B0606030504020204" pitchFamily="34" charset="0"/>
                <a:cs typeface="Open Sans" panose="020B0606030504020204" pitchFamily="34" charset="0"/>
              </a:rPr>
              <a:t>rozvoje </a:t>
            </a:r>
            <a:r>
              <a:rPr lang="en-GB" sz="2400" dirty="0">
                <a:latin typeface="Open Sans" panose="020B0606030504020204" pitchFamily="34" charset="0"/>
                <a:ea typeface="Open Sans" panose="020B0606030504020204" pitchFamily="34" charset="0"/>
                <a:cs typeface="Open Sans" panose="020B0606030504020204" pitchFamily="34" charset="0"/>
              </a:rPr>
              <a:t>digital</a:t>
            </a:r>
            <a:r>
              <a:rPr lang="cs-CZ" sz="2400" dirty="0" err="1">
                <a:latin typeface="Open Sans" panose="020B0606030504020204" pitchFamily="34" charset="0"/>
                <a:ea typeface="Open Sans" panose="020B0606030504020204" pitchFamily="34" charset="0"/>
                <a:cs typeface="Open Sans" panose="020B0606030504020204" pitchFamily="34" charset="0"/>
              </a:rPr>
              <a:t>izace</a:t>
            </a:r>
            <a:r>
              <a:rPr lang="cs-CZ" sz="2400" dirty="0">
                <a:latin typeface="Open Sans" panose="020B0606030504020204" pitchFamily="34" charset="0"/>
                <a:ea typeface="Open Sans" panose="020B0606030504020204" pitchFamily="34" charset="0"/>
                <a:cs typeface="Open Sans" panose="020B0606030504020204" pitchFamily="34" charset="0"/>
              </a:rPr>
              <a:t> kraje</a:t>
            </a:r>
            <a:r>
              <a:rPr lang="en-GB" sz="2400" dirty="0">
                <a:latin typeface="Open Sans" panose="020B0606030504020204" pitchFamily="34" charset="0"/>
                <a:ea typeface="Open Sans" panose="020B0606030504020204" pitchFamily="34" charset="0"/>
                <a:cs typeface="Open Sans" panose="020B0606030504020204" pitchFamily="34" charset="0"/>
              </a:rPr>
              <a:t> </a:t>
            </a:r>
            <a:r>
              <a:rPr lang="en-GB" sz="2400" dirty="0" err="1">
                <a:latin typeface="Open Sans" panose="020B0606030504020204" pitchFamily="34" charset="0"/>
                <a:ea typeface="Open Sans" panose="020B0606030504020204" pitchFamily="34" charset="0"/>
                <a:cs typeface="Open Sans" panose="020B0606030504020204" pitchFamily="34" charset="0"/>
              </a:rPr>
              <a:t>Sør-Trøndelag</a:t>
            </a:r>
            <a:r>
              <a:rPr lang="en-GB" sz="2400" dirty="0">
                <a:latin typeface="Open Sans" panose="020B0606030504020204" pitchFamily="34" charset="0"/>
                <a:ea typeface="Open Sans" panose="020B0606030504020204" pitchFamily="34" charset="0"/>
                <a:cs typeface="Open Sans" panose="020B0606030504020204" pitchFamily="34" charset="0"/>
              </a:rPr>
              <a:t> </a:t>
            </a:r>
            <a:r>
              <a:rPr lang="cs-CZ" sz="2400" dirty="0">
                <a:latin typeface="Open Sans" panose="020B0606030504020204" pitchFamily="34" charset="0"/>
                <a:ea typeface="Open Sans" panose="020B0606030504020204" pitchFamily="34" charset="0"/>
                <a:cs typeface="Open Sans" panose="020B0606030504020204" pitchFamily="34" charset="0"/>
              </a:rPr>
              <a:t>v</a:t>
            </a:r>
            <a:r>
              <a:rPr lang="en-GB" sz="2400" dirty="0">
                <a:latin typeface="Open Sans" panose="020B0606030504020204" pitchFamily="34" charset="0"/>
                <a:ea typeface="Open Sans" panose="020B0606030504020204" pitchFamily="34" charset="0"/>
                <a:cs typeface="Open Sans" panose="020B0606030504020204" pitchFamily="34" charset="0"/>
              </a:rPr>
              <a:t> Nor</a:t>
            </a:r>
            <a:r>
              <a:rPr lang="cs-CZ" sz="2400" dirty="0" err="1">
                <a:latin typeface="Open Sans" panose="020B0606030504020204" pitchFamily="34" charset="0"/>
                <a:ea typeface="Open Sans" panose="020B0606030504020204" pitchFamily="34" charset="0"/>
                <a:cs typeface="Open Sans" panose="020B0606030504020204" pitchFamily="34" charset="0"/>
              </a:rPr>
              <a:t>sku</a:t>
            </a:r>
            <a:r>
              <a:rPr lang="cs-CZ" sz="2400" dirty="0"/>
              <a:t>, která byla schválena pře 10 lety jakou součást oddělení regionálního rozvoje.</a:t>
            </a:r>
            <a:r>
              <a:rPr lang="en-GB" sz="2400" dirty="0">
                <a:latin typeface="Open Sans" panose="020B0606030504020204" pitchFamily="34" charset="0"/>
                <a:ea typeface="Open Sans" panose="020B0606030504020204" pitchFamily="34" charset="0"/>
                <a:cs typeface="Open Sans" panose="020B0606030504020204" pitchFamily="34" charset="0"/>
              </a:rPr>
              <a:t> </a:t>
            </a:r>
            <a:r>
              <a:rPr lang="cs-CZ" sz="2400" dirty="0">
                <a:latin typeface="Open Sans" panose="020B0606030504020204" pitchFamily="34" charset="0"/>
                <a:ea typeface="Open Sans" panose="020B0606030504020204" pitchFamily="34" charset="0"/>
                <a:cs typeface="Open Sans" panose="020B0606030504020204" pitchFamily="34" charset="0"/>
              </a:rPr>
              <a:t>Přispívá k využití IKT v různých průmyslových odvětví a sektorech a zahrnuje 4 oblasti: </a:t>
            </a:r>
            <a:r>
              <a:rPr lang="en-GB" sz="2400" dirty="0">
                <a:latin typeface="Open Sans" panose="020B0606030504020204" pitchFamily="34" charset="0"/>
                <a:ea typeface="Open Sans" panose="020B0606030504020204" pitchFamily="34" charset="0"/>
                <a:cs typeface="Open Sans" panose="020B0606030504020204" pitchFamily="34" charset="0"/>
              </a:rPr>
              <a:t>Digit</a:t>
            </a:r>
            <a:r>
              <a:rPr lang="cs-CZ" sz="2400" dirty="0" err="1">
                <a:latin typeface="Open Sans" panose="020B0606030504020204" pitchFamily="34" charset="0"/>
                <a:ea typeface="Open Sans" panose="020B0606030504020204" pitchFamily="34" charset="0"/>
                <a:cs typeface="Open Sans" panose="020B0606030504020204" pitchFamily="34" charset="0"/>
              </a:rPr>
              <a:t>ální</a:t>
            </a:r>
            <a:r>
              <a:rPr lang="cs-CZ" sz="2400" dirty="0">
                <a:latin typeface="Open Sans" panose="020B0606030504020204" pitchFamily="34" charset="0"/>
                <a:ea typeface="Open Sans" panose="020B0606030504020204" pitchFamily="34" charset="0"/>
                <a:cs typeface="Open Sans" panose="020B0606030504020204" pitchFamily="34" charset="0"/>
              </a:rPr>
              <a:t> infrastruktura,</a:t>
            </a:r>
            <a:r>
              <a:rPr lang="en-GB" sz="2400" dirty="0">
                <a:latin typeface="Open Sans" panose="020B0606030504020204" pitchFamily="34" charset="0"/>
                <a:ea typeface="Open Sans" panose="020B0606030504020204" pitchFamily="34" charset="0"/>
                <a:cs typeface="Open Sans" panose="020B0606030504020204" pitchFamily="34" charset="0"/>
              </a:rPr>
              <a:t> Digit</a:t>
            </a:r>
            <a:r>
              <a:rPr lang="cs-CZ" sz="2400" dirty="0" err="1">
                <a:latin typeface="Open Sans" panose="020B0606030504020204" pitchFamily="34" charset="0"/>
                <a:ea typeface="Open Sans" panose="020B0606030504020204" pitchFamily="34" charset="0"/>
                <a:cs typeface="Open Sans" panose="020B0606030504020204" pitchFamily="34" charset="0"/>
              </a:rPr>
              <a:t>ální</a:t>
            </a:r>
            <a:r>
              <a:rPr lang="cs-CZ" sz="2400" dirty="0">
                <a:latin typeface="Open Sans" panose="020B0606030504020204" pitchFamily="34" charset="0"/>
                <a:ea typeface="Open Sans" panose="020B0606030504020204" pitchFamily="34" charset="0"/>
                <a:cs typeface="Open Sans" panose="020B0606030504020204" pitchFamily="34" charset="0"/>
              </a:rPr>
              <a:t> obecní správa</a:t>
            </a:r>
            <a:r>
              <a:rPr lang="en-GB" sz="2400" dirty="0">
                <a:latin typeface="Open Sans" panose="020B0606030504020204" pitchFamily="34" charset="0"/>
                <a:ea typeface="Open Sans" panose="020B0606030504020204" pitchFamily="34" charset="0"/>
                <a:cs typeface="Open Sans" panose="020B0606030504020204" pitchFamily="34" charset="0"/>
              </a:rPr>
              <a:t>, Digit</a:t>
            </a:r>
            <a:r>
              <a:rPr lang="cs-CZ" sz="2400" dirty="0" err="1">
                <a:latin typeface="Open Sans" panose="020B0606030504020204" pitchFamily="34" charset="0"/>
                <a:ea typeface="Open Sans" panose="020B0606030504020204" pitchFamily="34" charset="0"/>
                <a:cs typeface="Open Sans" panose="020B0606030504020204" pitchFamily="34" charset="0"/>
              </a:rPr>
              <a:t>ální</a:t>
            </a:r>
            <a:r>
              <a:rPr lang="en-GB" sz="2400" dirty="0">
                <a:latin typeface="Open Sans" panose="020B0606030504020204" pitchFamily="34" charset="0"/>
                <a:ea typeface="Open Sans" panose="020B0606030504020204" pitchFamily="34" charset="0"/>
                <a:cs typeface="Open Sans" panose="020B0606030504020204" pitchFamily="34" charset="0"/>
              </a:rPr>
              <a:t> In</a:t>
            </a:r>
            <a:r>
              <a:rPr lang="cs-CZ" sz="2400" dirty="0">
                <a:latin typeface="Open Sans" panose="020B0606030504020204" pitchFamily="34" charset="0"/>
                <a:ea typeface="Open Sans" panose="020B0606030504020204" pitchFamily="34" charset="0"/>
                <a:cs typeface="Open Sans" panose="020B0606030504020204" pitchFamily="34" charset="0"/>
              </a:rPr>
              <a:t>ovace</a:t>
            </a:r>
            <a:r>
              <a:rPr lang="en-GB" sz="2400" dirty="0">
                <a:latin typeface="Open Sans" panose="020B0606030504020204" pitchFamily="34" charset="0"/>
                <a:ea typeface="Open Sans" panose="020B0606030504020204" pitchFamily="34" charset="0"/>
                <a:cs typeface="Open Sans" panose="020B0606030504020204" pitchFamily="34" charset="0"/>
              </a:rPr>
              <a:t> a Digit</a:t>
            </a:r>
            <a:r>
              <a:rPr lang="cs-CZ" sz="2400" dirty="0" err="1">
                <a:latin typeface="Open Sans" panose="020B0606030504020204" pitchFamily="34" charset="0"/>
                <a:ea typeface="Open Sans" panose="020B0606030504020204" pitchFamily="34" charset="0"/>
                <a:cs typeface="Open Sans" panose="020B0606030504020204" pitchFamily="34" charset="0"/>
              </a:rPr>
              <a:t>ální</a:t>
            </a:r>
            <a:r>
              <a:rPr lang="en-GB" sz="2400" dirty="0">
                <a:latin typeface="Open Sans" panose="020B0606030504020204" pitchFamily="34" charset="0"/>
                <a:ea typeface="Open Sans" panose="020B0606030504020204" pitchFamily="34" charset="0"/>
                <a:cs typeface="Open Sans" panose="020B0606030504020204" pitchFamily="34" charset="0"/>
              </a:rPr>
              <a:t> </a:t>
            </a:r>
            <a:r>
              <a:rPr lang="cs-CZ" sz="2400" dirty="0">
                <a:latin typeface="Open Sans" panose="020B0606030504020204" pitchFamily="34" charset="0"/>
                <a:ea typeface="Open Sans" panose="020B0606030504020204" pitchFamily="34" charset="0"/>
                <a:cs typeface="Open Sans" panose="020B0606030504020204" pitchFamily="34" charset="0"/>
              </a:rPr>
              <a:t>gramotnost</a:t>
            </a:r>
            <a:r>
              <a:rPr lang="en-GB" sz="2400" dirty="0">
                <a:latin typeface="Open Sans" panose="020B0606030504020204" pitchFamily="34" charset="0"/>
                <a:ea typeface="Open Sans" panose="020B0606030504020204" pitchFamily="34" charset="0"/>
                <a:cs typeface="Open Sans" panose="020B0606030504020204" pitchFamily="34" charset="0"/>
              </a:rPr>
              <a:t>. </a:t>
            </a:r>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Freeform 6">
            <a:extLst>
              <a:ext uri="{FF2B5EF4-FFF2-40B4-BE49-F238E27FC236}">
                <a16:creationId xmlns:a16="http://schemas.microsoft.com/office/drawing/2014/main" id="{0943224F-6404-44B6-BF75-B32B53B8FC9B}"/>
              </a:ext>
            </a:extLst>
          </p:cNvPr>
          <p:cNvSpPr>
            <a:spLocks noChangeAspect="1"/>
          </p:cNvSpPr>
          <p:nvPr/>
        </p:nvSpPr>
        <p:spPr>
          <a:xfrm>
            <a:off x="545511" y="1988998"/>
            <a:ext cx="2073869" cy="1818718"/>
          </a:xfrm>
          <a:custGeom>
            <a:avLst/>
            <a:gdLst>
              <a:gd name="connsiteX0" fmla="*/ 256493 w 942905"/>
              <a:gd name="connsiteY0" fmla="*/ 826898 h 826898"/>
              <a:gd name="connsiteX1" fmla="*/ 220656 w 942905"/>
              <a:gd name="connsiteY1" fmla="*/ 806273 h 826898"/>
              <a:gd name="connsiteX2" fmla="*/ 5448 w 942905"/>
              <a:gd name="connsiteY2" fmla="*/ 434075 h 826898"/>
              <a:gd name="connsiteX3" fmla="*/ 5448 w 942905"/>
              <a:gd name="connsiteY3" fmla="*/ 392824 h 826898"/>
              <a:gd name="connsiteX4" fmla="*/ 220656 w 942905"/>
              <a:gd name="connsiteY4" fmla="*/ 20625 h 826898"/>
              <a:gd name="connsiteX5" fmla="*/ 256493 w 942905"/>
              <a:gd name="connsiteY5" fmla="*/ 0 h 826898"/>
              <a:gd name="connsiteX6" fmla="*/ 686816 w 942905"/>
              <a:gd name="connsiteY6" fmla="*/ 0 h 826898"/>
              <a:gd name="connsiteX7" fmla="*/ 722558 w 942905"/>
              <a:gd name="connsiteY7" fmla="*/ 20625 h 826898"/>
              <a:gd name="connsiteX8" fmla="*/ 937389 w 942905"/>
              <a:gd name="connsiteY8" fmla="*/ 392824 h 826898"/>
              <a:gd name="connsiteX9" fmla="*/ 937389 w 942905"/>
              <a:gd name="connsiteY9" fmla="*/ 434075 h 826898"/>
              <a:gd name="connsiteX10" fmla="*/ 722558 w 942905"/>
              <a:gd name="connsiteY10" fmla="*/ 806273 h 826898"/>
              <a:gd name="connsiteX11" fmla="*/ 686816 w 942905"/>
              <a:gd name="connsiteY11" fmla="*/ 826898 h 826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42905" h="826898">
                <a:moveTo>
                  <a:pt x="256493" y="826898"/>
                </a:moveTo>
                <a:cubicBezTo>
                  <a:pt x="241723" y="826882"/>
                  <a:pt x="228075" y="819028"/>
                  <a:pt x="220656" y="806273"/>
                </a:cubicBezTo>
                <a:lnTo>
                  <a:pt x="5448" y="434075"/>
                </a:lnTo>
                <a:cubicBezTo>
                  <a:pt x="-1816" y="421281"/>
                  <a:pt x="-1816" y="405617"/>
                  <a:pt x="5448" y="392824"/>
                </a:cubicBezTo>
                <a:lnTo>
                  <a:pt x="220656" y="20625"/>
                </a:lnTo>
                <a:cubicBezTo>
                  <a:pt x="228075" y="7871"/>
                  <a:pt x="241723" y="16"/>
                  <a:pt x="256493" y="0"/>
                </a:cubicBezTo>
                <a:lnTo>
                  <a:pt x="686816" y="0"/>
                </a:lnTo>
                <a:cubicBezTo>
                  <a:pt x="701557" y="30"/>
                  <a:pt x="715171" y="7886"/>
                  <a:pt x="722558" y="20625"/>
                </a:cubicBezTo>
                <a:lnTo>
                  <a:pt x="937389" y="392824"/>
                </a:lnTo>
                <a:cubicBezTo>
                  <a:pt x="944745" y="405592"/>
                  <a:pt x="944745" y="421307"/>
                  <a:pt x="937389" y="434075"/>
                </a:cubicBezTo>
                <a:lnTo>
                  <a:pt x="722558" y="806273"/>
                </a:lnTo>
                <a:cubicBezTo>
                  <a:pt x="715171" y="819013"/>
                  <a:pt x="701557" y="826868"/>
                  <a:pt x="686816" y="826898"/>
                </a:cubicBezTo>
                <a:close/>
              </a:path>
            </a:pathLst>
          </a:custGeom>
          <a:blipFill>
            <a:blip r:embed="rId2" cstate="print">
              <a:extLst>
                <a:ext uri="{28A0092B-C50C-407E-A947-70E740481C1C}">
                  <a14:useLocalDpi xmlns:a14="http://schemas.microsoft.com/office/drawing/2010/main"/>
                </a:ext>
              </a:extLst>
            </a:blip>
            <a:stretch>
              <a:fillRect/>
            </a:stretch>
          </a:blipFill>
          <a:ln w="28575" cap="flat">
            <a:solidFill>
              <a:schemeClr val="tx1"/>
            </a:solidFill>
            <a:prstDash val="solid"/>
            <a:miter/>
          </a:ln>
        </p:spPr>
        <p:txBody>
          <a:bodyPr rtlCol="0" anchor="ctr"/>
          <a:lstStyle/>
          <a:p>
            <a:endParaRPr lang="en-LU" dirty="0"/>
          </a:p>
        </p:txBody>
      </p:sp>
      <p:sp>
        <p:nvSpPr>
          <p:cNvPr id="7" name="Freeform 6">
            <a:extLst>
              <a:ext uri="{FF2B5EF4-FFF2-40B4-BE49-F238E27FC236}">
                <a16:creationId xmlns:a16="http://schemas.microsoft.com/office/drawing/2014/main" id="{F8313D55-D7BD-D54C-A471-8668DC9C58AB}"/>
              </a:ext>
            </a:extLst>
          </p:cNvPr>
          <p:cNvSpPr>
            <a:spLocks noChangeAspect="1"/>
          </p:cNvSpPr>
          <p:nvPr/>
        </p:nvSpPr>
        <p:spPr>
          <a:xfrm>
            <a:off x="86156" y="3651708"/>
            <a:ext cx="2992582" cy="2624400"/>
          </a:xfrm>
          <a:custGeom>
            <a:avLst/>
            <a:gdLst>
              <a:gd name="connsiteX0" fmla="*/ 256493 w 942905"/>
              <a:gd name="connsiteY0" fmla="*/ 826898 h 826898"/>
              <a:gd name="connsiteX1" fmla="*/ 220656 w 942905"/>
              <a:gd name="connsiteY1" fmla="*/ 806273 h 826898"/>
              <a:gd name="connsiteX2" fmla="*/ 5448 w 942905"/>
              <a:gd name="connsiteY2" fmla="*/ 434075 h 826898"/>
              <a:gd name="connsiteX3" fmla="*/ 5448 w 942905"/>
              <a:gd name="connsiteY3" fmla="*/ 392824 h 826898"/>
              <a:gd name="connsiteX4" fmla="*/ 220656 w 942905"/>
              <a:gd name="connsiteY4" fmla="*/ 20625 h 826898"/>
              <a:gd name="connsiteX5" fmla="*/ 256493 w 942905"/>
              <a:gd name="connsiteY5" fmla="*/ 0 h 826898"/>
              <a:gd name="connsiteX6" fmla="*/ 686816 w 942905"/>
              <a:gd name="connsiteY6" fmla="*/ 0 h 826898"/>
              <a:gd name="connsiteX7" fmla="*/ 722558 w 942905"/>
              <a:gd name="connsiteY7" fmla="*/ 20625 h 826898"/>
              <a:gd name="connsiteX8" fmla="*/ 937389 w 942905"/>
              <a:gd name="connsiteY8" fmla="*/ 392824 h 826898"/>
              <a:gd name="connsiteX9" fmla="*/ 937389 w 942905"/>
              <a:gd name="connsiteY9" fmla="*/ 434075 h 826898"/>
              <a:gd name="connsiteX10" fmla="*/ 722558 w 942905"/>
              <a:gd name="connsiteY10" fmla="*/ 806273 h 826898"/>
              <a:gd name="connsiteX11" fmla="*/ 686816 w 942905"/>
              <a:gd name="connsiteY11" fmla="*/ 826898 h 826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42905" h="826898">
                <a:moveTo>
                  <a:pt x="256493" y="826898"/>
                </a:moveTo>
                <a:cubicBezTo>
                  <a:pt x="241723" y="826882"/>
                  <a:pt x="228075" y="819028"/>
                  <a:pt x="220656" y="806273"/>
                </a:cubicBezTo>
                <a:lnTo>
                  <a:pt x="5448" y="434075"/>
                </a:lnTo>
                <a:cubicBezTo>
                  <a:pt x="-1816" y="421281"/>
                  <a:pt x="-1816" y="405617"/>
                  <a:pt x="5448" y="392824"/>
                </a:cubicBezTo>
                <a:lnTo>
                  <a:pt x="220656" y="20625"/>
                </a:lnTo>
                <a:cubicBezTo>
                  <a:pt x="228075" y="7871"/>
                  <a:pt x="241723" y="16"/>
                  <a:pt x="256493" y="0"/>
                </a:cubicBezTo>
                <a:lnTo>
                  <a:pt x="686816" y="0"/>
                </a:lnTo>
                <a:cubicBezTo>
                  <a:pt x="701557" y="30"/>
                  <a:pt x="715171" y="7886"/>
                  <a:pt x="722558" y="20625"/>
                </a:cubicBezTo>
                <a:lnTo>
                  <a:pt x="937389" y="392824"/>
                </a:lnTo>
                <a:cubicBezTo>
                  <a:pt x="944745" y="405592"/>
                  <a:pt x="944745" y="421307"/>
                  <a:pt x="937389" y="434075"/>
                </a:cubicBezTo>
                <a:lnTo>
                  <a:pt x="722558" y="806273"/>
                </a:lnTo>
                <a:cubicBezTo>
                  <a:pt x="715171" y="819013"/>
                  <a:pt x="701557" y="826868"/>
                  <a:pt x="686816" y="826898"/>
                </a:cubicBezTo>
                <a:close/>
              </a:path>
            </a:pathLst>
          </a:custGeom>
          <a:blipFill>
            <a:blip r:embed="rId3"/>
            <a:stretch>
              <a:fillRect/>
            </a:stretch>
          </a:blipFill>
          <a:ln w="28575" cap="flat">
            <a:solidFill>
              <a:schemeClr val="bg1"/>
            </a:solidFill>
            <a:prstDash val="solid"/>
            <a:miter/>
          </a:ln>
        </p:spPr>
        <p:txBody>
          <a:bodyPr rtlCol="0" anchor="ctr"/>
          <a:lstStyle/>
          <a:p>
            <a:endParaRPr lang="en-LU" dirty="0"/>
          </a:p>
        </p:txBody>
      </p:sp>
    </p:spTree>
    <p:extLst>
      <p:ext uri="{BB962C8B-B14F-4D97-AF65-F5344CB8AC3E}">
        <p14:creationId xmlns:p14="http://schemas.microsoft.com/office/powerpoint/2010/main" val="203420108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2816C75-64EB-4731-9500-CE468D862A66}"/>
              </a:ext>
            </a:extLst>
          </p:cNvPr>
          <p:cNvSpPr>
            <a:spLocks noGrp="1"/>
          </p:cNvSpPr>
          <p:nvPr>
            <p:ph type="body" sz="quarter" idx="11"/>
          </p:nvPr>
        </p:nvSpPr>
        <p:spPr/>
        <p:txBody>
          <a:bodyPr/>
          <a:lstStyle/>
          <a:p>
            <a:r>
              <a:rPr lang="en-US" dirty="0"/>
              <a:t>3.</a:t>
            </a:r>
          </a:p>
        </p:txBody>
      </p:sp>
      <p:sp>
        <p:nvSpPr>
          <p:cNvPr id="3" name="Text Placeholder 2">
            <a:extLst>
              <a:ext uri="{FF2B5EF4-FFF2-40B4-BE49-F238E27FC236}">
                <a16:creationId xmlns:a16="http://schemas.microsoft.com/office/drawing/2014/main" id="{045378A3-809A-493B-82F3-0066F33C4477}"/>
              </a:ext>
            </a:extLst>
          </p:cNvPr>
          <p:cNvSpPr>
            <a:spLocks noGrp="1"/>
          </p:cNvSpPr>
          <p:nvPr>
            <p:ph type="body" sz="quarter" idx="12"/>
          </p:nvPr>
        </p:nvSpPr>
        <p:spPr/>
        <p:txBody>
          <a:bodyPr>
            <a:normAutofit/>
          </a:bodyPr>
          <a:lstStyle/>
          <a:p>
            <a:r>
              <a:rPr lang="cs-CZ" b="1" dirty="0"/>
              <a:t>Kontaktní místo ČR</a:t>
            </a:r>
            <a:endParaRPr lang="en-US" b="1" dirty="0"/>
          </a:p>
          <a:p>
            <a:r>
              <a:rPr lang="cs-CZ" dirty="0">
                <a:solidFill>
                  <a:srgbClr val="95948B"/>
                </a:solidFill>
              </a:rPr>
              <a:t>asistence</a:t>
            </a:r>
            <a:endParaRPr lang="en-US" dirty="0">
              <a:solidFill>
                <a:srgbClr val="95948B"/>
              </a:solidFill>
            </a:endParaRPr>
          </a:p>
        </p:txBody>
      </p:sp>
    </p:spTree>
    <p:extLst>
      <p:ext uri="{BB962C8B-B14F-4D97-AF65-F5344CB8AC3E}">
        <p14:creationId xmlns:p14="http://schemas.microsoft.com/office/powerpoint/2010/main" val="384468748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8DB7B99-3350-4B56-BBBB-05AE7FB42128}"/>
              </a:ext>
            </a:extLst>
          </p:cNvPr>
          <p:cNvSpPr>
            <a:spLocks noGrp="1"/>
          </p:cNvSpPr>
          <p:nvPr>
            <p:ph idx="1"/>
          </p:nvPr>
        </p:nvSpPr>
        <p:spPr>
          <a:xfrm>
            <a:off x="838200" y="2141537"/>
            <a:ext cx="10515600" cy="4351338"/>
          </a:xfrm>
        </p:spPr>
        <p:txBody>
          <a:bodyPr/>
          <a:lstStyle/>
          <a:p>
            <a:pPr marL="0" indent="0">
              <a:lnSpc>
                <a:spcPct val="150000"/>
              </a:lnSpc>
              <a:buNone/>
            </a:pPr>
            <a:r>
              <a:rPr lang="cs-CZ" b="0" dirty="0"/>
              <a:t>Implementace programu na národní úrovni </a:t>
            </a:r>
          </a:p>
          <a:p>
            <a:pPr marL="0" indent="0">
              <a:lnSpc>
                <a:spcPct val="150000"/>
              </a:lnSpc>
              <a:buNone/>
            </a:pPr>
            <a:r>
              <a:rPr lang="cs-CZ" b="0" dirty="0"/>
              <a:t>Podpora žadatelů/příjemců </a:t>
            </a:r>
          </a:p>
          <a:p>
            <a:pPr marL="0" indent="0">
              <a:lnSpc>
                <a:spcPct val="150000"/>
              </a:lnSpc>
              <a:buNone/>
            </a:pPr>
            <a:r>
              <a:rPr lang="cs-CZ" b="0" dirty="0"/>
              <a:t>Financování </a:t>
            </a:r>
          </a:p>
          <a:p>
            <a:pPr marL="0" indent="0">
              <a:lnSpc>
                <a:spcPct val="150000"/>
              </a:lnSpc>
              <a:buNone/>
            </a:pPr>
            <a:r>
              <a:rPr lang="cs-CZ" b="0" dirty="0"/>
              <a:t>Další informace</a:t>
            </a:r>
            <a:endParaRPr lang="en-US" b="0" dirty="0"/>
          </a:p>
        </p:txBody>
      </p:sp>
      <p:sp>
        <p:nvSpPr>
          <p:cNvPr id="3" name="Title 2">
            <a:extLst>
              <a:ext uri="{FF2B5EF4-FFF2-40B4-BE49-F238E27FC236}">
                <a16:creationId xmlns:a16="http://schemas.microsoft.com/office/drawing/2014/main" id="{E7D789CF-6FDF-444F-828B-E79D95CACA3F}"/>
              </a:ext>
            </a:extLst>
          </p:cNvPr>
          <p:cNvSpPr>
            <a:spLocks noGrp="1"/>
          </p:cNvSpPr>
          <p:nvPr>
            <p:ph type="title"/>
          </p:nvPr>
        </p:nvSpPr>
        <p:spPr/>
        <p:txBody>
          <a:bodyPr/>
          <a:lstStyle/>
          <a:p>
            <a:r>
              <a:rPr lang="cs-CZ" dirty="0"/>
              <a:t>Kontaktní místo ČR</a:t>
            </a:r>
            <a:endParaRPr lang="en-US" dirty="0"/>
          </a:p>
        </p:txBody>
      </p:sp>
    </p:spTree>
    <p:extLst>
      <p:ext uri="{BB962C8B-B14F-4D97-AF65-F5344CB8AC3E}">
        <p14:creationId xmlns:p14="http://schemas.microsoft.com/office/powerpoint/2010/main" val="137415901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8DB7B99-3350-4B56-BBBB-05AE7FB42128}"/>
              </a:ext>
            </a:extLst>
          </p:cNvPr>
          <p:cNvSpPr>
            <a:spLocks noGrp="1"/>
          </p:cNvSpPr>
          <p:nvPr>
            <p:ph idx="1"/>
          </p:nvPr>
        </p:nvSpPr>
        <p:spPr>
          <a:xfrm>
            <a:off x="838200" y="2313897"/>
            <a:ext cx="10515600" cy="3181381"/>
          </a:xfrm>
        </p:spPr>
        <p:txBody>
          <a:bodyPr/>
          <a:lstStyle/>
          <a:p>
            <a:pPr marL="0" indent="0">
              <a:lnSpc>
                <a:spcPct val="150000"/>
              </a:lnSpc>
              <a:buNone/>
            </a:pPr>
            <a:r>
              <a:rPr lang="cs-CZ" dirty="0"/>
              <a:t>Národní koordinátor programu </a:t>
            </a:r>
            <a:r>
              <a:rPr lang="cs-CZ" b="0" dirty="0"/>
              <a:t>– Ministerstvo pro místní rozvoj</a:t>
            </a:r>
          </a:p>
          <a:p>
            <a:pPr marL="0" indent="0">
              <a:lnSpc>
                <a:spcPct val="150000"/>
              </a:lnSpc>
              <a:buNone/>
            </a:pPr>
            <a:endParaRPr lang="cs-CZ" b="0" dirty="0"/>
          </a:p>
          <a:p>
            <a:pPr marL="0" indent="0">
              <a:lnSpc>
                <a:spcPct val="150000"/>
              </a:lnSpc>
              <a:buNone/>
            </a:pPr>
            <a:r>
              <a:rPr lang="cs-CZ" dirty="0"/>
              <a:t>Kontrolor</a:t>
            </a:r>
            <a:r>
              <a:rPr lang="cs-CZ" b="0" dirty="0"/>
              <a:t> – Centrum pro regionální rozvoj České republiky</a:t>
            </a:r>
            <a:endParaRPr lang="en-US" b="0" dirty="0"/>
          </a:p>
        </p:txBody>
      </p:sp>
      <p:sp>
        <p:nvSpPr>
          <p:cNvPr id="3" name="Title 2">
            <a:extLst>
              <a:ext uri="{FF2B5EF4-FFF2-40B4-BE49-F238E27FC236}">
                <a16:creationId xmlns:a16="http://schemas.microsoft.com/office/drawing/2014/main" id="{E7D789CF-6FDF-444F-828B-E79D95CACA3F}"/>
              </a:ext>
            </a:extLst>
          </p:cNvPr>
          <p:cNvSpPr>
            <a:spLocks noGrp="1"/>
          </p:cNvSpPr>
          <p:nvPr>
            <p:ph type="title"/>
          </p:nvPr>
        </p:nvSpPr>
        <p:spPr/>
        <p:txBody>
          <a:bodyPr/>
          <a:lstStyle/>
          <a:p>
            <a:r>
              <a:rPr lang="cs-CZ" dirty="0"/>
              <a:t>Implementace programu na úrovni ČR</a:t>
            </a:r>
            <a:endParaRPr lang="en-US" dirty="0"/>
          </a:p>
        </p:txBody>
      </p:sp>
    </p:spTree>
    <p:extLst>
      <p:ext uri="{BB962C8B-B14F-4D97-AF65-F5344CB8AC3E}">
        <p14:creationId xmlns:p14="http://schemas.microsoft.com/office/powerpoint/2010/main" val="174674766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8DB7B99-3350-4B56-BBBB-05AE7FB42128}"/>
              </a:ext>
            </a:extLst>
          </p:cNvPr>
          <p:cNvSpPr>
            <a:spLocks noGrp="1"/>
          </p:cNvSpPr>
          <p:nvPr>
            <p:ph idx="1"/>
          </p:nvPr>
        </p:nvSpPr>
        <p:spPr>
          <a:xfrm>
            <a:off x="838200" y="1690689"/>
            <a:ext cx="10515600" cy="4727866"/>
          </a:xfrm>
        </p:spPr>
        <p:txBody>
          <a:bodyPr>
            <a:normAutofit lnSpcReduction="10000"/>
          </a:bodyPr>
          <a:lstStyle/>
          <a:p>
            <a:pPr marL="0" indent="0">
              <a:lnSpc>
                <a:spcPct val="150000"/>
              </a:lnSpc>
              <a:buNone/>
            </a:pPr>
            <a:r>
              <a:rPr lang="cs-CZ" dirty="0"/>
              <a:t>Semináře pro žadatele</a:t>
            </a:r>
          </a:p>
          <a:p>
            <a:pPr marL="0" indent="0">
              <a:lnSpc>
                <a:spcPct val="150000"/>
              </a:lnSpc>
              <a:buNone/>
            </a:pPr>
            <a:r>
              <a:rPr lang="cs-CZ" sz="1800" b="0" dirty="0"/>
              <a:t>- zaměření, podmínky, oprávnění žadatelé, podporované aktivity, financování, harmonogram……. </a:t>
            </a:r>
          </a:p>
          <a:p>
            <a:pPr marL="0" indent="0">
              <a:lnSpc>
                <a:spcPct val="150000"/>
              </a:lnSpc>
              <a:buNone/>
            </a:pPr>
            <a:endParaRPr lang="cs-CZ" dirty="0"/>
          </a:p>
          <a:p>
            <a:pPr marL="0" indent="0">
              <a:lnSpc>
                <a:spcPct val="150000"/>
              </a:lnSpc>
              <a:buNone/>
            </a:pPr>
            <a:r>
              <a:rPr lang="cs-CZ" dirty="0"/>
              <a:t>Konzultace </a:t>
            </a:r>
            <a:r>
              <a:rPr lang="cs-CZ" b="0" dirty="0"/>
              <a:t>k programu </a:t>
            </a:r>
            <a:r>
              <a:rPr lang="cs-CZ" dirty="0"/>
              <a:t> </a:t>
            </a:r>
            <a:endParaRPr lang="cs-CZ" b="0" dirty="0"/>
          </a:p>
          <a:p>
            <a:pPr marL="0" indent="0">
              <a:lnSpc>
                <a:spcPct val="150000"/>
              </a:lnSpc>
              <a:buNone/>
            </a:pPr>
            <a:endParaRPr lang="cs-CZ" dirty="0"/>
          </a:p>
          <a:p>
            <a:pPr marL="0" indent="0">
              <a:lnSpc>
                <a:spcPct val="150000"/>
              </a:lnSpc>
              <a:buNone/>
            </a:pPr>
            <a:r>
              <a:rPr lang="cs-CZ" dirty="0"/>
              <a:t>Semináře</a:t>
            </a:r>
            <a:r>
              <a:rPr lang="cs-CZ" b="0" dirty="0"/>
              <a:t> pro příjemce</a:t>
            </a:r>
          </a:p>
          <a:p>
            <a:pPr marL="0" indent="0">
              <a:lnSpc>
                <a:spcPct val="150000"/>
              </a:lnSpc>
              <a:buNone/>
            </a:pPr>
            <a:r>
              <a:rPr lang="cs-CZ" sz="1600" b="0" dirty="0"/>
              <a:t>- Informace o způsobilosti, vykazování a nárokování výdajů, pravidla pro předkládání zpráv o projektu </a:t>
            </a:r>
            <a:endParaRPr lang="en-US" sz="1600" b="0" dirty="0"/>
          </a:p>
        </p:txBody>
      </p:sp>
      <p:sp>
        <p:nvSpPr>
          <p:cNvPr id="3" name="Title 2">
            <a:extLst>
              <a:ext uri="{FF2B5EF4-FFF2-40B4-BE49-F238E27FC236}">
                <a16:creationId xmlns:a16="http://schemas.microsoft.com/office/drawing/2014/main" id="{E7D789CF-6FDF-444F-828B-E79D95CACA3F}"/>
              </a:ext>
            </a:extLst>
          </p:cNvPr>
          <p:cNvSpPr>
            <a:spLocks noGrp="1"/>
          </p:cNvSpPr>
          <p:nvPr>
            <p:ph type="title"/>
          </p:nvPr>
        </p:nvSpPr>
        <p:spPr>
          <a:xfrm>
            <a:off x="838200" y="27774"/>
            <a:ext cx="10515600" cy="1325563"/>
          </a:xfrm>
        </p:spPr>
        <p:txBody>
          <a:bodyPr/>
          <a:lstStyle/>
          <a:p>
            <a:pPr>
              <a:lnSpc>
                <a:spcPct val="150000"/>
              </a:lnSpc>
            </a:pPr>
            <a:r>
              <a:rPr lang="cs-CZ" dirty="0"/>
              <a:t>Podpora žadatelů/příjemců </a:t>
            </a:r>
          </a:p>
        </p:txBody>
      </p:sp>
    </p:spTree>
    <p:extLst>
      <p:ext uri="{BB962C8B-B14F-4D97-AF65-F5344CB8AC3E}">
        <p14:creationId xmlns:p14="http://schemas.microsoft.com/office/powerpoint/2010/main" val="221917159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8DB7B99-3350-4B56-BBBB-05AE7FB42128}"/>
              </a:ext>
            </a:extLst>
          </p:cNvPr>
          <p:cNvSpPr>
            <a:spLocks noGrp="1"/>
          </p:cNvSpPr>
          <p:nvPr>
            <p:ph idx="1"/>
          </p:nvPr>
        </p:nvSpPr>
        <p:spPr>
          <a:xfrm>
            <a:off x="838200" y="1353336"/>
            <a:ext cx="10515600" cy="5207261"/>
          </a:xfrm>
        </p:spPr>
        <p:txBody>
          <a:bodyPr>
            <a:normAutofit fontScale="92500" lnSpcReduction="10000"/>
          </a:bodyPr>
          <a:lstStyle/>
          <a:p>
            <a:pPr marL="0" indent="0">
              <a:lnSpc>
                <a:spcPct val="150000"/>
              </a:lnSpc>
              <a:buNone/>
            </a:pPr>
            <a:r>
              <a:rPr lang="cs-CZ" dirty="0"/>
              <a:t>Ze strany programu (Evropský fond pro regionální rozvoj)</a:t>
            </a:r>
          </a:p>
          <a:p>
            <a:pPr marL="0" indent="0">
              <a:lnSpc>
                <a:spcPct val="150000"/>
              </a:lnSpc>
              <a:buNone/>
            </a:pPr>
            <a:r>
              <a:rPr lang="cs-CZ" sz="1800" dirty="0"/>
              <a:t>80% - pro veřejné/veřejnoprávní subjekty </a:t>
            </a:r>
            <a:r>
              <a:rPr lang="cs-CZ" sz="1800" b="0" dirty="0"/>
              <a:t>(definice podle směrnice č. 2014/24/EU, čl. 2.4)</a:t>
            </a:r>
          </a:p>
          <a:p>
            <a:pPr marL="0" indent="0">
              <a:lnSpc>
                <a:spcPct val="150000"/>
              </a:lnSpc>
              <a:buNone/>
            </a:pPr>
            <a:endParaRPr lang="cs-CZ" sz="1000" kern="0" dirty="0"/>
          </a:p>
          <a:p>
            <a:pPr lvl="1">
              <a:spcBef>
                <a:spcPts val="0"/>
              </a:spcBef>
              <a:defRPr/>
            </a:pPr>
            <a:r>
              <a:rPr lang="cs-CZ" sz="1400" dirty="0"/>
              <a:t>zřízený za konkrétním účelem poskytování potřeb v obecném zájmu, který není průmyslového nebo obchodního charakteru;</a:t>
            </a:r>
          </a:p>
          <a:p>
            <a:pPr lvl="1">
              <a:spcBef>
                <a:spcPts val="0"/>
              </a:spcBef>
              <a:defRPr/>
            </a:pPr>
            <a:endParaRPr lang="cs-CZ" sz="1400" dirty="0"/>
          </a:p>
          <a:p>
            <a:pPr lvl="1">
              <a:spcBef>
                <a:spcPts val="0"/>
              </a:spcBef>
              <a:defRPr/>
            </a:pPr>
            <a:r>
              <a:rPr lang="cs-CZ" sz="1400" dirty="0"/>
              <a:t>s právní subjektivitou; a</a:t>
            </a:r>
          </a:p>
          <a:p>
            <a:pPr lvl="1">
              <a:spcBef>
                <a:spcPts val="0"/>
              </a:spcBef>
              <a:defRPr/>
            </a:pPr>
            <a:endParaRPr lang="cs-CZ" sz="1400" dirty="0"/>
          </a:p>
          <a:p>
            <a:pPr lvl="1">
              <a:spcBef>
                <a:spcPts val="0"/>
              </a:spcBef>
              <a:defRPr/>
            </a:pPr>
            <a:r>
              <a:rPr lang="cs-CZ" sz="1400" dirty="0"/>
              <a:t>z větší části financovaný státními, regionálními nebo místními orgány nebo jinými veřejnoprávními orgány; nebo ve kterém vykonávají tyto orgány dohled nad řízením; </a:t>
            </a:r>
            <a:br>
              <a:rPr lang="cs-CZ" sz="1400" dirty="0"/>
            </a:br>
            <a:r>
              <a:rPr lang="cs-CZ" sz="1400" dirty="0"/>
              <a:t>nebo který má správní, řídicí nebo dozorčí radu, ve které je více než polovina členů jmenována státními, regionálními nebo místními orgány nebo jinými veřejnoprávní orgány.</a:t>
            </a:r>
          </a:p>
          <a:p>
            <a:pPr marL="457200" lvl="1" indent="0">
              <a:spcBef>
                <a:spcPts val="0"/>
              </a:spcBef>
              <a:buNone/>
              <a:defRPr/>
            </a:pPr>
            <a:endParaRPr lang="cs-CZ" sz="1800" b="0" dirty="0"/>
          </a:p>
          <a:p>
            <a:pPr marL="0" indent="0">
              <a:lnSpc>
                <a:spcPct val="150000"/>
              </a:lnSpc>
              <a:buNone/>
            </a:pPr>
            <a:r>
              <a:rPr lang="cs-CZ" sz="1800" dirty="0"/>
              <a:t>70% - pro soukromoprávní neziskové subjekty</a:t>
            </a:r>
          </a:p>
          <a:p>
            <a:pPr marL="0" indent="0">
              <a:lnSpc>
                <a:spcPct val="150000"/>
              </a:lnSpc>
              <a:buNone/>
            </a:pPr>
            <a:r>
              <a:rPr lang="cs-CZ" sz="1800" b="0" dirty="0"/>
              <a:t>Neexistence předfinancování</a:t>
            </a:r>
          </a:p>
          <a:p>
            <a:pPr marL="0" indent="0">
              <a:lnSpc>
                <a:spcPct val="150000"/>
              </a:lnSpc>
              <a:buNone/>
            </a:pPr>
            <a:r>
              <a:rPr lang="cs-CZ" sz="1800" b="0" dirty="0"/>
              <a:t>Proplácení výdajů probíhá ex-post v cca 6 měsíčních cyklech.</a:t>
            </a:r>
          </a:p>
          <a:p>
            <a:pPr marL="0" indent="0">
              <a:lnSpc>
                <a:spcPct val="150000"/>
              </a:lnSpc>
              <a:buNone/>
            </a:pPr>
            <a:r>
              <a:rPr lang="cs-CZ" sz="1800" b="0" dirty="0"/>
              <a:t>Nutnost mít dostatek financí na zafinancováni aktivit na cca 1 rok</a:t>
            </a:r>
          </a:p>
          <a:p>
            <a:pPr marL="0" indent="0">
              <a:lnSpc>
                <a:spcPct val="150000"/>
              </a:lnSpc>
              <a:buNone/>
            </a:pPr>
            <a:endParaRPr lang="cs-CZ" dirty="0"/>
          </a:p>
        </p:txBody>
      </p:sp>
      <p:sp>
        <p:nvSpPr>
          <p:cNvPr id="3" name="Title 2">
            <a:extLst>
              <a:ext uri="{FF2B5EF4-FFF2-40B4-BE49-F238E27FC236}">
                <a16:creationId xmlns:a16="http://schemas.microsoft.com/office/drawing/2014/main" id="{E7D789CF-6FDF-444F-828B-E79D95CACA3F}"/>
              </a:ext>
            </a:extLst>
          </p:cNvPr>
          <p:cNvSpPr>
            <a:spLocks noGrp="1"/>
          </p:cNvSpPr>
          <p:nvPr>
            <p:ph type="title"/>
          </p:nvPr>
        </p:nvSpPr>
        <p:spPr>
          <a:xfrm>
            <a:off x="838200" y="27774"/>
            <a:ext cx="10515600" cy="1325563"/>
          </a:xfrm>
        </p:spPr>
        <p:txBody>
          <a:bodyPr/>
          <a:lstStyle/>
          <a:p>
            <a:pPr>
              <a:lnSpc>
                <a:spcPct val="150000"/>
              </a:lnSpc>
            </a:pPr>
            <a:r>
              <a:rPr lang="cs-CZ" dirty="0"/>
              <a:t>Financování</a:t>
            </a:r>
          </a:p>
        </p:txBody>
      </p:sp>
    </p:spTree>
    <p:extLst>
      <p:ext uri="{BB962C8B-B14F-4D97-AF65-F5344CB8AC3E}">
        <p14:creationId xmlns:p14="http://schemas.microsoft.com/office/powerpoint/2010/main" val="35543466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8DB7B99-3350-4B56-BBBB-05AE7FB42128}"/>
              </a:ext>
            </a:extLst>
          </p:cNvPr>
          <p:cNvSpPr>
            <a:spLocks noGrp="1"/>
          </p:cNvSpPr>
          <p:nvPr>
            <p:ph idx="1"/>
          </p:nvPr>
        </p:nvSpPr>
        <p:spPr>
          <a:xfrm>
            <a:off x="491971" y="905269"/>
            <a:ext cx="10515600" cy="5513286"/>
          </a:xfrm>
        </p:spPr>
        <p:txBody>
          <a:bodyPr>
            <a:normAutofit fontScale="92500" lnSpcReduction="10000"/>
          </a:bodyPr>
          <a:lstStyle/>
          <a:p>
            <a:pPr marL="0" indent="0">
              <a:lnSpc>
                <a:spcPct val="150000"/>
              </a:lnSpc>
              <a:buNone/>
            </a:pPr>
            <a:r>
              <a:rPr lang="cs-CZ" dirty="0"/>
              <a:t>Z ostatních zdrojů</a:t>
            </a:r>
          </a:p>
          <a:p>
            <a:pPr marL="0" indent="0">
              <a:lnSpc>
                <a:spcPct val="150000"/>
              </a:lnSpc>
              <a:buNone/>
            </a:pPr>
            <a:r>
              <a:rPr lang="cs-CZ" sz="1800" dirty="0"/>
              <a:t>20/30% - </a:t>
            </a:r>
            <a:r>
              <a:rPr lang="cs-CZ" sz="1800" b="0" dirty="0"/>
              <a:t>z vlastních zdrojů příjemce</a:t>
            </a:r>
          </a:p>
          <a:p>
            <a:pPr marL="0" indent="0">
              <a:lnSpc>
                <a:spcPct val="150000"/>
              </a:lnSpc>
              <a:buNone/>
            </a:pPr>
            <a:r>
              <a:rPr lang="cs-CZ" sz="1800" b="0" dirty="0"/>
              <a:t>Dotace ze státního rozpočtu (SR) pro níže definované subjekty (základní parametry)</a:t>
            </a:r>
          </a:p>
          <a:p>
            <a:pPr marL="0" indent="0">
              <a:lnSpc>
                <a:spcPct val="150000"/>
              </a:lnSpc>
              <a:buNone/>
            </a:pPr>
            <a:endParaRPr lang="cs-CZ" sz="1800" dirty="0"/>
          </a:p>
          <a:p>
            <a:pPr marL="0" indent="0">
              <a:lnSpc>
                <a:spcPct val="150000"/>
              </a:lnSpc>
              <a:buNone/>
            </a:pPr>
            <a:endParaRPr lang="cs-CZ" sz="1800" dirty="0"/>
          </a:p>
          <a:p>
            <a:pPr marL="0" indent="0">
              <a:lnSpc>
                <a:spcPct val="150000"/>
              </a:lnSpc>
              <a:buNone/>
            </a:pPr>
            <a:r>
              <a:rPr lang="cs-CZ" sz="1800" dirty="0"/>
              <a:t>		</a:t>
            </a:r>
          </a:p>
          <a:p>
            <a:pPr marL="0" indent="0">
              <a:lnSpc>
                <a:spcPct val="150000"/>
              </a:lnSpc>
              <a:buNone/>
            </a:pPr>
            <a:endParaRPr lang="cs-CZ" sz="1800" dirty="0"/>
          </a:p>
          <a:p>
            <a:pPr marL="0" indent="0">
              <a:lnSpc>
                <a:spcPct val="150000"/>
              </a:lnSpc>
              <a:buNone/>
            </a:pPr>
            <a:r>
              <a:rPr lang="cs-CZ" sz="1400" b="0" dirty="0">
                <a:latin typeface="Calibri" panose="020F0502020204030204" pitchFamily="34" charset="0"/>
                <a:cs typeface="Calibri" panose="020F0502020204030204" pitchFamily="34" charset="0"/>
              </a:rPr>
              <a:t>OSS a PO OSS – nebude dotace ze SR vyplácena ze kapitoly MMR, ale je třeba žádat z vlastní kapitoly OSS</a:t>
            </a:r>
          </a:p>
          <a:p>
            <a:pPr marL="0" indent="0">
              <a:lnSpc>
                <a:spcPct val="150000"/>
              </a:lnSpc>
              <a:buNone/>
            </a:pPr>
            <a:r>
              <a:rPr lang="cs-CZ" sz="1800" b="0" dirty="0">
                <a:latin typeface="Calibri" panose="020F0502020204030204" pitchFamily="34" charset="0"/>
                <a:cs typeface="Calibri" panose="020F0502020204030204" pitchFamily="34" charset="0"/>
              </a:rPr>
              <a:t>O dotaci ze SR mohou žádat pouze CZ příjemci </a:t>
            </a:r>
            <a:r>
              <a:rPr lang="cs-CZ" sz="1800" dirty="0">
                <a:latin typeface="Calibri" panose="020F0502020204030204" pitchFamily="34" charset="0"/>
                <a:cs typeface="Calibri" panose="020F0502020204030204" pitchFamily="34" charset="0"/>
              </a:rPr>
              <a:t>ve schválených projektech nejdříve po podpisu </a:t>
            </a:r>
            <a:r>
              <a:rPr lang="cs-CZ" sz="1800" dirty="0" err="1">
                <a:latin typeface="Calibri" panose="020F0502020204030204" pitchFamily="34" charset="0"/>
                <a:cs typeface="Calibri" panose="020F0502020204030204" pitchFamily="34" charset="0"/>
              </a:rPr>
              <a:t>subsidy</a:t>
            </a:r>
            <a:r>
              <a:rPr lang="cs-CZ" sz="1800" dirty="0">
                <a:latin typeface="Calibri" panose="020F0502020204030204" pitchFamily="34" charset="0"/>
                <a:cs typeface="Calibri" panose="020F0502020204030204" pitchFamily="34" charset="0"/>
              </a:rPr>
              <a:t> </a:t>
            </a:r>
            <a:r>
              <a:rPr lang="cs-CZ" sz="1800" dirty="0" err="1">
                <a:latin typeface="Calibri" panose="020F0502020204030204" pitchFamily="34" charset="0"/>
                <a:cs typeface="Calibri" panose="020F0502020204030204" pitchFamily="34" charset="0"/>
              </a:rPr>
              <a:t>contract</a:t>
            </a:r>
            <a:r>
              <a:rPr lang="cs-CZ" sz="1800" dirty="0">
                <a:latin typeface="Calibri" panose="020F0502020204030204" pitchFamily="34" charset="0"/>
                <a:cs typeface="Calibri" panose="020F0502020204030204" pitchFamily="34" charset="0"/>
              </a:rPr>
              <a:t>/</a:t>
            </a:r>
            <a:r>
              <a:rPr lang="cs-CZ" sz="1800" dirty="0" err="1">
                <a:latin typeface="Calibri" panose="020F0502020204030204" pitchFamily="34" charset="0"/>
                <a:cs typeface="Calibri" panose="020F0502020204030204" pitchFamily="34" charset="0"/>
              </a:rPr>
              <a:t>partnership</a:t>
            </a:r>
            <a:r>
              <a:rPr lang="cs-CZ" sz="1800" dirty="0">
                <a:latin typeface="Calibri" panose="020F0502020204030204" pitchFamily="34" charset="0"/>
                <a:cs typeface="Calibri" panose="020F0502020204030204" pitchFamily="34" charset="0"/>
              </a:rPr>
              <a:t> </a:t>
            </a:r>
            <a:r>
              <a:rPr lang="cs-CZ" sz="1800" dirty="0" err="1">
                <a:latin typeface="Calibri" panose="020F0502020204030204" pitchFamily="34" charset="0"/>
                <a:cs typeface="Calibri" panose="020F0502020204030204" pitchFamily="34" charset="0"/>
              </a:rPr>
              <a:t>agreement</a:t>
            </a:r>
            <a:r>
              <a:rPr lang="cs-CZ" sz="1800" dirty="0">
                <a:latin typeface="Calibri" panose="020F0502020204030204" pitchFamily="34" charset="0"/>
                <a:cs typeface="Calibri" panose="020F0502020204030204" pitchFamily="34" charset="0"/>
              </a:rPr>
              <a:t>. Vyplácena ex-post. </a:t>
            </a:r>
          </a:p>
          <a:p>
            <a:pPr marL="0" indent="0">
              <a:lnSpc>
                <a:spcPct val="150000"/>
              </a:lnSpc>
              <a:buNone/>
            </a:pPr>
            <a:r>
              <a:rPr lang="cs-CZ" sz="1800" b="0" dirty="0">
                <a:latin typeface="Calibri" panose="020F0502020204030204" pitchFamily="34" charset="0"/>
                <a:cs typeface="Calibri" panose="020F0502020204030204" pitchFamily="34" charset="0"/>
              </a:rPr>
              <a:t>Pravidla spolufinancování od ministerstva financí naleznete </a:t>
            </a:r>
            <a:r>
              <a:rPr lang="cs-CZ" sz="1800" b="0" dirty="0">
                <a:solidFill>
                  <a:schemeClr val="accent5"/>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zde</a:t>
            </a:r>
            <a:r>
              <a:rPr lang="cs-CZ" sz="1800" b="0" dirty="0">
                <a:solidFill>
                  <a:schemeClr val="accent5"/>
                </a:solidFill>
                <a:latin typeface="Calibri" panose="020F0502020204030204" pitchFamily="34" charset="0"/>
                <a:cs typeface="Calibri" panose="020F0502020204030204" pitchFamily="34" charset="0"/>
              </a:rPr>
              <a:t>. </a:t>
            </a:r>
            <a:endParaRPr lang="cs-CZ" sz="1800" b="0" dirty="0">
              <a:solidFill>
                <a:schemeClr val="accent5"/>
              </a:solidFill>
            </a:endParaRPr>
          </a:p>
          <a:p>
            <a:pPr marL="0" indent="0">
              <a:lnSpc>
                <a:spcPct val="150000"/>
              </a:lnSpc>
              <a:buNone/>
            </a:pPr>
            <a:endParaRPr lang="cs-CZ" sz="1800" dirty="0"/>
          </a:p>
        </p:txBody>
      </p:sp>
      <p:sp>
        <p:nvSpPr>
          <p:cNvPr id="3" name="Title 2">
            <a:extLst>
              <a:ext uri="{FF2B5EF4-FFF2-40B4-BE49-F238E27FC236}">
                <a16:creationId xmlns:a16="http://schemas.microsoft.com/office/drawing/2014/main" id="{E7D789CF-6FDF-444F-828B-E79D95CACA3F}"/>
              </a:ext>
            </a:extLst>
          </p:cNvPr>
          <p:cNvSpPr>
            <a:spLocks noGrp="1"/>
          </p:cNvSpPr>
          <p:nvPr>
            <p:ph type="title"/>
          </p:nvPr>
        </p:nvSpPr>
        <p:spPr>
          <a:xfrm>
            <a:off x="838200" y="-149779"/>
            <a:ext cx="10515600" cy="1325563"/>
          </a:xfrm>
        </p:spPr>
        <p:txBody>
          <a:bodyPr/>
          <a:lstStyle/>
          <a:p>
            <a:pPr>
              <a:lnSpc>
                <a:spcPct val="150000"/>
              </a:lnSpc>
            </a:pPr>
            <a:r>
              <a:rPr lang="cs-CZ" dirty="0"/>
              <a:t>Financování</a:t>
            </a:r>
          </a:p>
        </p:txBody>
      </p:sp>
      <p:pic>
        <p:nvPicPr>
          <p:cNvPr id="4" name="Obrázek 3" descr="Obsah obrázku stůl&#10;&#10;Popis byl vytvořen automaticky">
            <a:extLst>
              <a:ext uri="{FF2B5EF4-FFF2-40B4-BE49-F238E27FC236}">
                <a16:creationId xmlns:a16="http://schemas.microsoft.com/office/drawing/2014/main" id="{9CE73247-1663-48DA-AB2A-3FEA5D8AE2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971" y="2677359"/>
            <a:ext cx="7142701" cy="2374035"/>
          </a:xfrm>
          <a:prstGeom prst="rect">
            <a:avLst/>
          </a:prstGeom>
        </p:spPr>
      </p:pic>
    </p:spTree>
    <p:extLst>
      <p:ext uri="{BB962C8B-B14F-4D97-AF65-F5344CB8AC3E}">
        <p14:creationId xmlns:p14="http://schemas.microsoft.com/office/powerpoint/2010/main" val="119757764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54DE5632-19F7-43A8-981D-2361B5AD5172}"/>
              </a:ext>
            </a:extLst>
          </p:cNvPr>
          <p:cNvSpPr>
            <a:spLocks noGrp="1"/>
          </p:cNvSpPr>
          <p:nvPr>
            <p:ph idx="1"/>
          </p:nvPr>
        </p:nvSpPr>
        <p:spPr>
          <a:xfrm>
            <a:off x="705035" y="1343818"/>
            <a:ext cx="10515600" cy="4351338"/>
          </a:xfrm>
        </p:spPr>
        <p:txBody>
          <a:bodyPr/>
          <a:lstStyle/>
          <a:p>
            <a:pPr marL="0" indent="0">
              <a:buNone/>
            </a:pPr>
            <a:r>
              <a:rPr lang="cs-CZ" dirty="0"/>
              <a:t>Pro žadatele</a:t>
            </a:r>
          </a:p>
          <a:p>
            <a:pPr marL="0" indent="0">
              <a:buNone/>
            </a:pPr>
            <a:r>
              <a:rPr lang="cs-CZ" b="0" dirty="0"/>
              <a:t>- Programový manuál (EN)</a:t>
            </a:r>
          </a:p>
          <a:p>
            <a:pPr>
              <a:buFontTx/>
              <a:buChar char="-"/>
            </a:pPr>
            <a:r>
              <a:rPr lang="cs-CZ" b="0" dirty="0"/>
              <a:t>Podmínky 1. výzvy – </a:t>
            </a:r>
            <a:r>
              <a:rPr lang="cs-CZ" b="0" dirty="0" err="1"/>
              <a:t>Terms</a:t>
            </a:r>
            <a:r>
              <a:rPr lang="cs-CZ" b="0" dirty="0"/>
              <a:t> of reference (EN)</a:t>
            </a:r>
          </a:p>
          <a:p>
            <a:pPr marL="0" indent="0">
              <a:buNone/>
            </a:pPr>
            <a:endParaRPr lang="cs-CZ" b="0" dirty="0"/>
          </a:p>
          <a:p>
            <a:pPr marL="0" indent="0">
              <a:buNone/>
            </a:pPr>
            <a:r>
              <a:rPr lang="cs-CZ" dirty="0"/>
              <a:t>Pro příjemce</a:t>
            </a:r>
          </a:p>
          <a:p>
            <a:pPr>
              <a:buFontTx/>
              <a:buChar char="-"/>
            </a:pPr>
            <a:r>
              <a:rPr lang="cs-CZ" b="0" dirty="0"/>
              <a:t>Programový manuál (EN)</a:t>
            </a:r>
          </a:p>
          <a:p>
            <a:pPr>
              <a:buFontTx/>
              <a:buChar char="-"/>
            </a:pPr>
            <a:r>
              <a:rPr lang="cs-CZ" b="0" dirty="0"/>
              <a:t>Pokyny pro příjemce ke kontrole, včetně náležitostí dokladování </a:t>
            </a:r>
            <a:r>
              <a:rPr lang="cs-CZ" sz="2000" b="0" dirty="0"/>
              <a:t>(veřejné zakázky, registr smluv, veřejná podpora, průběh kontroly,…..) (ČJ)</a:t>
            </a:r>
            <a:endParaRPr lang="cs-CZ" b="0" dirty="0"/>
          </a:p>
        </p:txBody>
      </p:sp>
      <p:sp>
        <p:nvSpPr>
          <p:cNvPr id="3" name="Nadpis 2">
            <a:extLst>
              <a:ext uri="{FF2B5EF4-FFF2-40B4-BE49-F238E27FC236}">
                <a16:creationId xmlns:a16="http://schemas.microsoft.com/office/drawing/2014/main" id="{394B9AF2-6A26-4573-965B-6394CD2BA804}"/>
              </a:ext>
            </a:extLst>
          </p:cNvPr>
          <p:cNvSpPr>
            <a:spLocks noGrp="1"/>
          </p:cNvSpPr>
          <p:nvPr>
            <p:ph type="title"/>
          </p:nvPr>
        </p:nvSpPr>
        <p:spPr>
          <a:xfrm>
            <a:off x="554115" y="18255"/>
            <a:ext cx="10515600" cy="1325563"/>
          </a:xfrm>
        </p:spPr>
        <p:txBody>
          <a:bodyPr/>
          <a:lstStyle/>
          <a:p>
            <a:r>
              <a:rPr lang="cs-CZ" dirty="0"/>
              <a:t>Další informace – klíčové dokumenty</a:t>
            </a:r>
          </a:p>
        </p:txBody>
      </p:sp>
    </p:spTree>
    <p:extLst>
      <p:ext uri="{BB962C8B-B14F-4D97-AF65-F5344CB8AC3E}">
        <p14:creationId xmlns:p14="http://schemas.microsoft.com/office/powerpoint/2010/main" val="355451246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Zástupný obsah 4">
            <a:extLst>
              <a:ext uri="{FF2B5EF4-FFF2-40B4-BE49-F238E27FC236}">
                <a16:creationId xmlns:a16="http://schemas.microsoft.com/office/drawing/2014/main" id="{4190BE5B-9CA5-496C-A236-8FA9998E9224}"/>
              </a:ext>
            </a:extLst>
          </p:cNvPr>
          <p:cNvPicPr>
            <a:picLocks noGrp="1" noChangeAspect="1"/>
          </p:cNvPicPr>
          <p:nvPr>
            <p:ph idx="1"/>
          </p:nvPr>
        </p:nvPicPr>
        <p:blipFill>
          <a:blip r:embed="rId2"/>
          <a:stretch>
            <a:fillRect/>
          </a:stretch>
        </p:blipFill>
        <p:spPr>
          <a:xfrm>
            <a:off x="2423604" y="998389"/>
            <a:ext cx="7847860" cy="1894794"/>
          </a:xfrm>
        </p:spPr>
      </p:pic>
      <p:sp>
        <p:nvSpPr>
          <p:cNvPr id="3" name="Nadpis 2">
            <a:extLst>
              <a:ext uri="{FF2B5EF4-FFF2-40B4-BE49-F238E27FC236}">
                <a16:creationId xmlns:a16="http://schemas.microsoft.com/office/drawing/2014/main" id="{394B9AF2-6A26-4573-965B-6394CD2BA804}"/>
              </a:ext>
            </a:extLst>
          </p:cNvPr>
          <p:cNvSpPr>
            <a:spLocks noGrp="1"/>
          </p:cNvSpPr>
          <p:nvPr>
            <p:ph type="title"/>
          </p:nvPr>
        </p:nvSpPr>
        <p:spPr>
          <a:xfrm>
            <a:off x="554115" y="18255"/>
            <a:ext cx="10515600" cy="1325563"/>
          </a:xfrm>
        </p:spPr>
        <p:txBody>
          <a:bodyPr/>
          <a:lstStyle/>
          <a:p>
            <a:r>
              <a:rPr lang="cs-CZ" dirty="0"/>
              <a:t>Další informace – odkazy</a:t>
            </a:r>
          </a:p>
        </p:txBody>
      </p:sp>
      <p:pic>
        <p:nvPicPr>
          <p:cNvPr id="7" name="Obrázek 6" descr="Obsah obrázku text&#10;&#10;Popis byl vytvořen automaticky">
            <a:extLst>
              <a:ext uri="{FF2B5EF4-FFF2-40B4-BE49-F238E27FC236}">
                <a16:creationId xmlns:a16="http://schemas.microsoft.com/office/drawing/2014/main" id="{59D69926-BB8D-4EBB-8E5D-D05AA72BC48B}"/>
              </a:ext>
            </a:extLst>
          </p:cNvPr>
          <p:cNvPicPr>
            <a:picLocks noChangeAspect="1"/>
          </p:cNvPicPr>
          <p:nvPr/>
        </p:nvPicPr>
        <p:blipFill>
          <a:blip r:embed="rId3"/>
          <a:stretch>
            <a:fillRect/>
          </a:stretch>
        </p:blipFill>
        <p:spPr>
          <a:xfrm>
            <a:off x="4817431" y="3473030"/>
            <a:ext cx="6714663" cy="2859848"/>
          </a:xfrm>
          <a:prstGeom prst="rect">
            <a:avLst/>
          </a:prstGeom>
        </p:spPr>
      </p:pic>
      <p:sp>
        <p:nvSpPr>
          <p:cNvPr id="8" name="TextovéPole 7">
            <a:extLst>
              <a:ext uri="{FF2B5EF4-FFF2-40B4-BE49-F238E27FC236}">
                <a16:creationId xmlns:a16="http://schemas.microsoft.com/office/drawing/2014/main" id="{487B7BB4-8AB7-46FB-9BFC-FD07A5C14900}"/>
              </a:ext>
            </a:extLst>
          </p:cNvPr>
          <p:cNvSpPr txBox="1"/>
          <p:nvPr/>
        </p:nvSpPr>
        <p:spPr>
          <a:xfrm>
            <a:off x="1050523" y="5025696"/>
            <a:ext cx="3467469" cy="646331"/>
          </a:xfrm>
          <a:prstGeom prst="rect">
            <a:avLst/>
          </a:prstGeom>
          <a:noFill/>
        </p:spPr>
        <p:txBody>
          <a:bodyPr wrap="square" rtlCol="0">
            <a:spAutoFit/>
          </a:bodyPr>
          <a:lstStyle/>
          <a:p>
            <a:pPr algn="l"/>
            <a:r>
              <a:rPr lang="cs-CZ" sz="1200" b="1" dirty="0">
                <a:solidFill>
                  <a:srgbClr val="95948B"/>
                </a:solidFill>
                <a:latin typeface="Open Sans" panose="020B0606030504020204" pitchFamily="34" charset="0"/>
                <a:ea typeface="Open Sans" panose="020B0606030504020204" pitchFamily="34" charset="0"/>
                <a:cs typeface="Open Sans" panose="020B0606030504020204" pitchFamily="34" charset="0"/>
              </a:rPr>
              <a:t>Informace v češtině na </a:t>
            </a:r>
            <a:r>
              <a:rPr lang="cs-CZ" sz="1200" b="1" dirty="0">
                <a:solidFill>
                  <a:schemeClr val="accent5"/>
                </a:solidFill>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www.dotaceeu.cz</a:t>
            </a:r>
            <a:r>
              <a:rPr lang="cs-CZ" sz="1200" b="1" dirty="0">
                <a:solidFill>
                  <a:schemeClr val="accent5"/>
                </a:solidFill>
                <a:latin typeface="Open Sans" panose="020B0606030504020204" pitchFamily="34" charset="0"/>
                <a:ea typeface="Open Sans" panose="020B0606030504020204" pitchFamily="34" charset="0"/>
                <a:cs typeface="Open Sans" panose="020B0606030504020204" pitchFamily="34" charset="0"/>
              </a:rPr>
              <a:t> </a:t>
            </a:r>
          </a:p>
          <a:p>
            <a:pPr algn="l"/>
            <a:endParaRPr lang="cs-CZ" sz="1200" b="1" dirty="0">
              <a:solidFill>
                <a:schemeClr val="bg2"/>
              </a:solidFill>
              <a:latin typeface="Open Sans" panose="020B0606030504020204" pitchFamily="34" charset="0"/>
              <a:ea typeface="Open Sans" panose="020B0606030504020204" pitchFamily="34" charset="0"/>
              <a:cs typeface="Open Sans" panose="020B0606030504020204" pitchFamily="34" charset="0"/>
            </a:endParaRPr>
          </a:p>
          <a:p>
            <a:pPr algn="l"/>
            <a:r>
              <a:rPr lang="cs-CZ" sz="1200" b="1" dirty="0">
                <a:solidFill>
                  <a:schemeClr val="bg2"/>
                </a:solidFill>
                <a:latin typeface="Open Sans" panose="020B0606030504020204" pitchFamily="34" charset="0"/>
                <a:ea typeface="Open Sans" panose="020B0606030504020204" pitchFamily="34" charset="0"/>
                <a:cs typeface="Open Sans" panose="020B0606030504020204" pitchFamily="34" charset="0"/>
              </a:rPr>
              <a:t>Část věnovaná programu </a:t>
            </a:r>
            <a:r>
              <a:rPr lang="cs-CZ" sz="1200" b="1" dirty="0" err="1">
                <a:solidFill>
                  <a:schemeClr val="accent5"/>
                </a:solidFill>
                <a:latin typeface="Open Sans" panose="020B0606030504020204" pitchFamily="34" charset="0"/>
                <a:ea typeface="Open Sans" panose="020B0606030504020204" pitchFamily="34" charset="0"/>
                <a:cs typeface="Open Sans" panose="020B0606030504020204" pitchFamily="34" charset="0"/>
                <a:hlinkClick r:id="rId5">
                  <a:extLst>
                    <a:ext uri="{A12FA001-AC4F-418D-AE19-62706E023703}">
                      <ahyp:hlinkClr xmlns:ahyp="http://schemas.microsoft.com/office/drawing/2018/hyperlinkcolor" val="tx"/>
                    </a:ext>
                  </a:extLst>
                </a:hlinkClick>
              </a:rPr>
              <a:t>Interreg</a:t>
            </a:r>
            <a:r>
              <a:rPr lang="cs-CZ" sz="1200" b="1" dirty="0">
                <a:solidFill>
                  <a:schemeClr val="accent5"/>
                </a:solidFill>
                <a:latin typeface="Open Sans" panose="020B0606030504020204" pitchFamily="34" charset="0"/>
                <a:ea typeface="Open Sans" panose="020B0606030504020204" pitchFamily="34" charset="0"/>
                <a:cs typeface="Open Sans" panose="020B0606030504020204" pitchFamily="34" charset="0"/>
                <a:hlinkClick r:id="rId5">
                  <a:extLst>
                    <a:ext uri="{A12FA001-AC4F-418D-AE19-62706E023703}">
                      <ahyp:hlinkClr xmlns:ahyp="http://schemas.microsoft.com/office/drawing/2018/hyperlinkcolor" val="tx"/>
                    </a:ext>
                  </a:extLst>
                </a:hlinkClick>
              </a:rPr>
              <a:t> </a:t>
            </a:r>
            <a:r>
              <a:rPr lang="cs-CZ" sz="1200" b="1" dirty="0" err="1">
                <a:solidFill>
                  <a:schemeClr val="accent5"/>
                </a:solidFill>
                <a:latin typeface="Open Sans" panose="020B0606030504020204" pitchFamily="34" charset="0"/>
                <a:ea typeface="Open Sans" panose="020B0606030504020204" pitchFamily="34" charset="0"/>
                <a:cs typeface="Open Sans" panose="020B0606030504020204" pitchFamily="34" charset="0"/>
                <a:hlinkClick r:id="rId5">
                  <a:extLst>
                    <a:ext uri="{A12FA001-AC4F-418D-AE19-62706E023703}">
                      <ahyp:hlinkClr xmlns:ahyp="http://schemas.microsoft.com/office/drawing/2018/hyperlinkcolor" val="tx"/>
                    </a:ext>
                  </a:extLst>
                </a:hlinkClick>
              </a:rPr>
              <a:t>Europe</a:t>
            </a:r>
            <a:r>
              <a:rPr lang="cs-CZ" sz="1200" b="1" dirty="0">
                <a:solidFill>
                  <a:schemeClr val="bg2"/>
                </a:solidFill>
                <a:latin typeface="Open Sans" panose="020B0606030504020204" pitchFamily="34" charset="0"/>
                <a:ea typeface="Open Sans" panose="020B0606030504020204" pitchFamily="34" charset="0"/>
                <a:cs typeface="Open Sans" panose="020B0606030504020204" pitchFamily="34" charset="0"/>
              </a:rPr>
              <a:t>. </a:t>
            </a:r>
            <a:r>
              <a:rPr lang="cs-CZ" sz="1200" b="1" dirty="0">
                <a:solidFill>
                  <a:schemeClr val="accent5"/>
                </a:solidFill>
                <a:latin typeface="Open Sans" panose="020B0606030504020204" pitchFamily="34" charset="0"/>
                <a:ea typeface="Open Sans" panose="020B0606030504020204" pitchFamily="34" charset="0"/>
                <a:cs typeface="Open Sans" panose="020B0606030504020204" pitchFamily="34" charset="0"/>
              </a:rPr>
              <a:t> </a:t>
            </a:r>
          </a:p>
        </p:txBody>
      </p:sp>
      <p:sp>
        <p:nvSpPr>
          <p:cNvPr id="9" name="TextovéPole 8">
            <a:extLst>
              <a:ext uri="{FF2B5EF4-FFF2-40B4-BE49-F238E27FC236}">
                <a16:creationId xmlns:a16="http://schemas.microsoft.com/office/drawing/2014/main" id="{CCEC4561-9417-4470-9889-14D903238F4A}"/>
              </a:ext>
            </a:extLst>
          </p:cNvPr>
          <p:cNvSpPr txBox="1"/>
          <p:nvPr/>
        </p:nvSpPr>
        <p:spPr>
          <a:xfrm>
            <a:off x="346229" y="1438184"/>
            <a:ext cx="1707399" cy="276999"/>
          </a:xfrm>
          <a:prstGeom prst="rect">
            <a:avLst/>
          </a:prstGeom>
          <a:noFill/>
        </p:spPr>
        <p:txBody>
          <a:bodyPr wrap="square" rtlCol="0">
            <a:spAutoFit/>
          </a:bodyPr>
          <a:lstStyle/>
          <a:p>
            <a:pPr algn="l"/>
            <a:r>
              <a:rPr lang="cs-CZ" sz="1200" b="1" dirty="0">
                <a:solidFill>
                  <a:srgbClr val="95948B"/>
                </a:solidFill>
                <a:latin typeface="Open Sans" panose="020B0606030504020204" pitchFamily="34" charset="0"/>
                <a:ea typeface="Open Sans" panose="020B0606030504020204" pitchFamily="34" charset="0"/>
                <a:cs typeface="Open Sans" panose="020B0606030504020204" pitchFamily="34" charset="0"/>
              </a:rPr>
              <a:t>Stránka </a:t>
            </a:r>
            <a:r>
              <a:rPr lang="cs-CZ" sz="1200" b="1" dirty="0">
                <a:solidFill>
                  <a:schemeClr val="accent5"/>
                </a:solidFill>
                <a:latin typeface="Open Sans" panose="020B0606030504020204" pitchFamily="34" charset="0"/>
                <a:ea typeface="Open Sans" panose="020B0606030504020204" pitchFamily="34" charset="0"/>
                <a:cs typeface="Open Sans" panose="020B0606030504020204" pitchFamily="34" charset="0"/>
                <a:hlinkClick r:id="rId6">
                  <a:extLst>
                    <a:ext uri="{A12FA001-AC4F-418D-AE19-62706E023703}">
                      <ahyp:hlinkClr xmlns:ahyp="http://schemas.microsoft.com/office/drawing/2018/hyperlinkcolor" val="tx"/>
                    </a:ext>
                  </a:extLst>
                </a:hlinkClick>
              </a:rPr>
              <a:t>programu</a:t>
            </a:r>
            <a:endParaRPr lang="cs-CZ" sz="1200" b="1" dirty="0">
              <a:solidFill>
                <a:schemeClr val="accent5"/>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27538059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4DFF1E60-09E3-AD4F-8F1A-B8C5F1BDC68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266489" y="5990555"/>
            <a:ext cx="3263900" cy="203200"/>
          </a:xfrm>
          <a:prstGeom prst="rect">
            <a:avLst/>
          </a:prstGeom>
        </p:spPr>
      </p:pic>
      <p:sp>
        <p:nvSpPr>
          <p:cNvPr id="10" name="TextBox 9">
            <a:extLst>
              <a:ext uri="{FF2B5EF4-FFF2-40B4-BE49-F238E27FC236}">
                <a16:creationId xmlns:a16="http://schemas.microsoft.com/office/drawing/2014/main" id="{2CC5FAA6-907C-0445-85C3-8E4CDB3D2AB1}"/>
              </a:ext>
            </a:extLst>
          </p:cNvPr>
          <p:cNvSpPr txBox="1"/>
          <p:nvPr/>
        </p:nvSpPr>
        <p:spPr>
          <a:xfrm>
            <a:off x="4108157" y="2187961"/>
            <a:ext cx="4627434" cy="1569660"/>
          </a:xfrm>
          <a:prstGeom prst="rect">
            <a:avLst/>
          </a:prstGeom>
          <a:noFill/>
        </p:spPr>
        <p:txBody>
          <a:bodyPr wrap="square" rtlCol="0">
            <a:spAutoFit/>
          </a:bodyPr>
          <a:lstStyle/>
          <a:p>
            <a:r>
              <a:rPr lang="cs-CZ" sz="4800" b="1" dirty="0">
                <a:latin typeface="Open Sans" panose="020B0606030504020204" pitchFamily="34" charset="0"/>
                <a:ea typeface="Open Sans" panose="020B0606030504020204" pitchFamily="34" charset="0"/>
                <a:cs typeface="Open Sans" panose="020B0606030504020204" pitchFamily="34" charset="0"/>
              </a:rPr>
              <a:t>Čas na </a:t>
            </a:r>
          </a:p>
          <a:p>
            <a:r>
              <a:rPr lang="cs-CZ" sz="4800" b="1" dirty="0">
                <a:latin typeface="Open Sans" panose="020B0606030504020204" pitchFamily="34" charset="0"/>
                <a:ea typeface="Open Sans" panose="020B0606030504020204" pitchFamily="34" charset="0"/>
                <a:cs typeface="Open Sans" panose="020B0606030504020204" pitchFamily="34" charset="0"/>
              </a:rPr>
              <a:t>dotazy</a:t>
            </a:r>
            <a:endParaRPr lang="en-GB" sz="48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11" name="TextBox 10">
            <a:extLst>
              <a:ext uri="{FF2B5EF4-FFF2-40B4-BE49-F238E27FC236}">
                <a16:creationId xmlns:a16="http://schemas.microsoft.com/office/drawing/2014/main" id="{3311B920-B94F-5744-8313-EEC35A83ADD4}"/>
              </a:ext>
            </a:extLst>
          </p:cNvPr>
          <p:cNvSpPr txBox="1"/>
          <p:nvPr/>
        </p:nvSpPr>
        <p:spPr>
          <a:xfrm>
            <a:off x="6421874" y="776471"/>
            <a:ext cx="2648010" cy="4708981"/>
          </a:xfrm>
          <a:prstGeom prst="rect">
            <a:avLst/>
          </a:prstGeom>
          <a:noFill/>
        </p:spPr>
        <p:txBody>
          <a:bodyPr wrap="square" rtlCol="0">
            <a:spAutoFit/>
          </a:bodyPr>
          <a:lstStyle/>
          <a:p>
            <a:pPr algn="r"/>
            <a:r>
              <a:rPr lang="fr-CH" sz="30000" b="1" spc="-300" dirty="0">
                <a:solidFill>
                  <a:srgbClr val="95948B"/>
                </a:solidFill>
                <a:latin typeface="Open Sans" panose="020B0606030504020204" pitchFamily="34" charset="0"/>
                <a:ea typeface="Open Sans" panose="020B0606030504020204" pitchFamily="34" charset="0"/>
                <a:cs typeface="Open Sans" panose="020B0606030504020204" pitchFamily="34" charset="0"/>
              </a:rPr>
              <a:t>?</a:t>
            </a:r>
            <a:endParaRPr lang="en-GB" sz="30000" b="1" spc="-300" dirty="0">
              <a:solidFill>
                <a:srgbClr val="95948B"/>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6" name="Graphic 5">
            <a:extLst>
              <a:ext uri="{FF2B5EF4-FFF2-40B4-BE49-F238E27FC236}">
                <a16:creationId xmlns:a16="http://schemas.microsoft.com/office/drawing/2014/main" id="{793902A0-3BAF-2F44-A2DC-6A51C119F35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85125" y="4957645"/>
            <a:ext cx="4204319" cy="918185"/>
          </a:xfrm>
          <a:prstGeom prst="rect">
            <a:avLst/>
          </a:prstGeom>
        </p:spPr>
      </p:pic>
    </p:spTree>
    <p:extLst>
      <p:ext uri="{BB962C8B-B14F-4D97-AF65-F5344CB8AC3E}">
        <p14:creationId xmlns:p14="http://schemas.microsoft.com/office/powerpoint/2010/main" val="147614792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C963A-82BA-F849-A4DE-92829DE2A08F}"/>
              </a:ext>
            </a:extLst>
          </p:cNvPr>
          <p:cNvSpPr>
            <a:spLocks noGrp="1"/>
          </p:cNvSpPr>
          <p:nvPr>
            <p:ph type="ctrTitle"/>
          </p:nvPr>
        </p:nvSpPr>
        <p:spPr/>
        <p:txBody>
          <a:bodyPr/>
          <a:lstStyle/>
          <a:p>
            <a:r>
              <a:rPr lang="en-US" dirty="0"/>
              <a:t> </a:t>
            </a:r>
          </a:p>
        </p:txBody>
      </p:sp>
      <p:sp>
        <p:nvSpPr>
          <p:cNvPr id="10" name="Subtitle 2">
            <a:extLst>
              <a:ext uri="{FF2B5EF4-FFF2-40B4-BE49-F238E27FC236}">
                <a16:creationId xmlns:a16="http://schemas.microsoft.com/office/drawing/2014/main" id="{EBEF00A4-3153-0A48-85C3-BDB5EDB1B9CF}"/>
              </a:ext>
            </a:extLst>
          </p:cNvPr>
          <p:cNvSpPr>
            <a:spLocks noGrp="1"/>
          </p:cNvSpPr>
          <p:nvPr>
            <p:ph type="subTitle" idx="1"/>
          </p:nvPr>
        </p:nvSpPr>
        <p:spPr>
          <a:xfrm>
            <a:off x="1091953" y="1895403"/>
            <a:ext cx="7359589" cy="1071072"/>
          </a:xfrm>
        </p:spPr>
        <p:txBody>
          <a:bodyPr>
            <a:noAutofit/>
          </a:bodyPr>
          <a:lstStyle/>
          <a:p>
            <a:pPr algn="l"/>
            <a:r>
              <a:rPr lang="cs-CZ" sz="7200" b="1" dirty="0">
                <a:latin typeface="Open Sans" panose="020B0606030504020204" pitchFamily="34" charset="0"/>
                <a:ea typeface="Open Sans" panose="020B0606030504020204" pitchFamily="34" charset="0"/>
                <a:cs typeface="Open Sans" panose="020B0606030504020204" pitchFamily="34" charset="0"/>
              </a:rPr>
              <a:t>Děkuji za pozornost</a:t>
            </a:r>
            <a:endParaRPr lang="en-US" sz="72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11" name="TextBox 10">
            <a:extLst>
              <a:ext uri="{FF2B5EF4-FFF2-40B4-BE49-F238E27FC236}">
                <a16:creationId xmlns:a16="http://schemas.microsoft.com/office/drawing/2014/main" id="{02C590E5-0FA5-4A44-97E8-EDBB31D8A151}"/>
              </a:ext>
            </a:extLst>
          </p:cNvPr>
          <p:cNvSpPr txBox="1"/>
          <p:nvPr/>
        </p:nvSpPr>
        <p:spPr>
          <a:xfrm>
            <a:off x="1091953" y="4635497"/>
            <a:ext cx="3263900" cy="1600438"/>
          </a:xfrm>
          <a:prstGeom prst="rect">
            <a:avLst/>
          </a:prstGeom>
          <a:noFill/>
        </p:spPr>
        <p:txBody>
          <a:bodyPr wrap="square" rtlCol="0">
            <a:spAutoFit/>
          </a:bodyPr>
          <a:lstStyle/>
          <a:p>
            <a:r>
              <a:rPr lang="en-US" sz="1400" dirty="0"/>
              <a:t>Pavel Lukeš</a:t>
            </a:r>
            <a:br>
              <a:rPr lang="en-US" sz="1400" dirty="0"/>
            </a:br>
            <a:r>
              <a:rPr lang="cs-CZ" sz="1400" dirty="0"/>
              <a:t>Odbor evropské územní spolupráce</a:t>
            </a:r>
            <a:br>
              <a:rPr lang="en-US" sz="1400" dirty="0"/>
            </a:br>
            <a:r>
              <a:rPr lang="cs-CZ" sz="1400" dirty="0"/>
              <a:t>Ministerstvo pro místní rozvoj</a:t>
            </a:r>
            <a:br>
              <a:rPr lang="en-US" sz="1400" dirty="0"/>
            </a:br>
            <a:r>
              <a:rPr lang="en-US" sz="1400" dirty="0"/>
              <a:t>E-mail: </a:t>
            </a:r>
            <a:r>
              <a:rPr lang="en-US" sz="1400" dirty="0">
                <a:hlinkClick r:id="rId2">
                  <a:extLst>
                    <a:ext uri="{A12FA001-AC4F-418D-AE19-62706E023703}">
                      <ahyp:hlinkClr xmlns:ahyp="http://schemas.microsoft.com/office/drawing/2018/hyperlinkcolor" val="tx"/>
                    </a:ext>
                  </a:extLst>
                </a:hlinkClick>
              </a:rPr>
              <a:t>pavel.lukes@mmr.cz</a:t>
            </a:r>
            <a:br>
              <a:rPr lang="en-US" sz="1400" dirty="0"/>
            </a:br>
            <a:r>
              <a:rPr lang="en-US" sz="1400" dirty="0"/>
              <a:t>WEB: </a:t>
            </a:r>
            <a:r>
              <a:rPr lang="en-US" sz="1400" dirty="0">
                <a:hlinkClick r:id="rId3">
                  <a:extLst>
                    <a:ext uri="{A12FA001-AC4F-418D-AE19-62706E023703}">
                      <ahyp:hlinkClr xmlns:ahyp="http://schemas.microsoft.com/office/drawing/2018/hyperlinkcolor" val="tx"/>
                    </a:ext>
                  </a:extLst>
                </a:hlinkClick>
              </a:rPr>
              <a:t>www.dotaceEU.cz</a:t>
            </a:r>
            <a:br>
              <a:rPr lang="en-US" sz="1400" dirty="0"/>
            </a:br>
            <a:r>
              <a:rPr lang="en-US" sz="1400" dirty="0">
                <a:hlinkClick r:id="rId4">
                  <a:extLst>
                    <a:ext uri="{A12FA001-AC4F-418D-AE19-62706E023703}">
                      <ahyp:hlinkClr xmlns:ahyp="http://schemas.microsoft.com/office/drawing/2018/hyperlinkcolor" val="tx"/>
                    </a:ext>
                  </a:extLst>
                </a:hlinkClick>
              </a:rPr>
              <a:t>www.interreg-europe.eu</a:t>
            </a:r>
            <a:br>
              <a:rPr lang="en-US" sz="1400" dirty="0"/>
            </a:br>
            <a:r>
              <a:rPr lang="en-US" sz="1400" dirty="0"/>
              <a:t>tel.: +420 224 862 331</a:t>
            </a:r>
            <a:r>
              <a:rPr lang="cs-CZ" sz="1400" dirty="0"/>
              <a:t>, 731 628 149</a:t>
            </a:r>
            <a:endParaRPr lang="en-US" sz="1400" b="1" dirty="0">
              <a:latin typeface="Open Sans" panose="020B0606030504020204" pitchFamily="34" charset="0"/>
              <a:ea typeface="Open Sans" panose="020B0606030504020204" pitchFamily="34" charset="0"/>
              <a:cs typeface="Open Sans" panose="020B0606030504020204" pitchFamily="34" charset="0"/>
            </a:endParaRPr>
          </a:p>
        </p:txBody>
      </p:sp>
      <p:pic>
        <p:nvPicPr>
          <p:cNvPr id="12" name="Graphic 11">
            <a:extLst>
              <a:ext uri="{FF2B5EF4-FFF2-40B4-BE49-F238E27FC236}">
                <a16:creationId xmlns:a16="http://schemas.microsoft.com/office/drawing/2014/main" id="{C2A00B84-23DD-9249-A9FA-CB26CD020F5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695152" y="3967461"/>
            <a:ext cx="3263900" cy="203200"/>
          </a:xfrm>
          <a:prstGeom prst="rect">
            <a:avLst/>
          </a:prstGeom>
        </p:spPr>
      </p:pic>
      <p:pic>
        <p:nvPicPr>
          <p:cNvPr id="14" name="Graphic 13">
            <a:extLst>
              <a:ext uri="{FF2B5EF4-FFF2-40B4-BE49-F238E27FC236}">
                <a16:creationId xmlns:a16="http://schemas.microsoft.com/office/drawing/2014/main" id="{A88A5E43-A7A4-814A-9603-074861BEF78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45977" y="649434"/>
            <a:ext cx="5991901" cy="1308576"/>
          </a:xfrm>
          <a:prstGeom prst="rect">
            <a:avLst/>
          </a:prstGeom>
        </p:spPr>
      </p:pic>
      <p:pic>
        <p:nvPicPr>
          <p:cNvPr id="8" name="Picture 7" descr="Map&#10;&#10;Description automatically generated">
            <a:extLst>
              <a:ext uri="{FF2B5EF4-FFF2-40B4-BE49-F238E27FC236}">
                <a16:creationId xmlns:a16="http://schemas.microsoft.com/office/drawing/2014/main" id="{21B3329D-C5F8-44BA-8059-7D40D865DD44}"/>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7008957" y="241834"/>
            <a:ext cx="5231818" cy="5612426"/>
          </a:xfrm>
          <a:prstGeom prst="rect">
            <a:avLst/>
          </a:prstGeom>
        </p:spPr>
      </p:pic>
      <p:pic>
        <p:nvPicPr>
          <p:cNvPr id="4" name="Obrázek 3" descr="Obsah obrázku text&#10;&#10;Popis byl vytvořen automaticky">
            <a:extLst>
              <a:ext uri="{FF2B5EF4-FFF2-40B4-BE49-F238E27FC236}">
                <a16:creationId xmlns:a16="http://schemas.microsoft.com/office/drawing/2014/main" id="{598E5098-AEC6-4845-8FBF-3A7DEE0E8D08}"/>
              </a:ext>
            </a:extLst>
          </p:cNvPr>
          <p:cNvPicPr>
            <a:picLocks noChangeAspect="1"/>
          </p:cNvPicPr>
          <p:nvPr/>
        </p:nvPicPr>
        <p:blipFill>
          <a:blip r:embed="rId10"/>
          <a:stretch>
            <a:fillRect/>
          </a:stretch>
        </p:blipFill>
        <p:spPr>
          <a:xfrm>
            <a:off x="4355853" y="5526200"/>
            <a:ext cx="2792810" cy="705552"/>
          </a:xfrm>
          <a:prstGeom prst="rect">
            <a:avLst/>
          </a:prstGeom>
        </p:spPr>
      </p:pic>
    </p:spTree>
    <p:extLst>
      <p:ext uri="{BB962C8B-B14F-4D97-AF65-F5344CB8AC3E}">
        <p14:creationId xmlns:p14="http://schemas.microsoft.com/office/powerpoint/2010/main" val="29710917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028EB-8DED-4082-BCC3-E099EE3C60D4}"/>
              </a:ext>
            </a:extLst>
          </p:cNvPr>
          <p:cNvSpPr>
            <a:spLocks noGrp="1"/>
          </p:cNvSpPr>
          <p:nvPr>
            <p:ph type="title"/>
          </p:nvPr>
        </p:nvSpPr>
        <p:spPr/>
        <p:txBody>
          <a:bodyPr>
            <a:normAutofit/>
          </a:bodyPr>
          <a:lstStyle/>
          <a:p>
            <a:r>
              <a:rPr lang="cs-CZ" sz="3600" b="0" dirty="0">
                <a:solidFill>
                  <a:srgbClr val="95948B"/>
                </a:solidFill>
                <a:latin typeface="Open Sans" panose="020B0606030504020204" pitchFamily="34" charset="0"/>
                <a:ea typeface="Open Sans" panose="020B0606030504020204" pitchFamily="34" charset="0"/>
                <a:cs typeface="Open Sans" panose="020B0606030504020204" pitchFamily="34" charset="0"/>
              </a:rPr>
              <a:t>Co znamená </a:t>
            </a:r>
            <a:r>
              <a:rPr lang="cs-CZ" sz="3600" dirty="0">
                <a:latin typeface="Open Sans" panose="020B0606030504020204" pitchFamily="34" charset="0"/>
                <a:ea typeface="Open Sans" panose="020B0606030504020204" pitchFamily="34" charset="0"/>
                <a:cs typeface="Open Sans" panose="020B0606030504020204" pitchFamily="34" charset="0"/>
              </a:rPr>
              <a:t>zlepšení politi</a:t>
            </a:r>
            <a:r>
              <a:rPr lang="cs-CZ" sz="3600" dirty="0">
                <a:ea typeface="Open Sans" panose="020B0606030504020204" pitchFamily="34" charset="0"/>
                <a:cs typeface="Open Sans" panose="020B0606030504020204" pitchFamily="34" charset="0"/>
              </a:rPr>
              <a:t>k</a:t>
            </a:r>
            <a:endParaRPr lang="en-US" sz="3600" b="0" dirty="0"/>
          </a:p>
        </p:txBody>
      </p:sp>
      <p:sp>
        <p:nvSpPr>
          <p:cNvPr id="3" name="Subtitle 2">
            <a:extLst>
              <a:ext uri="{FF2B5EF4-FFF2-40B4-BE49-F238E27FC236}">
                <a16:creationId xmlns:a16="http://schemas.microsoft.com/office/drawing/2014/main" id="{E11F9F7C-EB6C-B84C-9531-356B037FEA56}"/>
              </a:ext>
            </a:extLst>
          </p:cNvPr>
          <p:cNvSpPr>
            <a:spLocks noGrp="1"/>
          </p:cNvSpPr>
          <p:nvPr>
            <p:ph type="body" sz="quarter" idx="11"/>
          </p:nvPr>
        </p:nvSpPr>
        <p:spPr/>
        <p:txBody>
          <a:bodyPr>
            <a:noAutofit/>
          </a:bodyPr>
          <a:lstStyle/>
          <a:p>
            <a:r>
              <a:rPr lang="en-US" dirty="0"/>
              <a:t>?</a:t>
            </a:r>
            <a:endParaRPr lang="en-US" b="1"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Text Placeholder 3">
            <a:extLst>
              <a:ext uri="{FF2B5EF4-FFF2-40B4-BE49-F238E27FC236}">
                <a16:creationId xmlns:a16="http://schemas.microsoft.com/office/drawing/2014/main" id="{E8DEECCE-0093-4A74-A018-E7C23E44504E}"/>
              </a:ext>
            </a:extLst>
          </p:cNvPr>
          <p:cNvSpPr>
            <a:spLocks noGrp="1"/>
          </p:cNvSpPr>
          <p:nvPr>
            <p:ph type="body" sz="quarter" idx="12"/>
          </p:nvPr>
        </p:nvSpPr>
        <p:spPr/>
        <p:txBody>
          <a:bodyPr/>
          <a:lstStyle/>
          <a:p>
            <a:pPr>
              <a:lnSpc>
                <a:spcPts val="2500"/>
              </a:lnSpc>
              <a:spcBef>
                <a:spcPts val="600"/>
              </a:spcBef>
              <a:spcAft>
                <a:spcPts val="600"/>
              </a:spcAft>
            </a:pPr>
            <a:r>
              <a:rPr lang="cs-CZ" b="1" dirty="0"/>
              <a:t>Tři typy vedoucí k zlepšení politik</a:t>
            </a:r>
            <a:r>
              <a:rPr lang="en-US" sz="2800" dirty="0">
                <a:latin typeface="Open Sans" panose="020B0606030504020204" pitchFamily="34" charset="0"/>
                <a:ea typeface="Open Sans" panose="020B0606030504020204" pitchFamily="34" charset="0"/>
                <a:cs typeface="Open Sans" panose="020B0606030504020204" pitchFamily="34" charset="0"/>
              </a:rPr>
              <a:t>:</a:t>
            </a:r>
          </a:p>
          <a:p>
            <a:pPr marL="457200" indent="-457200">
              <a:spcBef>
                <a:spcPts val="1200"/>
              </a:spcBef>
              <a:buFont typeface="Arial" panose="020B0604020202020204" pitchFamily="34" charset="0"/>
              <a:buChar char="•"/>
            </a:pPr>
            <a:r>
              <a:rPr lang="en-US" sz="2800" dirty="0">
                <a:latin typeface="Open Sans"/>
                <a:ea typeface="Open Sans"/>
                <a:cs typeface="Open Sans"/>
              </a:rPr>
              <a:t>N</a:t>
            </a:r>
            <a:r>
              <a:rPr lang="cs-CZ" sz="2800" dirty="0" err="1">
                <a:latin typeface="Open Sans"/>
                <a:ea typeface="Open Sans"/>
                <a:cs typeface="Open Sans"/>
              </a:rPr>
              <a:t>ový</a:t>
            </a:r>
            <a:r>
              <a:rPr lang="cs-CZ" sz="2800" dirty="0">
                <a:latin typeface="Open Sans"/>
                <a:ea typeface="Open Sans"/>
                <a:cs typeface="Open Sans"/>
              </a:rPr>
              <a:t> projekt</a:t>
            </a:r>
            <a:endParaRPr lang="en-US" sz="2800" dirty="0">
              <a:latin typeface="Open Sans" panose="020B0606030504020204" pitchFamily="34" charset="0"/>
              <a:ea typeface="Open Sans" panose="020B0606030504020204" pitchFamily="34" charset="0"/>
              <a:cs typeface="Open Sans" panose="020B0606030504020204" pitchFamily="34" charset="0"/>
            </a:endParaRPr>
          </a:p>
          <a:p>
            <a:pPr marL="457200" indent="-457200">
              <a:spcBef>
                <a:spcPts val="1200"/>
              </a:spcBef>
              <a:buFont typeface="Arial" panose="020B0604020202020204" pitchFamily="34" charset="0"/>
              <a:buChar char="•"/>
            </a:pPr>
            <a:r>
              <a:rPr lang="cs-CZ" sz="2800" dirty="0">
                <a:latin typeface="Open Sans" panose="020B0606030504020204" pitchFamily="34" charset="0"/>
                <a:ea typeface="Open Sans" panose="020B0606030504020204" pitchFamily="34" charset="0"/>
                <a:cs typeface="Open Sans" panose="020B0606030504020204" pitchFamily="34" charset="0"/>
              </a:rPr>
              <a:t>Změna správy politického nástroje</a:t>
            </a:r>
            <a:endParaRPr lang="en-US" sz="2800" dirty="0">
              <a:latin typeface="Open Sans" panose="020B0606030504020204" pitchFamily="34" charset="0"/>
              <a:ea typeface="Open Sans" panose="020B0606030504020204" pitchFamily="34" charset="0"/>
              <a:cs typeface="Open Sans" panose="020B0606030504020204" pitchFamily="34" charset="0"/>
            </a:endParaRPr>
          </a:p>
          <a:p>
            <a:pPr marL="457200" indent="-457200">
              <a:spcBef>
                <a:spcPts val="1200"/>
              </a:spcBef>
              <a:buFont typeface="Arial" panose="020B0604020202020204" pitchFamily="34" charset="0"/>
              <a:buChar char="•"/>
            </a:pPr>
            <a:r>
              <a:rPr lang="cs-CZ" sz="2800" dirty="0">
                <a:latin typeface="Open Sans" panose="020B0606030504020204" pitchFamily="34" charset="0"/>
                <a:ea typeface="Open Sans" panose="020B0606030504020204" pitchFamily="34" charset="0"/>
                <a:cs typeface="Open Sans" panose="020B0606030504020204" pitchFamily="34" charset="0"/>
              </a:rPr>
              <a:t>Změna v nastavení politického nástroje</a:t>
            </a:r>
            <a:endParaRPr lang="en-US" sz="28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666178699"/>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000000"/>
      </a:dk2>
      <a:lt2>
        <a:srgbClr val="95948A"/>
      </a:lt2>
      <a:accent1>
        <a:srgbClr val="01A884"/>
      </a:accent1>
      <a:accent2>
        <a:srgbClr val="95C11E"/>
      </a:accent2>
      <a:accent3>
        <a:srgbClr val="F39200"/>
      </a:accent3>
      <a:accent4>
        <a:srgbClr val="E21D44"/>
      </a:accent4>
      <a:accent5>
        <a:srgbClr val="009FE3"/>
      </a:accent5>
      <a:accent6>
        <a:srgbClr val="154193"/>
      </a:accent6>
      <a:hlink>
        <a:srgbClr val="FEFFFE"/>
      </a:hlink>
      <a:folHlink>
        <a:srgbClr val="D9D7C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1200" b="1" dirty="0">
            <a:solidFill>
              <a:srgbClr val="95948B"/>
            </a:solidFill>
            <a:latin typeface="Open Sans" panose="020B0606030504020204" pitchFamily="34" charset="0"/>
            <a:ea typeface="Open Sans" panose="020B0606030504020204" pitchFamily="34" charset="0"/>
            <a:cs typeface="Open Sans" panose="020B0606030504020204" pitchFamily="34" charset="0"/>
          </a:defRPr>
        </a:defPPr>
      </a:lstStyle>
    </a:txDef>
  </a:objectDefaults>
  <a:extraClrSchemeLst/>
  <a:extLst>
    <a:ext uri="{05A4C25C-085E-4340-85A3-A5531E510DB2}">
      <thm15:themeFamily xmlns:thm15="http://schemas.microsoft.com/office/thememl/2012/main" name="Presentation2" id="{F686C102-76A2-EC43-B51C-3B5532159C73}" vid="{FE46D899-EEC1-8E47-A2F7-B1BF46302C4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11D2DF3EBC7804E8A2B82BBCDA4442D" ma:contentTypeVersion="12" ma:contentTypeDescription="Create a new document." ma:contentTypeScope="" ma:versionID="ef6fd253bde24983384ea7725005ee71">
  <xsd:schema xmlns:xsd="http://www.w3.org/2001/XMLSchema" xmlns:xs="http://www.w3.org/2001/XMLSchema" xmlns:p="http://schemas.microsoft.com/office/2006/metadata/properties" xmlns:ns2="ae1c26e0-bdd1-4ce2-bc5c-b06756f3bce7" xmlns:ns3="75680805-e956-4cde-b5e2-b05f91aa9d1d" targetNamespace="http://schemas.microsoft.com/office/2006/metadata/properties" ma:root="true" ma:fieldsID="29f86bd4431b55457dd06f3804a5fb7b" ns2:_="" ns3:_="">
    <xsd:import namespace="ae1c26e0-bdd1-4ce2-bc5c-b06756f3bce7"/>
    <xsd:import namespace="75680805-e956-4cde-b5e2-b05f91aa9d1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1c26e0-bdd1-4ce2-bc5c-b06756f3bce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5680805-e956-4cde-b5e2-b05f91aa9d1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491BAB6-1CED-487B-B481-2FB954C31BE3}">
  <ds:schemaRefs>
    <ds:schemaRef ds:uri="75680805-e956-4cde-b5e2-b05f91aa9d1d"/>
    <ds:schemaRef ds:uri="http://www.w3.org/XML/1998/namespace"/>
    <ds:schemaRef ds:uri="http://schemas.microsoft.com/office/2006/documentManagement/types"/>
    <ds:schemaRef ds:uri="http://purl.org/dc/terms/"/>
    <ds:schemaRef ds:uri="http://purl.org/dc/dcmitype/"/>
    <ds:schemaRef ds:uri="http://schemas.openxmlformats.org/package/2006/metadata/core-properties"/>
    <ds:schemaRef ds:uri="ae1c26e0-bdd1-4ce2-bc5c-b06756f3bce7"/>
    <ds:schemaRef ds:uri="http://schemas.microsoft.com/office/infopath/2007/PartnerControls"/>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E5B6E8EB-CEF1-4DB7-95C5-514534A42ECF}">
  <ds:schemaRefs>
    <ds:schemaRef ds:uri="http://schemas.microsoft.com/sharepoint/v3/contenttype/forms"/>
  </ds:schemaRefs>
</ds:datastoreItem>
</file>

<file path=customXml/itemProps3.xml><?xml version="1.0" encoding="utf-8"?>
<ds:datastoreItem xmlns:ds="http://schemas.openxmlformats.org/officeDocument/2006/customXml" ds:itemID="{EDD5F093-4B66-47B8-8203-E141E37BB6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e1c26e0-bdd1-4ce2-bc5c-b06756f3bce7"/>
    <ds:schemaRef ds:uri="75680805-e956-4cde-b5e2-b05f91aa9d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Presentation_template</Template>
  <TotalTime>1411</TotalTime>
  <Words>2591</Words>
  <Application>Microsoft Office PowerPoint</Application>
  <PresentationFormat>Širokoúhlá obrazovka</PresentationFormat>
  <Paragraphs>584</Paragraphs>
  <Slides>89</Slides>
  <Notes>17</Notes>
  <HiddenSlides>0</HiddenSlides>
  <MMClips>0</MMClips>
  <ScaleCrop>false</ScaleCrop>
  <HeadingPairs>
    <vt:vector size="6" baseType="variant">
      <vt:variant>
        <vt:lpstr>Použitá písma</vt:lpstr>
      </vt:variant>
      <vt:variant>
        <vt:i4>7</vt:i4>
      </vt:variant>
      <vt:variant>
        <vt:lpstr>Motiv</vt:lpstr>
      </vt:variant>
      <vt:variant>
        <vt:i4>1</vt:i4>
      </vt:variant>
      <vt:variant>
        <vt:lpstr>Nadpisy snímků</vt:lpstr>
      </vt:variant>
      <vt:variant>
        <vt:i4>89</vt:i4>
      </vt:variant>
    </vt:vector>
  </HeadingPairs>
  <TitlesOfParts>
    <vt:vector size="97" baseType="lpstr">
      <vt:lpstr>Arial</vt:lpstr>
      <vt:lpstr>Arial,Sans-Serif</vt:lpstr>
      <vt:lpstr>Calibri</vt:lpstr>
      <vt:lpstr>Open Sans</vt:lpstr>
      <vt:lpstr>Open Sans Semibold</vt:lpstr>
      <vt:lpstr>Segoe UI</vt:lpstr>
      <vt:lpstr>Symbol</vt:lpstr>
      <vt:lpstr>Office Theme</vt:lpstr>
      <vt:lpstr>Prezentace aplikace PowerPoint</vt:lpstr>
      <vt:lpstr>Prezentace aplikace PowerPoint</vt:lpstr>
      <vt:lpstr>Prezentace aplikace PowerPoint</vt:lpstr>
      <vt:lpstr>Prezentace aplikace PowerPoint</vt:lpstr>
      <vt:lpstr>Interreg Europe cíl</vt:lpstr>
      <vt:lpstr>Vzájemné učení a posilování kapacit</vt:lpstr>
      <vt:lpstr>Co znamená politický nástroj (policy instrument)</vt:lpstr>
      <vt:lpstr>Příklad politického nástroje</vt:lpstr>
      <vt:lpstr>Co znamená zlepšení politik</vt:lpstr>
      <vt:lpstr>Příklad zlepšení politiky</vt:lpstr>
      <vt:lpstr>Tematické zaměření programu</vt:lpstr>
      <vt:lpstr>Tematické zaměření programu</vt:lpstr>
      <vt:lpstr>Tematické zaměření programu</vt:lpstr>
      <vt:lpstr>Dva typy opatření</vt:lpstr>
      <vt:lpstr>Platform v kostce</vt:lpstr>
      <vt:lpstr>Znalosti</vt:lpstr>
      <vt:lpstr>Lidé</vt:lpstr>
      <vt:lpstr>Expertní podpora</vt:lpstr>
      <vt:lpstr>Prezentace aplikace PowerPoint</vt:lpstr>
      <vt:lpstr> </vt:lpstr>
      <vt:lpstr>Prezentace aplikace PowerPoint</vt:lpstr>
      <vt:lpstr>Interregional cooperation projects</vt:lpstr>
      <vt:lpstr>Results achieved* by projects </vt:lpstr>
      <vt:lpstr>Projects in the Czech Republic</vt:lpstr>
      <vt:lpstr>Achievements in the Czech Republic</vt:lpstr>
      <vt:lpstr>Project result</vt:lpstr>
      <vt:lpstr>Policy Learning Platform inspiration</vt:lpstr>
      <vt:lpstr>Prezentace aplikace PowerPoint</vt:lpstr>
      <vt:lpstr>Prezentace aplikace PowerPoint</vt:lpstr>
      <vt:lpstr>Prezentace aplikace PowerPoint</vt:lpstr>
      <vt:lpstr>Prezentace aplikace PowerPoint</vt:lpstr>
      <vt:lpstr>Prezentace aplikace PowerPoint</vt:lpstr>
      <vt:lpstr>Project objective</vt:lpstr>
      <vt:lpstr>Project activities</vt:lpstr>
      <vt:lpstr>What is a good practice</vt:lpstr>
      <vt:lpstr>Example of a good practice</vt:lpstr>
      <vt:lpstr>What is a pilot action</vt:lpstr>
      <vt:lpstr>Example of a pilot action</vt:lpstr>
      <vt:lpstr>Implementation of activities</vt:lpstr>
      <vt:lpstr>Implementation of activities</vt:lpstr>
      <vt:lpstr>Prezentace aplikace PowerPoint</vt:lpstr>
      <vt:lpstr>Who is eligible?</vt:lpstr>
      <vt:lpstr>Policy relevance of partnership </vt:lpstr>
      <vt:lpstr>What is an associated policy​ authority</vt:lpstr>
      <vt:lpstr>Geographical coverage</vt:lpstr>
      <vt:lpstr>Prezentace aplikace PowerPoint</vt:lpstr>
      <vt:lpstr>Co-financing rates</vt:lpstr>
      <vt:lpstr>Simplified financial rules</vt:lpstr>
      <vt:lpstr>Prezentace aplikace PowerPoint</vt:lpstr>
      <vt:lpstr>Prezentace aplikace PowerPoint</vt:lpstr>
      <vt:lpstr>Prezentace aplikace PowerPoint</vt:lpstr>
      <vt:lpstr>Timing of the call</vt:lpstr>
      <vt:lpstr>Budget for the first call</vt:lpstr>
      <vt:lpstr>Topics of  the call</vt:lpstr>
      <vt:lpstr>Prezentace aplikace PowerPoint</vt:lpstr>
      <vt:lpstr>Prezentace aplikace PowerPoint</vt:lpstr>
      <vt:lpstr>Prezentace aplikace PowerPoint</vt:lpstr>
      <vt:lpstr>Prezentace aplikace PowerPoint</vt:lpstr>
      <vt:lpstr>Prezentace aplikace PowerPoint</vt:lpstr>
      <vt:lpstr>Innovative character</vt:lpstr>
      <vt:lpstr>Geographical coverage</vt:lpstr>
      <vt:lpstr>Prezentace aplikace PowerPoint</vt:lpstr>
      <vt:lpstr> </vt:lpstr>
      <vt:lpstr>Prezentace aplikace PowerPoint</vt:lpstr>
      <vt:lpstr>Prezentace aplikace PowerPoint</vt:lpstr>
      <vt:lpstr>Prezentace aplikace PowerPoint</vt:lpstr>
      <vt:lpstr>Prezentace aplikace PowerPoint</vt:lpstr>
      <vt:lpstr>Check relevance</vt:lpstr>
      <vt:lpstr>Check relevance</vt:lpstr>
      <vt:lpstr>Get inspired by running projects</vt:lpstr>
      <vt:lpstr>Get inspired by other project ideas</vt:lpstr>
      <vt:lpstr>Share project idea</vt:lpstr>
      <vt:lpstr>Find partners</vt:lpstr>
      <vt:lpstr>Ask for feedback from the joint secretariat</vt:lpstr>
      <vt:lpstr>Prezentace aplikace PowerPoint</vt:lpstr>
      <vt:lpstr>Key documents</vt:lpstr>
      <vt:lpstr>First call launch event #europecooperates</vt:lpstr>
      <vt:lpstr>Q&amp;A online hours</vt:lpstr>
      <vt:lpstr>Additional questions</vt:lpstr>
      <vt:lpstr>Prezentace aplikace PowerPoint</vt:lpstr>
      <vt:lpstr>Kontaktní místo ČR</vt:lpstr>
      <vt:lpstr>Implementace programu na úrovni ČR</vt:lpstr>
      <vt:lpstr>Podpora žadatelů/příjemců </vt:lpstr>
      <vt:lpstr>Financování</vt:lpstr>
      <vt:lpstr>Financování</vt:lpstr>
      <vt:lpstr>Další informace – klíčové dokumenty</vt:lpstr>
      <vt:lpstr>Další informace – odkazy</vt:lpstr>
      <vt:lpstr>Prezentace aplikace PowerPoint</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Petra POLASKOVA</dc:creator>
  <cp:lastModifiedBy>Lukeš Pavel</cp:lastModifiedBy>
  <cp:revision>44</cp:revision>
  <dcterms:created xsi:type="dcterms:W3CDTF">2022-01-27T14:53:45Z</dcterms:created>
  <dcterms:modified xsi:type="dcterms:W3CDTF">2022-02-10T13:37:40Z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0x010100311D2DF3EBC7804E8A2B82BBCDA4442D</vt:lpwstr>
  </property>
</Properties>
</file>