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8" r:id="rId2"/>
    <p:sldId id="330" r:id="rId3"/>
    <p:sldId id="270" r:id="rId4"/>
    <p:sldId id="318" r:id="rId5"/>
    <p:sldId id="319" r:id="rId6"/>
    <p:sldId id="321" r:id="rId7"/>
    <p:sldId id="292" r:id="rId8"/>
    <p:sldId id="328" r:id="rId9"/>
    <p:sldId id="261" r:id="rId10"/>
    <p:sldId id="323" r:id="rId11"/>
    <p:sldId id="295" r:id="rId12"/>
    <p:sldId id="264" r:id="rId13"/>
    <p:sldId id="322" r:id="rId14"/>
    <p:sldId id="298" r:id="rId15"/>
    <p:sldId id="290" r:id="rId16"/>
    <p:sldId id="329" r:id="rId17"/>
    <p:sldId id="267" r:id="rId18"/>
    <p:sldId id="256" r:id="rId19"/>
    <p:sldId id="324" r:id="rId20"/>
    <p:sldId id="278" r:id="rId21"/>
    <p:sldId id="260" r:id="rId22"/>
    <p:sldId id="325" r:id="rId23"/>
    <p:sldId id="262" r:id="rId24"/>
    <p:sldId id="284" r:id="rId25"/>
  </p:sldIdLst>
  <p:sldSz cx="12160250"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0" d="100"/>
          <a:sy n="110" d="100"/>
        </p:scale>
        <p:origin x="624" y="168"/>
      </p:cViewPr>
      <p:guideLst>
        <p:guide orient="horz" pos="2154"/>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4721C-9C8D-40EE-B395-9AA962883809}" type="doc">
      <dgm:prSet loTypeId="urn:microsoft.com/office/officeart/2005/8/layout/hProcess9" loCatId="process" qsTypeId="urn:microsoft.com/office/officeart/2005/8/quickstyle/simple5" qsCatId="simple" csTypeId="urn:microsoft.com/office/officeart/2005/8/colors/colorful2" csCatId="colorful" phldr="1"/>
      <dgm:spPr/>
    </dgm:pt>
    <dgm:pt modelId="{F980BE58-BBF1-4E5D-973A-A6E6C1E10C68}">
      <dgm:prSet custT="1"/>
      <dgm:spPr>
        <a:solidFill>
          <a:srgbClr val="00DDBA"/>
        </a:solidFill>
      </dgm:spPr>
      <dgm:t>
        <a:bodyPr/>
        <a:lstStyle/>
        <a:p>
          <a:r>
            <a:rPr lang="en-GB" sz="2400" b="0" dirty="0">
              <a:solidFill>
                <a:schemeClr val="bg1"/>
              </a:solidFill>
            </a:rPr>
            <a:t>A </a:t>
          </a:r>
          <a:r>
            <a:rPr lang="en-GB" sz="2400" b="1" dirty="0">
              <a:solidFill>
                <a:schemeClr val="bg1"/>
              </a:solidFill>
            </a:rPr>
            <a:t>more united </a:t>
          </a:r>
          <a:r>
            <a:rPr lang="en-GB" sz="2400" b="0" dirty="0">
              <a:solidFill>
                <a:schemeClr val="bg1"/>
              </a:solidFill>
            </a:rPr>
            <a:t>and </a:t>
          </a:r>
          <a:r>
            <a:rPr lang="en-GB" sz="2000" b="1" dirty="0">
              <a:solidFill>
                <a:schemeClr val="bg1"/>
              </a:solidFill>
            </a:rPr>
            <a:t>stronger</a:t>
          </a:r>
          <a:r>
            <a:rPr lang="en-GB" sz="2400" b="0" dirty="0">
              <a:solidFill>
                <a:schemeClr val="bg1"/>
              </a:solidFill>
            </a:rPr>
            <a:t> Europe with</a:t>
          </a:r>
          <a:r>
            <a:rPr lang="en-GB" sz="2400" b="0" dirty="0"/>
            <a:t>…</a:t>
          </a:r>
        </a:p>
      </dgm:t>
    </dgm:pt>
    <dgm:pt modelId="{C8808D22-109C-48FC-8A4E-6CAEEB0F5940}" type="parTrans" cxnId="{41B6A514-B86D-4F9A-9768-A48B24C294FD}">
      <dgm:prSet/>
      <dgm:spPr/>
      <dgm:t>
        <a:bodyPr/>
        <a:lstStyle/>
        <a:p>
          <a:endParaRPr lang="en-GB"/>
        </a:p>
      </dgm:t>
    </dgm:pt>
    <dgm:pt modelId="{D858B6AD-4478-47D0-8893-9258C367F027}" type="sibTrans" cxnId="{41B6A514-B86D-4F9A-9768-A48B24C294FD}">
      <dgm:prSet/>
      <dgm:spPr/>
      <dgm:t>
        <a:bodyPr/>
        <a:lstStyle/>
        <a:p>
          <a:endParaRPr lang="en-GB"/>
        </a:p>
      </dgm:t>
    </dgm:pt>
    <dgm:pt modelId="{E7ADB7A3-DC01-4CD0-A8EF-AB9F385D7F68}">
      <dgm:prSet custT="1"/>
      <dgm:spPr>
        <a:solidFill>
          <a:srgbClr val="00DDBA"/>
        </a:solidFill>
      </dgm:spPr>
      <dgm:t>
        <a:bodyPr/>
        <a:lstStyle/>
        <a:p>
          <a:r>
            <a:rPr lang="en-GB" sz="1500" b="0" dirty="0">
              <a:solidFill>
                <a:schemeClr val="bg1"/>
              </a:solidFill>
            </a:rPr>
            <a:t>…</a:t>
          </a:r>
          <a:r>
            <a:rPr lang="en-GB" sz="2000" b="0" dirty="0">
              <a:solidFill>
                <a:schemeClr val="bg1"/>
              </a:solidFill>
            </a:rPr>
            <a:t>increase in</a:t>
          </a:r>
          <a:r>
            <a:rPr lang="en-GB" sz="2000" b="0" baseline="0" dirty="0">
              <a:solidFill>
                <a:schemeClr val="bg1"/>
              </a:solidFill>
            </a:rPr>
            <a:t> </a:t>
          </a:r>
          <a:r>
            <a:rPr lang="en-GB" sz="2000" b="1" dirty="0">
              <a:solidFill>
                <a:schemeClr val="bg1"/>
              </a:solidFill>
            </a:rPr>
            <a:t>quality</a:t>
          </a:r>
          <a:r>
            <a:rPr lang="en-GB" sz="2000" b="0" dirty="0">
              <a:solidFill>
                <a:schemeClr val="bg1"/>
              </a:solidFill>
            </a:rPr>
            <a:t>, </a:t>
          </a:r>
          <a:r>
            <a:rPr lang="en-GB" sz="2000" b="1" dirty="0">
              <a:solidFill>
                <a:schemeClr val="bg1"/>
              </a:solidFill>
            </a:rPr>
            <a:t>performance </a:t>
          </a:r>
          <a:r>
            <a:rPr lang="en-GB" sz="2000" b="0" dirty="0">
              <a:solidFill>
                <a:schemeClr val="bg1"/>
              </a:solidFill>
            </a:rPr>
            <a:t>and </a:t>
          </a:r>
          <a:r>
            <a:rPr lang="en-GB" sz="2000" b="1" dirty="0">
              <a:solidFill>
                <a:schemeClr val="bg1"/>
              </a:solidFill>
            </a:rPr>
            <a:t>competitiveness</a:t>
          </a:r>
          <a:r>
            <a:rPr lang="en-GB" sz="2000" b="0" dirty="0">
              <a:solidFill>
                <a:schemeClr val="bg1"/>
              </a:solidFill>
            </a:rPr>
            <a:t> of European higher education institutions</a:t>
          </a:r>
          <a:endParaRPr lang="en-GB" sz="1500" b="0" dirty="0">
            <a:solidFill>
              <a:schemeClr val="bg1"/>
            </a:solidFill>
          </a:endParaRPr>
        </a:p>
      </dgm:t>
    </dgm:pt>
    <dgm:pt modelId="{6816CF05-FD46-4069-BE36-910E30DF979F}" type="parTrans" cxnId="{B17604D7-0322-4B97-9D9F-E9E6EA6D7F36}">
      <dgm:prSet/>
      <dgm:spPr/>
      <dgm:t>
        <a:bodyPr/>
        <a:lstStyle/>
        <a:p>
          <a:endParaRPr lang="en-GB"/>
        </a:p>
      </dgm:t>
    </dgm:pt>
    <dgm:pt modelId="{388EA02E-E4C6-487F-95AD-4E28DF79BDC9}" type="sibTrans" cxnId="{B17604D7-0322-4B97-9D9F-E9E6EA6D7F36}">
      <dgm:prSet/>
      <dgm:spPr/>
      <dgm:t>
        <a:bodyPr/>
        <a:lstStyle/>
        <a:p>
          <a:endParaRPr lang="en-GB"/>
        </a:p>
      </dgm:t>
    </dgm:pt>
    <dgm:pt modelId="{AA314A7F-39C6-4A1D-BCE2-A09B7A170537}" type="pres">
      <dgm:prSet presAssocID="{F7F4721C-9C8D-40EE-B395-9AA962883809}" presName="CompostProcess" presStyleCnt="0">
        <dgm:presLayoutVars>
          <dgm:dir/>
          <dgm:resizeHandles val="exact"/>
        </dgm:presLayoutVars>
      </dgm:prSet>
      <dgm:spPr/>
    </dgm:pt>
    <dgm:pt modelId="{22D990A3-F2F7-4E8E-8CEC-7F68C4E4BCF7}" type="pres">
      <dgm:prSet presAssocID="{F7F4721C-9C8D-40EE-B395-9AA962883809}" presName="arrow" presStyleLbl="bgShp" presStyleIdx="0" presStyleCnt="1" custScaleX="113897" custLinFactNeighborX="-4814" custLinFactNeighborY="1658"/>
      <dgm:spPr/>
    </dgm:pt>
    <dgm:pt modelId="{F75B57E0-79E0-44B8-8686-5D03417E42D0}" type="pres">
      <dgm:prSet presAssocID="{F7F4721C-9C8D-40EE-B395-9AA962883809}" presName="linearProcess" presStyleCnt="0"/>
      <dgm:spPr/>
    </dgm:pt>
    <dgm:pt modelId="{247B9396-48E0-4A4E-9A56-98D7B593B863}" type="pres">
      <dgm:prSet presAssocID="{F980BE58-BBF1-4E5D-973A-A6E6C1E10C68}" presName="textNode" presStyleLbl="node1" presStyleIdx="0" presStyleCnt="2" custScaleX="76698" custLinFactNeighborX="-20400" custLinFactNeighborY="-4994">
        <dgm:presLayoutVars>
          <dgm:bulletEnabled val="1"/>
        </dgm:presLayoutVars>
      </dgm:prSet>
      <dgm:spPr/>
    </dgm:pt>
    <dgm:pt modelId="{3DC16003-617E-4605-8B5B-50F23CA1E30B}" type="pres">
      <dgm:prSet presAssocID="{D858B6AD-4478-47D0-8893-9258C367F027}" presName="sibTrans" presStyleCnt="0"/>
      <dgm:spPr/>
    </dgm:pt>
    <dgm:pt modelId="{CC1EEDA2-B724-4759-BD2F-79D99D464F2F}" type="pres">
      <dgm:prSet presAssocID="{E7ADB7A3-DC01-4CD0-A8EF-AB9F385D7F68}" presName="textNode" presStyleLbl="node1" presStyleIdx="1" presStyleCnt="2" custScaleX="90805" custLinFactNeighborX="-77350" custLinFactNeighborY="-5129">
        <dgm:presLayoutVars>
          <dgm:bulletEnabled val="1"/>
        </dgm:presLayoutVars>
      </dgm:prSet>
      <dgm:spPr/>
    </dgm:pt>
  </dgm:ptLst>
  <dgm:cxnLst>
    <dgm:cxn modelId="{41B6A514-B86D-4F9A-9768-A48B24C294FD}" srcId="{F7F4721C-9C8D-40EE-B395-9AA962883809}" destId="{F980BE58-BBF1-4E5D-973A-A6E6C1E10C68}" srcOrd="0" destOrd="0" parTransId="{C8808D22-109C-48FC-8A4E-6CAEEB0F5940}" sibTransId="{D858B6AD-4478-47D0-8893-9258C367F027}"/>
    <dgm:cxn modelId="{711EDE60-3565-2F4C-9D50-C51B89CB47C0}" type="presOf" srcId="{F7F4721C-9C8D-40EE-B395-9AA962883809}" destId="{AA314A7F-39C6-4A1D-BCE2-A09B7A170537}" srcOrd="0" destOrd="0" presId="urn:microsoft.com/office/officeart/2005/8/layout/hProcess9"/>
    <dgm:cxn modelId="{CC622693-BE31-1142-A891-B03BD62F63EE}" type="presOf" srcId="{E7ADB7A3-DC01-4CD0-A8EF-AB9F385D7F68}" destId="{CC1EEDA2-B724-4759-BD2F-79D99D464F2F}" srcOrd="0" destOrd="0" presId="urn:microsoft.com/office/officeart/2005/8/layout/hProcess9"/>
    <dgm:cxn modelId="{E083BEBA-4A78-324B-8162-9E694D6EDAF7}" type="presOf" srcId="{F980BE58-BBF1-4E5D-973A-A6E6C1E10C68}" destId="{247B9396-48E0-4A4E-9A56-98D7B593B863}" srcOrd="0" destOrd="0" presId="urn:microsoft.com/office/officeart/2005/8/layout/hProcess9"/>
    <dgm:cxn modelId="{B17604D7-0322-4B97-9D9F-E9E6EA6D7F36}" srcId="{F7F4721C-9C8D-40EE-B395-9AA962883809}" destId="{E7ADB7A3-DC01-4CD0-A8EF-AB9F385D7F68}" srcOrd="1" destOrd="0" parTransId="{6816CF05-FD46-4069-BE36-910E30DF979F}" sibTransId="{388EA02E-E4C6-487F-95AD-4E28DF79BDC9}"/>
    <dgm:cxn modelId="{0E66A0A8-A9BD-5F46-A040-C8B5F3B61719}" type="presParOf" srcId="{AA314A7F-39C6-4A1D-BCE2-A09B7A170537}" destId="{22D990A3-F2F7-4E8E-8CEC-7F68C4E4BCF7}" srcOrd="0" destOrd="0" presId="urn:microsoft.com/office/officeart/2005/8/layout/hProcess9"/>
    <dgm:cxn modelId="{3E42AA89-7B69-9448-BD0B-E5C28A455086}" type="presParOf" srcId="{AA314A7F-39C6-4A1D-BCE2-A09B7A170537}" destId="{F75B57E0-79E0-44B8-8686-5D03417E42D0}" srcOrd="1" destOrd="0" presId="urn:microsoft.com/office/officeart/2005/8/layout/hProcess9"/>
    <dgm:cxn modelId="{44DED62F-1E6D-6C44-9279-59666296871C}" type="presParOf" srcId="{F75B57E0-79E0-44B8-8686-5D03417E42D0}" destId="{247B9396-48E0-4A4E-9A56-98D7B593B863}" srcOrd="0" destOrd="0" presId="urn:microsoft.com/office/officeart/2005/8/layout/hProcess9"/>
    <dgm:cxn modelId="{0A043E3F-A139-B247-B256-14722639AD8B}" type="presParOf" srcId="{F75B57E0-79E0-44B8-8686-5D03417E42D0}" destId="{3DC16003-617E-4605-8B5B-50F23CA1E30B}" srcOrd="1" destOrd="0" presId="urn:microsoft.com/office/officeart/2005/8/layout/hProcess9"/>
    <dgm:cxn modelId="{6F38873E-A22F-8546-BB2B-33A606ABFDDD}" type="presParOf" srcId="{F75B57E0-79E0-44B8-8686-5D03417E42D0}" destId="{CC1EEDA2-B724-4759-BD2F-79D99D464F2F}"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21C9F-CA1E-4775-9C46-FF42CB665AA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B2A9182C-B859-46CE-9C0E-6A58B7BF3CE5}">
      <dgm:prSet phldrT="[Text]" custT="1"/>
      <dgm:spPr/>
      <dgm:t>
        <a:bodyPr/>
        <a:lstStyle/>
        <a:p>
          <a:r>
            <a:rPr lang="en-GB" sz="2000" b="1" dirty="0"/>
            <a:t>Joint governance model </a:t>
          </a:r>
        </a:p>
      </dgm:t>
    </dgm:pt>
    <dgm:pt modelId="{8DBCD039-AE69-46CE-A108-8345C93B7C94}" type="parTrans" cxnId="{AE64DC86-A111-4362-99B3-B88FE546FC38}">
      <dgm:prSet/>
      <dgm:spPr/>
      <dgm:t>
        <a:bodyPr/>
        <a:lstStyle/>
        <a:p>
          <a:endParaRPr lang="en-GB"/>
        </a:p>
      </dgm:t>
    </dgm:pt>
    <dgm:pt modelId="{57A5D849-E193-4E09-BFBD-41286E07748A}" type="sibTrans" cxnId="{AE64DC86-A111-4362-99B3-B88FE546FC38}">
      <dgm:prSet/>
      <dgm:spPr/>
      <dgm:t>
        <a:bodyPr/>
        <a:lstStyle/>
        <a:p>
          <a:endParaRPr lang="en-GB"/>
        </a:p>
      </dgm:t>
    </dgm:pt>
    <dgm:pt modelId="{46C67A42-EE54-414B-9FD4-C0B3D68CDD7A}">
      <dgm:prSet phldrT="[Text]" custT="1"/>
      <dgm:spPr/>
      <dgm:t>
        <a:bodyPr/>
        <a:lstStyle/>
        <a:p>
          <a:r>
            <a:rPr lang="en-GB" sz="2000" b="1" dirty="0"/>
            <a:t>Shared, integrated, long-term strategic vision on education/research/innovation</a:t>
          </a:r>
        </a:p>
      </dgm:t>
    </dgm:pt>
    <dgm:pt modelId="{479E8EB4-4247-483A-AB94-7C18B008B530}" type="parTrans" cxnId="{848C7DEC-8971-4CD0-93AD-441F324B4BF5}">
      <dgm:prSet/>
      <dgm:spPr/>
      <dgm:t>
        <a:bodyPr/>
        <a:lstStyle/>
        <a:p>
          <a:endParaRPr lang="en-GB"/>
        </a:p>
      </dgm:t>
    </dgm:pt>
    <dgm:pt modelId="{41321365-9863-4DE3-A570-4F3C029048DA}" type="sibTrans" cxnId="{848C7DEC-8971-4CD0-93AD-441F324B4BF5}">
      <dgm:prSet/>
      <dgm:spPr/>
      <dgm:t>
        <a:bodyPr/>
        <a:lstStyle/>
        <a:p>
          <a:endParaRPr lang="en-GB"/>
        </a:p>
      </dgm:t>
    </dgm:pt>
    <dgm:pt modelId="{1E26B137-213B-4B68-99D4-90801DF98D68}">
      <dgm:prSet phldrT="[Text]" custT="1"/>
      <dgm:spPr/>
      <dgm:t>
        <a:bodyPr/>
        <a:lstStyle/>
        <a:p>
          <a:r>
            <a:rPr lang="en-GB" sz="2000" b="1" dirty="0"/>
            <a:t>European Statute</a:t>
          </a:r>
        </a:p>
      </dgm:t>
    </dgm:pt>
    <dgm:pt modelId="{49C09BA3-7791-41C3-9B4D-9D09CEE03214}" type="parTrans" cxnId="{A39E6DBC-35CE-40FE-AAE3-ECAEFA49B5D4}">
      <dgm:prSet/>
      <dgm:spPr/>
      <dgm:t>
        <a:bodyPr/>
        <a:lstStyle/>
        <a:p>
          <a:endParaRPr lang="en-GB"/>
        </a:p>
      </dgm:t>
    </dgm:pt>
    <dgm:pt modelId="{E6B20185-651F-457B-B405-CBFFF8E5F4EB}" type="sibTrans" cxnId="{A39E6DBC-35CE-40FE-AAE3-ECAEFA49B5D4}">
      <dgm:prSet/>
      <dgm:spPr/>
      <dgm:t>
        <a:bodyPr/>
        <a:lstStyle/>
        <a:p>
          <a:endParaRPr lang="en-GB"/>
        </a:p>
      </dgm:t>
    </dgm:pt>
    <dgm:pt modelId="{B3C1F3D0-45E5-43FB-8D73-1D6530290F65}" type="pres">
      <dgm:prSet presAssocID="{DC821C9F-CA1E-4775-9C46-FF42CB665AAC}" presName="Name0" presStyleCnt="0">
        <dgm:presLayoutVars>
          <dgm:chMax val="7"/>
          <dgm:chPref val="7"/>
          <dgm:dir/>
          <dgm:animLvl val="lvl"/>
        </dgm:presLayoutVars>
      </dgm:prSet>
      <dgm:spPr/>
    </dgm:pt>
    <dgm:pt modelId="{C7D28143-17DC-404A-B148-0A555A44266C}" type="pres">
      <dgm:prSet presAssocID="{B2A9182C-B859-46CE-9C0E-6A58B7BF3CE5}" presName="Accent1" presStyleCnt="0"/>
      <dgm:spPr/>
    </dgm:pt>
    <dgm:pt modelId="{51308545-50E8-4B5C-B817-92ADE639BC53}" type="pres">
      <dgm:prSet presAssocID="{B2A9182C-B859-46CE-9C0E-6A58B7BF3CE5}" presName="Accent" presStyleLbl="node1" presStyleIdx="0" presStyleCnt="3" custScaleX="181515" custScaleY="89275" custLinFactNeighborY="-3116"/>
      <dgm:spPr>
        <a:solidFill>
          <a:srgbClr val="0F5494"/>
        </a:solidFill>
      </dgm:spPr>
    </dgm:pt>
    <dgm:pt modelId="{201EFD8D-87A5-4A73-96DE-A86D4C85AE82}" type="pres">
      <dgm:prSet presAssocID="{B2A9182C-B859-46CE-9C0E-6A58B7BF3CE5}" presName="Parent1" presStyleLbl="revTx" presStyleIdx="0" presStyleCnt="3" custScaleX="168770" custScaleY="107996" custLinFactNeighborX="2531" custLinFactNeighborY="-40035">
        <dgm:presLayoutVars>
          <dgm:chMax val="1"/>
          <dgm:chPref val="1"/>
          <dgm:bulletEnabled val="1"/>
        </dgm:presLayoutVars>
      </dgm:prSet>
      <dgm:spPr/>
    </dgm:pt>
    <dgm:pt modelId="{CBDC1697-1E50-4574-AFB7-94984D2959F7}" type="pres">
      <dgm:prSet presAssocID="{46C67A42-EE54-414B-9FD4-C0B3D68CDD7A}" presName="Accent2" presStyleCnt="0"/>
      <dgm:spPr/>
    </dgm:pt>
    <dgm:pt modelId="{0F78EEE9-1EE3-406C-93D8-5FD1AD21377D}" type="pres">
      <dgm:prSet presAssocID="{46C67A42-EE54-414B-9FD4-C0B3D68CDD7A}" presName="Accent" presStyleLbl="node1" presStyleIdx="1" presStyleCnt="3" custScaleX="185188" custScaleY="124613"/>
      <dgm:spPr>
        <a:solidFill>
          <a:srgbClr val="009FBA"/>
        </a:solidFill>
      </dgm:spPr>
    </dgm:pt>
    <dgm:pt modelId="{70F8C19D-C44F-486D-B306-698791B6CCB5}" type="pres">
      <dgm:prSet presAssocID="{46C67A42-EE54-414B-9FD4-C0B3D68CDD7A}" presName="Parent2" presStyleLbl="revTx" presStyleIdx="1" presStyleCnt="3" custScaleX="333229" custScaleY="152792" custLinFactNeighborX="46491" custLinFactNeighborY="5767">
        <dgm:presLayoutVars>
          <dgm:chMax val="1"/>
          <dgm:chPref val="1"/>
          <dgm:bulletEnabled val="1"/>
        </dgm:presLayoutVars>
      </dgm:prSet>
      <dgm:spPr/>
    </dgm:pt>
    <dgm:pt modelId="{0AD63837-33FF-48EC-8B2F-CD812784B9D2}" type="pres">
      <dgm:prSet presAssocID="{1E26B137-213B-4B68-99D4-90801DF98D68}" presName="Accent3" presStyleCnt="0"/>
      <dgm:spPr/>
    </dgm:pt>
    <dgm:pt modelId="{DA049635-466B-4821-8C7E-113A507C0CB5}" type="pres">
      <dgm:prSet presAssocID="{1E26B137-213B-4B68-99D4-90801DF98D68}" presName="Accent" presStyleLbl="node1" presStyleIdx="2" presStyleCnt="3" custScaleX="154333" custScaleY="82636" custLinFactNeighborY="9502"/>
      <dgm:spPr>
        <a:solidFill>
          <a:srgbClr val="EB893B"/>
        </a:solidFill>
      </dgm:spPr>
    </dgm:pt>
    <dgm:pt modelId="{AAF58FA3-2328-4AD6-A36B-E6F5EAC583F2}" type="pres">
      <dgm:prSet presAssocID="{1E26B137-213B-4B68-99D4-90801DF98D68}" presName="Parent3" presStyleLbl="revTx" presStyleIdx="2" presStyleCnt="3" custScaleX="158221" custScaleY="161907" custLinFactNeighborX="3775" custLinFactNeighborY="27961">
        <dgm:presLayoutVars>
          <dgm:chMax val="1"/>
          <dgm:chPref val="1"/>
          <dgm:bulletEnabled val="1"/>
        </dgm:presLayoutVars>
      </dgm:prSet>
      <dgm:spPr/>
    </dgm:pt>
  </dgm:ptLst>
  <dgm:cxnLst>
    <dgm:cxn modelId="{B28FD845-FF2B-DB48-A7DB-34A8163D40E6}" type="presOf" srcId="{DC821C9F-CA1E-4775-9C46-FF42CB665AAC}" destId="{B3C1F3D0-45E5-43FB-8D73-1D6530290F65}" srcOrd="0" destOrd="0" presId="urn:microsoft.com/office/officeart/2009/layout/CircleArrowProcess"/>
    <dgm:cxn modelId="{AE64DC86-A111-4362-99B3-B88FE546FC38}" srcId="{DC821C9F-CA1E-4775-9C46-FF42CB665AAC}" destId="{B2A9182C-B859-46CE-9C0E-6A58B7BF3CE5}" srcOrd="0" destOrd="0" parTransId="{8DBCD039-AE69-46CE-A108-8345C93B7C94}" sibTransId="{57A5D849-E193-4E09-BFBD-41286E07748A}"/>
    <dgm:cxn modelId="{26896EA3-5175-D849-8B14-A67EF6E201A8}" type="presOf" srcId="{46C67A42-EE54-414B-9FD4-C0B3D68CDD7A}" destId="{70F8C19D-C44F-486D-B306-698791B6CCB5}" srcOrd="0" destOrd="0" presId="urn:microsoft.com/office/officeart/2009/layout/CircleArrowProcess"/>
    <dgm:cxn modelId="{DED226A5-8DAA-A747-AD5D-F20963519C05}" type="presOf" srcId="{1E26B137-213B-4B68-99D4-90801DF98D68}" destId="{AAF58FA3-2328-4AD6-A36B-E6F5EAC583F2}" srcOrd="0" destOrd="0" presId="urn:microsoft.com/office/officeart/2009/layout/CircleArrowProcess"/>
    <dgm:cxn modelId="{A39E6DBC-35CE-40FE-AAE3-ECAEFA49B5D4}" srcId="{DC821C9F-CA1E-4775-9C46-FF42CB665AAC}" destId="{1E26B137-213B-4B68-99D4-90801DF98D68}" srcOrd="2" destOrd="0" parTransId="{49C09BA3-7791-41C3-9B4D-9D09CEE03214}" sibTransId="{E6B20185-651F-457B-B405-CBFFF8E5F4EB}"/>
    <dgm:cxn modelId="{848C7DEC-8971-4CD0-93AD-441F324B4BF5}" srcId="{DC821C9F-CA1E-4775-9C46-FF42CB665AAC}" destId="{46C67A42-EE54-414B-9FD4-C0B3D68CDD7A}" srcOrd="1" destOrd="0" parTransId="{479E8EB4-4247-483A-AB94-7C18B008B530}" sibTransId="{41321365-9863-4DE3-A570-4F3C029048DA}"/>
    <dgm:cxn modelId="{4D577AFD-6893-E946-9E0A-3732C4501DC7}" type="presOf" srcId="{B2A9182C-B859-46CE-9C0E-6A58B7BF3CE5}" destId="{201EFD8D-87A5-4A73-96DE-A86D4C85AE82}" srcOrd="0" destOrd="0" presId="urn:microsoft.com/office/officeart/2009/layout/CircleArrowProcess"/>
    <dgm:cxn modelId="{A827B336-F5DE-6B49-BCDE-D4C16B02308C}" type="presParOf" srcId="{B3C1F3D0-45E5-43FB-8D73-1D6530290F65}" destId="{C7D28143-17DC-404A-B148-0A555A44266C}" srcOrd="0" destOrd="0" presId="urn:microsoft.com/office/officeart/2009/layout/CircleArrowProcess"/>
    <dgm:cxn modelId="{5002A491-C29B-3F4A-99B3-4128FED0D60D}" type="presParOf" srcId="{C7D28143-17DC-404A-B148-0A555A44266C}" destId="{51308545-50E8-4B5C-B817-92ADE639BC53}" srcOrd="0" destOrd="0" presId="urn:microsoft.com/office/officeart/2009/layout/CircleArrowProcess"/>
    <dgm:cxn modelId="{1AE9187A-A0CE-5B4C-AB8D-D64320C9BD85}" type="presParOf" srcId="{B3C1F3D0-45E5-43FB-8D73-1D6530290F65}" destId="{201EFD8D-87A5-4A73-96DE-A86D4C85AE82}" srcOrd="1" destOrd="0" presId="urn:microsoft.com/office/officeart/2009/layout/CircleArrowProcess"/>
    <dgm:cxn modelId="{BB22DF68-C5E1-3C40-9A5C-D207D54D3923}" type="presParOf" srcId="{B3C1F3D0-45E5-43FB-8D73-1D6530290F65}" destId="{CBDC1697-1E50-4574-AFB7-94984D2959F7}" srcOrd="2" destOrd="0" presId="urn:microsoft.com/office/officeart/2009/layout/CircleArrowProcess"/>
    <dgm:cxn modelId="{DA8984BA-CA0D-F144-BCE6-B309965B62AF}" type="presParOf" srcId="{CBDC1697-1E50-4574-AFB7-94984D2959F7}" destId="{0F78EEE9-1EE3-406C-93D8-5FD1AD21377D}" srcOrd="0" destOrd="0" presId="urn:microsoft.com/office/officeart/2009/layout/CircleArrowProcess"/>
    <dgm:cxn modelId="{D80D2666-63ED-F543-845A-D9FDFE8D2DE1}" type="presParOf" srcId="{B3C1F3D0-45E5-43FB-8D73-1D6530290F65}" destId="{70F8C19D-C44F-486D-B306-698791B6CCB5}" srcOrd="3" destOrd="0" presId="urn:microsoft.com/office/officeart/2009/layout/CircleArrowProcess"/>
    <dgm:cxn modelId="{49A73D4D-4EA1-FA48-82DE-E365CD94ECE8}" type="presParOf" srcId="{B3C1F3D0-45E5-43FB-8D73-1D6530290F65}" destId="{0AD63837-33FF-48EC-8B2F-CD812784B9D2}" srcOrd="4" destOrd="0" presId="urn:microsoft.com/office/officeart/2009/layout/CircleArrowProcess"/>
    <dgm:cxn modelId="{8C6CACE5-AA01-9142-BE12-63E58F8AB867}" type="presParOf" srcId="{0AD63837-33FF-48EC-8B2F-CD812784B9D2}" destId="{DA049635-466B-4821-8C7E-113A507C0CB5}" srcOrd="0" destOrd="0" presId="urn:microsoft.com/office/officeart/2009/layout/CircleArrowProcess"/>
    <dgm:cxn modelId="{60F851D3-D165-E944-A035-59060E00CE25}" type="presParOf" srcId="{B3C1F3D0-45E5-43FB-8D73-1D6530290F65}" destId="{AAF58FA3-2328-4AD6-A36B-E6F5EAC583F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990A3-F2F7-4E8E-8CEC-7F68C4E4BCF7}">
      <dsp:nvSpPr>
        <dsp:cNvPr id="0" name=""/>
        <dsp:cNvSpPr/>
      </dsp:nvSpPr>
      <dsp:spPr>
        <a:xfrm>
          <a:off x="0" y="0"/>
          <a:ext cx="6108995" cy="369920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7B9396-48E0-4A4E-9A56-98D7B593B863}">
      <dsp:nvSpPr>
        <dsp:cNvPr id="0" name=""/>
        <dsp:cNvSpPr/>
      </dsp:nvSpPr>
      <dsp:spPr>
        <a:xfrm>
          <a:off x="62967" y="1035867"/>
          <a:ext cx="2628274" cy="1479683"/>
        </a:xfrm>
        <a:prstGeom prst="roundRect">
          <a:avLst/>
        </a:prstGeom>
        <a:solidFill>
          <a:srgbClr val="00DDB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chemeClr val="bg1"/>
              </a:solidFill>
            </a:rPr>
            <a:t>A </a:t>
          </a:r>
          <a:r>
            <a:rPr lang="en-GB" sz="2400" b="1" kern="1200" dirty="0">
              <a:solidFill>
                <a:schemeClr val="bg1"/>
              </a:solidFill>
            </a:rPr>
            <a:t>more united </a:t>
          </a:r>
          <a:r>
            <a:rPr lang="en-GB" sz="2400" b="0" kern="1200" dirty="0">
              <a:solidFill>
                <a:schemeClr val="bg1"/>
              </a:solidFill>
            </a:rPr>
            <a:t>and </a:t>
          </a:r>
          <a:r>
            <a:rPr lang="en-GB" sz="2000" b="1" kern="1200" dirty="0">
              <a:solidFill>
                <a:schemeClr val="bg1"/>
              </a:solidFill>
            </a:rPr>
            <a:t>stronger</a:t>
          </a:r>
          <a:r>
            <a:rPr lang="en-GB" sz="2400" b="0" kern="1200" dirty="0">
              <a:solidFill>
                <a:schemeClr val="bg1"/>
              </a:solidFill>
            </a:rPr>
            <a:t> Europe with</a:t>
          </a:r>
          <a:r>
            <a:rPr lang="en-GB" sz="2400" b="0" kern="1200" dirty="0"/>
            <a:t>…</a:t>
          </a:r>
        </a:p>
      </dsp:txBody>
      <dsp:txXfrm>
        <a:off x="135199" y="1108099"/>
        <a:ext cx="2483810" cy="1335219"/>
      </dsp:txXfrm>
    </dsp:sp>
    <dsp:sp modelId="{CC1EEDA2-B724-4759-BD2F-79D99D464F2F}">
      <dsp:nvSpPr>
        <dsp:cNvPr id="0" name=""/>
        <dsp:cNvSpPr/>
      </dsp:nvSpPr>
      <dsp:spPr>
        <a:xfrm>
          <a:off x="2827067" y="1033869"/>
          <a:ext cx="3111690" cy="1479683"/>
        </a:xfrm>
        <a:prstGeom prst="roundRect">
          <a:avLst/>
        </a:prstGeom>
        <a:solidFill>
          <a:srgbClr val="00DDB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solidFill>
                <a:schemeClr val="bg1"/>
              </a:solidFill>
            </a:rPr>
            <a:t>…</a:t>
          </a:r>
          <a:r>
            <a:rPr lang="en-GB" sz="2000" b="0" kern="1200" dirty="0">
              <a:solidFill>
                <a:schemeClr val="bg1"/>
              </a:solidFill>
            </a:rPr>
            <a:t>increase in</a:t>
          </a:r>
          <a:r>
            <a:rPr lang="en-GB" sz="2000" b="0" kern="1200" baseline="0" dirty="0">
              <a:solidFill>
                <a:schemeClr val="bg1"/>
              </a:solidFill>
            </a:rPr>
            <a:t> </a:t>
          </a:r>
          <a:r>
            <a:rPr lang="en-GB" sz="2000" b="1" kern="1200" dirty="0">
              <a:solidFill>
                <a:schemeClr val="bg1"/>
              </a:solidFill>
            </a:rPr>
            <a:t>quality</a:t>
          </a:r>
          <a:r>
            <a:rPr lang="en-GB" sz="2000" b="0" kern="1200" dirty="0">
              <a:solidFill>
                <a:schemeClr val="bg1"/>
              </a:solidFill>
            </a:rPr>
            <a:t>, </a:t>
          </a:r>
          <a:r>
            <a:rPr lang="en-GB" sz="2000" b="1" kern="1200" dirty="0">
              <a:solidFill>
                <a:schemeClr val="bg1"/>
              </a:solidFill>
            </a:rPr>
            <a:t>performance </a:t>
          </a:r>
          <a:r>
            <a:rPr lang="en-GB" sz="2000" b="0" kern="1200" dirty="0">
              <a:solidFill>
                <a:schemeClr val="bg1"/>
              </a:solidFill>
            </a:rPr>
            <a:t>and </a:t>
          </a:r>
          <a:r>
            <a:rPr lang="en-GB" sz="2000" b="1" kern="1200" dirty="0">
              <a:solidFill>
                <a:schemeClr val="bg1"/>
              </a:solidFill>
            </a:rPr>
            <a:t>competitiveness</a:t>
          </a:r>
          <a:r>
            <a:rPr lang="en-GB" sz="2000" b="0" kern="1200" dirty="0">
              <a:solidFill>
                <a:schemeClr val="bg1"/>
              </a:solidFill>
            </a:rPr>
            <a:t> of European higher education institutions</a:t>
          </a:r>
          <a:endParaRPr lang="en-GB" sz="1500" b="0" kern="1200" dirty="0">
            <a:solidFill>
              <a:schemeClr val="bg1"/>
            </a:solidFill>
          </a:endParaRPr>
        </a:p>
      </dsp:txBody>
      <dsp:txXfrm>
        <a:off x="2899299" y="1106101"/>
        <a:ext cx="2967226" cy="1335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08545-50E8-4B5C-B817-92ADE639BC53}">
      <dsp:nvSpPr>
        <dsp:cNvPr id="0" name=""/>
        <dsp:cNvSpPr/>
      </dsp:nvSpPr>
      <dsp:spPr>
        <a:xfrm>
          <a:off x="1236783" y="70428"/>
          <a:ext cx="3878264" cy="1907747"/>
        </a:xfrm>
        <a:prstGeom prst="circularArrow">
          <a:avLst>
            <a:gd name="adj1" fmla="val 10980"/>
            <a:gd name="adj2" fmla="val 1142322"/>
            <a:gd name="adj3" fmla="val 4500000"/>
            <a:gd name="adj4" fmla="val 10800000"/>
            <a:gd name="adj5" fmla="val 12500"/>
          </a:avLst>
        </a:prstGeom>
        <a:solidFill>
          <a:srgbClr val="0F5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EFD8D-87A5-4A73-96DE-A86D4C85AE82}">
      <dsp:nvSpPr>
        <dsp:cNvPr id="0" name=""/>
        <dsp:cNvSpPr/>
      </dsp:nvSpPr>
      <dsp:spPr>
        <a:xfrm>
          <a:off x="2201678" y="532586"/>
          <a:ext cx="2003758" cy="64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Joint governance model </a:t>
          </a:r>
        </a:p>
      </dsp:txBody>
      <dsp:txXfrm>
        <a:off x="2201678" y="532586"/>
        <a:ext cx="2003758" cy="640949"/>
      </dsp:txXfrm>
    </dsp:sp>
    <dsp:sp modelId="{0F78EEE9-1EE3-406C-93D8-5FD1AD21377D}">
      <dsp:nvSpPr>
        <dsp:cNvPr id="0" name=""/>
        <dsp:cNvSpPr/>
      </dsp:nvSpPr>
      <dsp:spPr>
        <a:xfrm>
          <a:off x="604108" y="987267"/>
          <a:ext cx="3956741" cy="2662896"/>
        </a:xfrm>
        <a:prstGeom prst="leftCircularArrow">
          <a:avLst>
            <a:gd name="adj1" fmla="val 10980"/>
            <a:gd name="adj2" fmla="val 1142322"/>
            <a:gd name="adj3" fmla="val 6300000"/>
            <a:gd name="adj4" fmla="val 18900000"/>
            <a:gd name="adj5" fmla="val 12500"/>
          </a:avLst>
        </a:prstGeom>
        <a:solidFill>
          <a:srgbClr val="009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8C19D-C44F-486D-B306-698791B6CCB5}">
      <dsp:nvSpPr>
        <dsp:cNvPr id="0" name=""/>
        <dsp:cNvSpPr/>
      </dsp:nvSpPr>
      <dsp:spPr>
        <a:xfrm>
          <a:off x="1156287" y="1906416"/>
          <a:ext cx="3956334" cy="90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Shared, integrated, long-term strategic vision on education/research/innovation</a:t>
          </a:r>
        </a:p>
      </dsp:txBody>
      <dsp:txXfrm>
        <a:off x="1156287" y="1906416"/>
        <a:ext cx="3956334" cy="906811"/>
      </dsp:txXfrm>
    </dsp:sp>
    <dsp:sp modelId="{DA049635-466B-4821-8C7E-113A507C0CB5}">
      <dsp:nvSpPr>
        <dsp:cNvPr id="0" name=""/>
        <dsp:cNvSpPr/>
      </dsp:nvSpPr>
      <dsp:spPr>
        <a:xfrm>
          <a:off x="1760992" y="2958939"/>
          <a:ext cx="2833055" cy="1517538"/>
        </a:xfrm>
        <a:prstGeom prst="blockArc">
          <a:avLst>
            <a:gd name="adj1" fmla="val 13500000"/>
            <a:gd name="adj2" fmla="val 10800000"/>
            <a:gd name="adj3" fmla="val 12740"/>
          </a:avLst>
        </a:prstGeom>
        <a:solidFill>
          <a:srgbClr val="EB89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58FA3-2328-4AD6-A36B-E6F5EAC583F2}">
      <dsp:nvSpPr>
        <dsp:cNvPr id="0" name=""/>
        <dsp:cNvSpPr/>
      </dsp:nvSpPr>
      <dsp:spPr>
        <a:xfrm>
          <a:off x="2281879" y="3247793"/>
          <a:ext cx="1878513" cy="960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European Statute</a:t>
          </a:r>
        </a:p>
      </dsp:txBody>
      <dsp:txXfrm>
        <a:off x="2281879" y="3247793"/>
        <a:ext cx="1878513" cy="9609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17.10.2021</a:t>
            </a:fld>
            <a:endParaRPr lang="cs-CZ"/>
          </a:p>
        </p:txBody>
      </p:sp>
      <p:sp>
        <p:nvSpPr>
          <p:cNvPr id="4" name="Zástupný symbol pro obrázek snímku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7388" y="1143000"/>
            <a:ext cx="54832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a:t>
            </a:fld>
            <a:endParaRPr lang="cs-CZ"/>
          </a:p>
        </p:txBody>
      </p:sp>
    </p:spTree>
    <p:extLst>
      <p:ext uri="{BB962C8B-B14F-4D97-AF65-F5344CB8AC3E}">
        <p14:creationId xmlns:p14="http://schemas.microsoft.com/office/powerpoint/2010/main" val="118723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Package “tree” list</a:t>
            </a:r>
          </a:p>
        </p:txBody>
      </p:sp>
      <p:sp>
        <p:nvSpPr>
          <p:cNvPr id="4" name="Slide Number Placeholder 3"/>
          <p:cNvSpPr>
            <a:spLocks noGrp="1"/>
          </p:cNvSpPr>
          <p:nvPr>
            <p:ph type="sldNum" sz="quarter" idx="5"/>
          </p:nvPr>
        </p:nvSpPr>
        <p:spPr/>
        <p:txBody>
          <a:bodyPr/>
          <a:lstStyle/>
          <a:p>
            <a:fld id="{A38D5BFB-CE13-41AE-B5C5-36E2ED620D9F}" type="slidenum">
              <a:rPr lang="en-US" smtClean="0"/>
              <a:t>17</a:t>
            </a:fld>
            <a:endParaRPr lang="en-US"/>
          </a:p>
        </p:txBody>
      </p:sp>
    </p:spTree>
    <p:extLst>
      <p:ext uri="{BB962C8B-B14F-4D97-AF65-F5344CB8AC3E}">
        <p14:creationId xmlns:p14="http://schemas.microsoft.com/office/powerpoint/2010/main" val="401628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 main slide:</a:t>
            </a:r>
          </a:p>
          <a:p>
            <a:pPr marL="171450" indent="-171450">
              <a:buFontTx/>
              <a:buChar char="-"/>
            </a:pPr>
            <a:r>
              <a:rPr lang="en-GB" dirty="0"/>
              <a:t>There are 2 layered images. To select bottom image and replace it, click on image, select </a:t>
            </a:r>
            <a:r>
              <a:rPr lang="en-US" dirty="0"/>
              <a:t>“P</a:t>
            </a:r>
            <a:r>
              <a:rPr lang="en-GB" dirty="0" err="1"/>
              <a:t>icture</a:t>
            </a:r>
            <a:r>
              <a:rPr lang="en-GB" dirty="0"/>
              <a:t> Format” in ribbon, then “Select Pane” in “Arrange” tab. Select picture in the column on the right (Picture 4), move or right click, then “Change Picture”</a:t>
            </a:r>
          </a:p>
          <a:p>
            <a:pPr marL="171450" indent="-171450">
              <a:buFontTx/>
              <a:buChar char="-"/>
            </a:pPr>
            <a:r>
              <a:rPr lang="en-GB" dirty="0"/>
              <a:t>Alternate font is used for the title – download the font file “right_click_on_me_and_select_install.otf” to your computer, right click on the downloaded file, select “Install”. After this, font should be available to use in any application (name of the font is Salome).</a:t>
            </a:r>
          </a:p>
          <a:p>
            <a:pPr marL="171450" indent="-171450">
              <a:buFontTx/>
              <a:buChar char="-"/>
            </a:pPr>
            <a:r>
              <a:rPr lang="en-GB" dirty="0"/>
              <a:t>If you choose to do so, use “Salome” only on titles!</a:t>
            </a:r>
          </a:p>
        </p:txBody>
      </p:sp>
      <p:sp>
        <p:nvSpPr>
          <p:cNvPr id="4" name="Slide Number Placeholder 3"/>
          <p:cNvSpPr>
            <a:spLocks noGrp="1"/>
          </p:cNvSpPr>
          <p:nvPr>
            <p:ph type="sldNum" sz="quarter" idx="5"/>
          </p:nvPr>
        </p:nvSpPr>
        <p:spPr/>
        <p:txBody>
          <a:bodyPr/>
          <a:lstStyle/>
          <a:p>
            <a:fld id="{A38D5BFB-CE13-41AE-B5C5-36E2ED620D9F}" type="slidenum">
              <a:rPr lang="en-US" smtClean="0"/>
              <a:t>23</a:t>
            </a:fld>
            <a:endParaRPr lang="en-US"/>
          </a:p>
        </p:txBody>
      </p:sp>
    </p:spTree>
    <p:extLst>
      <p:ext uri="{BB962C8B-B14F-4D97-AF65-F5344CB8AC3E}">
        <p14:creationId xmlns:p14="http://schemas.microsoft.com/office/powerpoint/2010/main" val="371343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 main slide:</a:t>
            </a:r>
          </a:p>
          <a:p>
            <a:pPr marL="171450" indent="-171450">
              <a:buFontTx/>
              <a:buChar char="-"/>
            </a:pPr>
            <a:r>
              <a:rPr lang="en-GB" dirty="0"/>
              <a:t>There are 2 layered images. To select bottom image and replace it, click on image, select </a:t>
            </a:r>
            <a:r>
              <a:rPr lang="en-US" dirty="0"/>
              <a:t>“P</a:t>
            </a:r>
            <a:r>
              <a:rPr lang="en-GB" dirty="0" err="1"/>
              <a:t>icture</a:t>
            </a:r>
            <a:r>
              <a:rPr lang="en-GB" dirty="0"/>
              <a:t> Format” in ribbon, then “Select Pane” in “Arrange” tab. Select picture in the column on the right (Picture 4), move or right click, then “Change Picture”</a:t>
            </a:r>
          </a:p>
          <a:p>
            <a:pPr marL="171450" indent="-171450">
              <a:buFontTx/>
              <a:buChar char="-"/>
            </a:pPr>
            <a:r>
              <a:rPr lang="en-GB" dirty="0"/>
              <a:t>Alternate font is used for the title – download the font file “right_click_on_me_and_select_install.otf” to your computer, right click on the downloaded file, select “Install”. After this, font should be available to use in any application (name of the font is Salome).</a:t>
            </a:r>
          </a:p>
          <a:p>
            <a:pPr marL="171450" indent="-171450">
              <a:buFontTx/>
              <a:buChar char="-"/>
            </a:pPr>
            <a:r>
              <a:rPr lang="en-GB" dirty="0"/>
              <a:t>If you choose to do so, use “Salome” only on titles!</a:t>
            </a:r>
          </a:p>
        </p:txBody>
      </p:sp>
      <p:sp>
        <p:nvSpPr>
          <p:cNvPr id="4" name="Slide Number Placeholder 3"/>
          <p:cNvSpPr>
            <a:spLocks noGrp="1"/>
          </p:cNvSpPr>
          <p:nvPr>
            <p:ph type="sldNum" sz="quarter" idx="5"/>
          </p:nvPr>
        </p:nvSpPr>
        <p:spPr/>
        <p:txBody>
          <a:bodyPr/>
          <a:lstStyle/>
          <a:p>
            <a:fld id="{A38D5BFB-CE13-41AE-B5C5-36E2ED620D9F}" type="slidenum">
              <a:rPr lang="en-US" smtClean="0"/>
              <a:t>24</a:t>
            </a:fld>
            <a:endParaRPr lang="en-US"/>
          </a:p>
        </p:txBody>
      </p:sp>
    </p:spTree>
    <p:extLst>
      <p:ext uri="{BB962C8B-B14F-4D97-AF65-F5344CB8AC3E}">
        <p14:creationId xmlns:p14="http://schemas.microsoft.com/office/powerpoint/2010/main" val="39106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eaLnBrk="1" hangingPunct="1">
              <a:defRPr/>
            </a:pPr>
            <a:r>
              <a:rPr lang="nb-NO" dirty="0"/>
              <a:t>ALONG WITH MUTUAL RECOGNITION</a:t>
            </a:r>
            <a:r>
              <a:rPr lang="nb-NO" baseline="0" dirty="0"/>
              <a:t> OF DIPLOMAS AND EU STUDENT CARD</a:t>
            </a:r>
            <a:endParaRPr lang="nb-NO" dirty="0"/>
          </a:p>
        </p:txBody>
      </p:sp>
      <p:sp>
        <p:nvSpPr>
          <p:cNvPr id="4" name="Slide Number Placeholder 3"/>
          <p:cNvSpPr>
            <a:spLocks noGrp="1"/>
          </p:cNvSpPr>
          <p:nvPr>
            <p:ph type="sldNum" sz="quarter" idx="10"/>
          </p:nvPr>
        </p:nvSpPr>
        <p:spPr/>
        <p:txBody>
          <a:bodyPr/>
          <a:lstStyle/>
          <a:p>
            <a:fld id="{D62D3009-54A2-4834-806A-758141D6524D}" type="slidenum">
              <a:rPr lang="en-GB" altLang="en-US" smtClean="0">
                <a:solidFill>
                  <a:srgbClr val="000000"/>
                </a:solidFill>
              </a:rPr>
              <a:pPr/>
              <a:t>4</a:t>
            </a:fld>
            <a:endParaRPr lang="en-GB" altLang="en-US">
              <a:solidFill>
                <a:srgbClr val="000000"/>
              </a:solidFill>
            </a:endParaRPr>
          </a:p>
        </p:txBody>
      </p:sp>
    </p:spTree>
    <p:extLst>
      <p:ext uri="{BB962C8B-B14F-4D97-AF65-F5344CB8AC3E}">
        <p14:creationId xmlns:p14="http://schemas.microsoft.com/office/powerpoint/2010/main" val="35123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Universities’</a:t>
            </a:r>
            <a:r>
              <a:rPr lang="en-US" b="1" dirty="0"/>
              <a:t> </a:t>
            </a:r>
            <a:r>
              <a:rPr lang="en-US" dirty="0"/>
              <a:t>have an ambitious mandate  to </a:t>
            </a:r>
            <a:r>
              <a:rPr lang="en-US" b="1" dirty="0"/>
              <a:t>trigger unprecedented levels of </a:t>
            </a:r>
            <a:r>
              <a:rPr lang="en-US" b="1" dirty="0" err="1"/>
              <a:t>institutionalised</a:t>
            </a:r>
            <a:r>
              <a:rPr lang="en-US" b="1" dirty="0"/>
              <a:t> cooperation between higher education institutions, making it systemic, structural and sustainable</a:t>
            </a:r>
            <a:r>
              <a:rPr lang="en-US" dirty="0"/>
              <a:t>.</a:t>
            </a:r>
          </a:p>
          <a:p>
            <a:r>
              <a:rPr lang="en-US" dirty="0"/>
              <a:t>More specifically 'European Universities' aim to establish:</a:t>
            </a:r>
          </a:p>
          <a:p>
            <a:r>
              <a:rPr lang="en-US" dirty="0"/>
              <a:t>A shared, integrated, </a:t>
            </a:r>
            <a:r>
              <a:rPr lang="en-US" b="1" dirty="0"/>
              <a:t>long-term joint strategy</a:t>
            </a:r>
            <a:r>
              <a:rPr lang="en-US" dirty="0"/>
              <a:t> for education with, links to research and innovation and society at large</a:t>
            </a:r>
          </a:p>
          <a:p>
            <a:r>
              <a:rPr lang="en-US" dirty="0"/>
              <a:t>A </a:t>
            </a:r>
            <a:r>
              <a:rPr lang="en-US" b="1" dirty="0"/>
              <a:t>European higher education inter-university ‘campus‘</a:t>
            </a:r>
            <a:r>
              <a:rPr lang="en-US" dirty="0"/>
              <a:t> offering curricula where students, doctoral candidates and staff can experience mobility at all study levels</a:t>
            </a:r>
          </a:p>
          <a:p>
            <a:r>
              <a:rPr lang="en-US" b="1" dirty="0"/>
              <a:t>European knowledge-creating teams</a:t>
            </a:r>
            <a:r>
              <a:rPr lang="en-US" dirty="0"/>
              <a:t> addressing together societal challenges in a multi-disciplinary approach.</a:t>
            </a:r>
          </a:p>
          <a:p>
            <a:r>
              <a:rPr lang="en-US" dirty="0"/>
              <a:t>‘European Universities’ should act as </a:t>
            </a:r>
            <a:r>
              <a:rPr lang="en-US" b="1" dirty="0"/>
              <a:t>models of good practice</a:t>
            </a:r>
            <a:r>
              <a:rPr lang="en-US" dirty="0"/>
              <a:t> to further increase the quality, international competitiveness and attractiveness of European higher education. The action supports higher education institutions in </a:t>
            </a:r>
            <a:r>
              <a:rPr lang="en-US" b="1" dirty="0"/>
              <a:t>going beyond existing higher education cooperation models</a:t>
            </a:r>
            <a:r>
              <a:rPr lang="en-US" dirty="0"/>
              <a:t>, and gradually achieving the long-term ambitious vision for 'European Universities'</a:t>
            </a:r>
            <a:r>
              <a:rPr lang="en-US" b="1" dirty="0"/>
              <a:t>.</a:t>
            </a:r>
            <a:endParaRPr lang="en-US" dirty="0"/>
          </a:p>
          <a:p>
            <a:endParaRPr lang="en-US" dirty="0"/>
          </a:p>
        </p:txBody>
      </p:sp>
      <p:sp>
        <p:nvSpPr>
          <p:cNvPr id="4" name="Slide Number Placeholder 3"/>
          <p:cNvSpPr>
            <a:spLocks noGrp="1"/>
          </p:cNvSpPr>
          <p:nvPr>
            <p:ph type="sldNum" sz="quarter" idx="10"/>
          </p:nvPr>
        </p:nvSpPr>
        <p:spPr/>
        <p:txBody>
          <a:bodyPr/>
          <a:lstStyle/>
          <a:p>
            <a:fld id="{228EE4EC-FC1D-4A5C-A5BA-DA124659C1D1}" type="slidenum">
              <a:rPr lang="cs-CZ" smtClean="0"/>
              <a:t>6</a:t>
            </a:fld>
            <a:endParaRPr lang="cs-CZ"/>
          </a:p>
        </p:txBody>
      </p:sp>
    </p:spTree>
    <p:extLst>
      <p:ext uri="{BB962C8B-B14F-4D97-AF65-F5344CB8AC3E}">
        <p14:creationId xmlns:p14="http://schemas.microsoft.com/office/powerpoint/2010/main" val="38292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32B7297-E2B9-418E-86DB-5E802F7D2D5A}" type="slidenum">
              <a:rPr lang="nl-NL" smtClean="0"/>
              <a:t>7</a:t>
            </a:fld>
            <a:endParaRPr lang="nl-NL"/>
          </a:p>
        </p:txBody>
      </p:sp>
    </p:spTree>
    <p:extLst>
      <p:ext uri="{BB962C8B-B14F-4D97-AF65-F5344CB8AC3E}">
        <p14:creationId xmlns:p14="http://schemas.microsoft.com/office/powerpoint/2010/main" val="7121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content slide + presentation boxes variant 1</a:t>
            </a:r>
          </a:p>
        </p:txBody>
      </p:sp>
      <p:sp>
        <p:nvSpPr>
          <p:cNvPr id="4" name="Slide Number Placeholder 3"/>
          <p:cNvSpPr>
            <a:spLocks noGrp="1"/>
          </p:cNvSpPr>
          <p:nvPr>
            <p:ph type="sldNum" sz="quarter" idx="5"/>
          </p:nvPr>
        </p:nvSpPr>
        <p:spPr/>
        <p:txBody>
          <a:bodyPr/>
          <a:lstStyle/>
          <a:p>
            <a:fld id="{A38D5BFB-CE13-41AE-B5C5-36E2ED620D9F}" type="slidenum">
              <a:rPr lang="en-US" smtClean="0"/>
              <a:t>8</a:t>
            </a:fld>
            <a:endParaRPr lang="en-US"/>
          </a:p>
        </p:txBody>
      </p:sp>
    </p:spTree>
    <p:extLst>
      <p:ext uri="{BB962C8B-B14F-4D97-AF65-F5344CB8AC3E}">
        <p14:creationId xmlns:p14="http://schemas.microsoft.com/office/powerpoint/2010/main" val="50126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effectLst/>
                <a:latin typeface="Arial" panose="020B0604020202020204" pitchFamily="34" charset="0"/>
                <a:ea typeface="Arial" panose="020B0604020202020204" pitchFamily="34" charset="0"/>
              </a:rPr>
              <a:t>Aurora is a partnership of like-minded and closely collaborating research-intensive European universities.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effectLst/>
                <a:latin typeface="Arial" panose="020B0604020202020204" pitchFamily="34" charset="0"/>
                <a:ea typeface="Arial" panose="020B0604020202020204" pitchFamily="34" charset="0"/>
              </a:rPr>
              <a:t>We have a history of engagement with our local communities and are wholly committed to ensuring beneficial social impact in our activities and to the achievement of the sustainable development goals.  Aurora’s vision is to use the academic excellence of our members to drive societal change through research and education, delivering our motto of “matching academic excellence with societal relevance”. Our vision will be achieved through the strategic priorities of: diversity &amp; inclusion, societal relevance &amp; impact of research, student engagement, and innovation in teaching &amp;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effectLst/>
                <a:latin typeface="Arial" panose="020B0604020202020204" pitchFamily="34" charset="0"/>
                <a:ea typeface="Arial" panose="020B0604020202020204" pitchFamily="34" charset="0"/>
              </a:rPr>
              <a:t>We </a:t>
            </a:r>
            <a:r>
              <a:rPr lang="en-GB" sz="900" dirty="0">
                <a:effectLst/>
                <a:latin typeface="Arial" panose="020B0604020202020204" pitchFamily="34" charset="0"/>
                <a:ea typeface="Arial" panose="020B0604020202020204" pitchFamily="34" charset="0"/>
                <a:cs typeface="Arial" panose="020B0604020202020204" pitchFamily="34" charset="0"/>
              </a:rPr>
              <a:t>operate as a high trust platform; we want to learn with and from each other by sharing our expertise, resources, strengths but also challenges. Aurora is built upon meaningful collaboration and synergies within and between the partners at all levels - leaders, academics, administrators and students. </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Arial" panose="020B0604020202020204" pitchFamily="34" charset="0"/>
                <a:cs typeface="Arial" panose="020B0604020202020204" pitchFamily="34" charset="0"/>
              </a:rPr>
              <a:t>Our shared educational philosophy is to equip our graduates with the skills and mindset needed to tackle society’s problems in a socially entrepreneurial and innovative way. </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Arial" panose="020B0604020202020204" pitchFamily="34" charset="0"/>
                <a:ea typeface="Arial" panose="020B0604020202020204" pitchFamily="34" charset="0"/>
                <a:cs typeface="Arial" panose="020B0604020202020204" pitchFamily="34" charset="0"/>
              </a:rPr>
              <a:t>As a partnership of European universities, we believe that we have a key contribution to make to the prosperity and wellbeing of our continent and the wider world. To achieve this, we serve communities and work with partners </a:t>
            </a:r>
            <a:r>
              <a:rPr lang="en-GB" sz="900" dirty="0">
                <a:effectLst/>
                <a:latin typeface="Arial" panose="020B0604020202020204" pitchFamily="34" charset="0"/>
                <a:ea typeface="Arial" panose="020B0604020202020204" pitchFamily="34" charset="0"/>
                <a:cs typeface="Arial" panose="020B0604020202020204" pitchFamily="34" charset="0"/>
              </a:rPr>
              <a:t>at a local, regional, European, and global level.</a:t>
            </a:r>
          </a:p>
          <a:p>
            <a:endParaRPr lang="en-US" dirty="0"/>
          </a:p>
        </p:txBody>
      </p:sp>
      <p:sp>
        <p:nvSpPr>
          <p:cNvPr id="4" name="Slide Number Placeholder 3"/>
          <p:cNvSpPr>
            <a:spLocks noGrp="1"/>
          </p:cNvSpPr>
          <p:nvPr>
            <p:ph type="sldNum" sz="quarter" idx="5"/>
          </p:nvPr>
        </p:nvSpPr>
        <p:spPr/>
        <p:txBody>
          <a:bodyPr/>
          <a:lstStyle/>
          <a:p>
            <a:fld id="{A38D5BFB-CE13-41AE-B5C5-36E2ED620D9F}" type="slidenum">
              <a:rPr lang="en-US" smtClean="0"/>
              <a:t>9</a:t>
            </a:fld>
            <a:endParaRPr lang="en-US"/>
          </a:p>
        </p:txBody>
      </p:sp>
    </p:spTree>
    <p:extLst>
      <p:ext uri="{BB962C8B-B14F-4D97-AF65-F5344CB8AC3E}">
        <p14:creationId xmlns:p14="http://schemas.microsoft.com/office/powerpoint/2010/main" val="375431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vision of Aurora universities is to maximise the positive social impact of our teaching, learning and training activities. This is achieved by integrating innovative teaching methods and approaches together into our existing study degree programmes that are designed to better equip our graduates with the necessary skills, competencies and mindset to address societal challenges as social entrepreneurs and innovators in a fast-changing world. Four Pilot Domains1 and the Sustainable Development Goals (SDGs) provide the thematic bracket for this, which also reflects the research strengths of the Aurora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Arial" panose="020B0604020202020204" pitchFamily="34" charset="0"/>
                <a:cs typeface="Arial" panose="020B0604020202020204" pitchFamily="34" charset="0"/>
              </a:rPr>
              <a:t>The activity programme set out in our bid is the shared ambition and endeavour of our students, academics, university leaders, and administrators and reflects the Aurora vision of a European University in four pillars: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Learning for Societal Impact</a:t>
            </a:r>
            <a:r>
              <a:rPr lang="en-US" sz="900" dirty="0">
                <a:effectLst/>
                <a:latin typeface="Arial" panose="020B0604020202020204" pitchFamily="34" charset="0"/>
                <a:ea typeface="Arial" panose="020B0604020202020204" pitchFamily="34" charset="0"/>
                <a:cs typeface="Arial" panose="020B0604020202020204" pitchFamily="34" charset="0"/>
              </a:rPr>
              <a:t> aims to e</a:t>
            </a:r>
            <a:r>
              <a:rPr lang="en-GB" sz="900" dirty="0">
                <a:effectLst/>
                <a:latin typeface="Arial" panose="020B0604020202020204" pitchFamily="34" charset="0"/>
                <a:ea typeface="Arial" panose="020B0604020202020204" pitchFamily="34" charset="0"/>
                <a:cs typeface="Arial" panose="020B0604020202020204" pitchFamily="34" charset="0"/>
              </a:rPr>
              <a:t>quip students and graduates with the skills and mindset needed for them to take responsibility and initiative in addressing societal challenges.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Engaging Communities</a:t>
            </a:r>
            <a:r>
              <a:rPr lang="en-US" sz="900" dirty="0">
                <a:effectLst/>
                <a:latin typeface="Arial" panose="020B0604020202020204" pitchFamily="34" charset="0"/>
                <a:ea typeface="Arial" panose="020B0604020202020204" pitchFamily="34" charset="0"/>
                <a:cs typeface="Arial" panose="020B0604020202020204" pitchFamily="34" charset="0"/>
              </a:rPr>
              <a:t> is about </a:t>
            </a:r>
            <a:r>
              <a:rPr lang="en-GB" sz="900" dirty="0">
                <a:effectLst/>
                <a:latin typeface="Arial" panose="020B0604020202020204" pitchFamily="34" charset="0"/>
                <a:ea typeface="Arial" panose="020B0604020202020204" pitchFamily="34" charset="0"/>
                <a:cs typeface="Arial" panose="020B0604020202020204" pitchFamily="34" charset="0"/>
              </a:rPr>
              <a:t>engagement with our diverse stakeholders at local, regional, national, European, and global level, as well as with our students and academics.</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US" sz="900" b="1" dirty="0">
                <a:effectLst/>
                <a:latin typeface="Arial" panose="020B0604020202020204" pitchFamily="34" charset="0"/>
                <a:ea typeface="Arial" panose="020B0604020202020204" pitchFamily="34" charset="0"/>
                <a:cs typeface="Arial" panose="020B0604020202020204" pitchFamily="34" charset="0"/>
              </a:rPr>
              <a:t>Aurora Sustainability Pioneers</a:t>
            </a:r>
            <a:r>
              <a:rPr lang="en-US" sz="900" dirty="0">
                <a:effectLst/>
                <a:latin typeface="Arial" panose="020B0604020202020204" pitchFamily="34" charset="0"/>
                <a:ea typeface="Arial" panose="020B0604020202020204" pitchFamily="34" charset="0"/>
                <a:cs typeface="Arial" panose="020B0604020202020204" pitchFamily="34" charset="0"/>
              </a:rPr>
              <a:t> aims to </a:t>
            </a:r>
            <a:r>
              <a:rPr lang="en-GB" sz="900" dirty="0">
                <a:effectLst/>
                <a:latin typeface="Arial" panose="020B0604020202020204" pitchFamily="34" charset="0"/>
                <a:ea typeface="Arial" panose="020B0604020202020204" pitchFamily="34" charset="0"/>
                <a:cs typeface="Arial" panose="020B0604020202020204" pitchFamily="34" charset="0"/>
              </a:rPr>
              <a:t>make our universities as sustainable as possible across all their endeavours. </a:t>
            </a:r>
            <a:endParaRPr lang="nl-NL" sz="9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900" b="1" dirty="0">
                <a:effectLst/>
                <a:latin typeface="Arial" panose="020B0604020202020204" pitchFamily="34" charset="0"/>
                <a:ea typeface="Arial" panose="020B0604020202020204" pitchFamily="34" charset="0"/>
                <a:cs typeface="Arial" panose="020B0604020202020204" pitchFamily="34" charset="0"/>
              </a:rPr>
              <a:t>Aurora Research and Innovation for Societal Impact</a:t>
            </a:r>
            <a:r>
              <a:rPr lang="en-GB" sz="900" dirty="0">
                <a:effectLst/>
                <a:latin typeface="Arial" panose="020B0604020202020204" pitchFamily="34" charset="0"/>
                <a:ea typeface="Arial" panose="020B0604020202020204" pitchFamily="34" charset="0"/>
                <a:cs typeface="Arial" panose="020B0604020202020204" pitchFamily="34" charset="0"/>
              </a:rPr>
              <a:t> aims to </a:t>
            </a:r>
            <a:r>
              <a:rPr lang="en-US" sz="900" dirty="0">
                <a:effectLst/>
                <a:latin typeface="Arial" panose="020B0604020202020204" pitchFamily="34" charset="0"/>
                <a:ea typeface="Arial" panose="020B0604020202020204" pitchFamily="34" charset="0"/>
                <a:cs typeface="Arial" panose="020B0604020202020204" pitchFamily="34" charset="0"/>
              </a:rPr>
              <a:t>deepen and expand our  cooperation as research-intensive universities dedicated to societal impact and engagement within the framework of the SDGs.</a:t>
            </a:r>
            <a:endParaRPr lang="nl-NL" sz="9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38D5BFB-CE13-41AE-B5C5-36E2ED620D9F}" type="slidenum">
              <a:rPr lang="en-US" smtClean="0"/>
              <a:t>12</a:t>
            </a:fld>
            <a:endParaRPr lang="en-US"/>
          </a:p>
        </p:txBody>
      </p:sp>
    </p:spTree>
    <p:extLst>
      <p:ext uri="{BB962C8B-B14F-4D97-AF65-F5344CB8AC3E}">
        <p14:creationId xmlns:p14="http://schemas.microsoft.com/office/powerpoint/2010/main" val="162100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B7297-E2B9-418E-86DB-5E802F7D2D5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81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content slide</a:t>
            </a:r>
          </a:p>
        </p:txBody>
      </p:sp>
      <p:sp>
        <p:nvSpPr>
          <p:cNvPr id="4" name="Slide Number Placeholder 3"/>
          <p:cNvSpPr>
            <a:spLocks noGrp="1"/>
          </p:cNvSpPr>
          <p:nvPr>
            <p:ph type="sldNum" sz="quarter" idx="5"/>
          </p:nvPr>
        </p:nvSpPr>
        <p:spPr/>
        <p:txBody>
          <a:bodyPr/>
          <a:lstStyle/>
          <a:p>
            <a:fld id="{A38D5BFB-CE13-41AE-B5C5-36E2ED620D9F}" type="slidenum">
              <a:rPr lang="en-US" smtClean="0"/>
              <a:t>16</a:t>
            </a:fld>
            <a:endParaRPr lang="en-US"/>
          </a:p>
        </p:txBody>
      </p:sp>
    </p:spTree>
    <p:extLst>
      <p:ext uri="{BB962C8B-B14F-4D97-AF65-F5344CB8AC3E}">
        <p14:creationId xmlns:p14="http://schemas.microsoft.com/office/powerpoint/2010/main" val="3146542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59305" y="6450675"/>
            <a:ext cx="9242264"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586" y="2897013"/>
            <a:ext cx="3071701" cy="1026671"/>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09" t="31025" r="17569" b="30204"/>
          <a:stretch/>
        </p:blipFill>
        <p:spPr>
          <a:xfrm>
            <a:off x="8950129" y="679650"/>
            <a:ext cx="2599423" cy="490056"/>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72870" y="1980001"/>
            <a:ext cx="10215134" cy="1612866"/>
          </a:xfrm>
        </p:spPr>
        <p:txBody>
          <a:bodyPr anchor="t">
            <a:normAutofit/>
          </a:bodyPr>
          <a:lstStyle>
            <a:lvl1pPr algn="l">
              <a:defRPr sz="3513"/>
            </a:lvl1pPr>
          </a:lstStyle>
          <a:p>
            <a:r>
              <a:rPr lang="en-US" dirty="0"/>
              <a:t>Click to edit Master title style</a:t>
            </a:r>
          </a:p>
        </p:txBody>
      </p:sp>
      <p:sp>
        <p:nvSpPr>
          <p:cNvPr id="3" name="Subtitle 2"/>
          <p:cNvSpPr>
            <a:spLocks noGrp="1"/>
          </p:cNvSpPr>
          <p:nvPr>
            <p:ph type="subTitle" idx="1"/>
          </p:nvPr>
        </p:nvSpPr>
        <p:spPr>
          <a:xfrm>
            <a:off x="972870" y="3592866"/>
            <a:ext cx="10215134" cy="1552712"/>
          </a:xfrm>
        </p:spPr>
        <p:txBody>
          <a:bodyPr/>
          <a:lstStyle>
            <a:lvl1pPr marL="0" indent="0" algn="l">
              <a:buNone/>
              <a:defRPr sz="3192">
                <a:solidFill>
                  <a:schemeClr val="accent2"/>
                </a:solidFill>
              </a:defRPr>
            </a:lvl1pPr>
            <a:lvl2pPr marL="608008" indent="0" algn="ctr">
              <a:buNone/>
              <a:defRPr sz="2659"/>
            </a:lvl2pPr>
            <a:lvl3pPr marL="1216015" indent="0" algn="ctr">
              <a:buNone/>
              <a:defRPr sz="2394"/>
            </a:lvl3pPr>
            <a:lvl4pPr marL="1824024" indent="0" algn="ctr">
              <a:buNone/>
              <a:defRPr sz="2128"/>
            </a:lvl4pPr>
            <a:lvl5pPr marL="2432032" indent="0" algn="ctr">
              <a:buNone/>
              <a:defRPr sz="2128"/>
            </a:lvl5pPr>
            <a:lvl6pPr marL="3040039" indent="0" algn="ctr">
              <a:buNone/>
              <a:defRPr sz="2128"/>
            </a:lvl6pPr>
            <a:lvl7pPr marL="3648047" indent="0" algn="ctr">
              <a:buNone/>
              <a:defRPr sz="2128"/>
            </a:lvl7pPr>
            <a:lvl8pPr marL="4256056" indent="0" algn="ctr">
              <a:buNone/>
              <a:defRPr sz="2128"/>
            </a:lvl8pPr>
            <a:lvl9pPr marL="4864063" indent="0" algn="ctr">
              <a:buNone/>
              <a:defRPr sz="2128"/>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72870" y="4380949"/>
            <a:ext cx="10215134" cy="982528"/>
          </a:xfrm>
        </p:spPr>
        <p:txBody>
          <a:bodyPr anchor="t">
            <a:normAutofit/>
          </a:bodyPr>
          <a:lstStyle>
            <a:lvl1pPr algn="ctr">
              <a:defRPr sz="3513"/>
            </a:lvl1pPr>
          </a:lstStyle>
          <a:p>
            <a:r>
              <a:rPr lang="en-US"/>
              <a:t>Click to edit Master title style</a:t>
            </a:r>
            <a:endParaRPr lang="en-US" dirty="0"/>
          </a:p>
        </p:txBody>
      </p:sp>
      <p:sp>
        <p:nvSpPr>
          <p:cNvPr id="3" name="Subtitle 2"/>
          <p:cNvSpPr>
            <a:spLocks noGrp="1"/>
          </p:cNvSpPr>
          <p:nvPr>
            <p:ph type="subTitle" idx="1"/>
          </p:nvPr>
        </p:nvSpPr>
        <p:spPr>
          <a:xfrm>
            <a:off x="972870" y="5363478"/>
            <a:ext cx="10215134" cy="945883"/>
          </a:xfrm>
        </p:spPr>
        <p:txBody>
          <a:bodyPr/>
          <a:lstStyle>
            <a:lvl1pPr marL="0" indent="0" algn="ctr">
              <a:buNone/>
              <a:defRPr sz="3192">
                <a:solidFill>
                  <a:schemeClr val="accent2"/>
                </a:solidFill>
              </a:defRPr>
            </a:lvl1pPr>
            <a:lvl2pPr marL="608008" indent="0" algn="ctr">
              <a:buNone/>
              <a:defRPr sz="2659"/>
            </a:lvl2pPr>
            <a:lvl3pPr marL="1216015" indent="0" algn="ctr">
              <a:buNone/>
              <a:defRPr sz="2394"/>
            </a:lvl3pPr>
            <a:lvl4pPr marL="1824024" indent="0" algn="ctr">
              <a:buNone/>
              <a:defRPr sz="2128"/>
            </a:lvl4pPr>
            <a:lvl5pPr marL="2432032" indent="0" algn="ctr">
              <a:buNone/>
              <a:defRPr sz="2128"/>
            </a:lvl5pPr>
            <a:lvl6pPr marL="3040039" indent="0" algn="ctr">
              <a:buNone/>
              <a:defRPr sz="2128"/>
            </a:lvl6pPr>
            <a:lvl7pPr marL="3648047" indent="0" algn="ctr">
              <a:buNone/>
              <a:defRPr sz="2128"/>
            </a:lvl7pPr>
            <a:lvl8pPr marL="4256056" indent="0" algn="ctr">
              <a:buNone/>
              <a:defRPr sz="2128"/>
            </a:lvl8pPr>
            <a:lvl9pPr marL="4864063" indent="0" algn="ctr">
              <a:buNone/>
              <a:defRPr sz="2128"/>
            </a:lvl9pPr>
          </a:lstStyle>
          <a:p>
            <a:r>
              <a:rPr lang="en-US"/>
              <a:t>Click to edit Master subtitle style</a:t>
            </a:r>
            <a:endParaRPr lang="en-US" dirty="0"/>
          </a:p>
        </p:txBody>
      </p:sp>
      <p:sp>
        <p:nvSpPr>
          <p:cNvPr id="5" name="Footer Placeholder 4"/>
          <p:cNvSpPr>
            <a:spLocks noGrp="1"/>
          </p:cNvSpPr>
          <p:nvPr>
            <p:ph type="ftr" sz="quarter" idx="11"/>
          </p:nvPr>
        </p:nvSpPr>
        <p:spPr>
          <a:xfrm>
            <a:off x="1459305" y="6450675"/>
            <a:ext cx="9242264"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1957" y="1260000"/>
            <a:ext cx="1936959" cy="1845514"/>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09" t="31025" r="17569" b="30204"/>
          <a:stretch/>
        </p:blipFill>
        <p:spPr>
          <a:xfrm>
            <a:off x="8950129" y="679650"/>
            <a:ext cx="2599423" cy="490056"/>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cs-CZ"/>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2870" y="2462400"/>
            <a:ext cx="4895025" cy="389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2979" y="2462400"/>
            <a:ext cx="4895025" cy="389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72870" y="1620000"/>
            <a:ext cx="10215134" cy="7488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72870" y="2368800"/>
            <a:ext cx="4893536" cy="693376"/>
          </a:xfrm>
        </p:spPr>
        <p:txBody>
          <a:bodyPr anchor="b"/>
          <a:lstStyle>
            <a:lvl1pPr marL="0" indent="0">
              <a:buNone/>
              <a:defRPr sz="3192" b="1"/>
            </a:lvl1pPr>
            <a:lvl2pPr marL="608008" indent="0">
              <a:buNone/>
              <a:defRPr sz="2659" b="1"/>
            </a:lvl2pPr>
            <a:lvl3pPr marL="1216015" indent="0">
              <a:buNone/>
              <a:defRPr sz="2394" b="1"/>
            </a:lvl3pPr>
            <a:lvl4pPr marL="1824024" indent="0">
              <a:buNone/>
              <a:defRPr sz="2128" b="1"/>
            </a:lvl4pPr>
            <a:lvl5pPr marL="2432032" indent="0">
              <a:buNone/>
              <a:defRPr sz="2128" b="1"/>
            </a:lvl5pPr>
            <a:lvl6pPr marL="3040039" indent="0">
              <a:buNone/>
              <a:defRPr sz="2128" b="1"/>
            </a:lvl6pPr>
            <a:lvl7pPr marL="3648047" indent="0">
              <a:buNone/>
              <a:defRPr sz="2128" b="1"/>
            </a:lvl7pPr>
            <a:lvl8pPr marL="4256056" indent="0">
              <a:buNone/>
              <a:defRPr sz="2128" b="1"/>
            </a:lvl8pPr>
            <a:lvl9pPr marL="4864063" indent="0">
              <a:buNone/>
              <a:defRPr sz="2128" b="1"/>
            </a:lvl9pPr>
          </a:lstStyle>
          <a:p>
            <a:pPr lvl="0"/>
            <a:r>
              <a:rPr lang="en-US"/>
              <a:t>Edit Master text styles</a:t>
            </a:r>
          </a:p>
        </p:txBody>
      </p:sp>
      <p:sp>
        <p:nvSpPr>
          <p:cNvPr id="4" name="Content Placeholder 3"/>
          <p:cNvSpPr>
            <a:spLocks noGrp="1"/>
          </p:cNvSpPr>
          <p:nvPr>
            <p:ph sz="half" idx="2"/>
          </p:nvPr>
        </p:nvSpPr>
        <p:spPr>
          <a:xfrm>
            <a:off x="972870" y="3151650"/>
            <a:ext cx="4893536" cy="320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468" y="2368800"/>
            <a:ext cx="4893536" cy="693376"/>
          </a:xfrm>
        </p:spPr>
        <p:txBody>
          <a:bodyPr anchor="b"/>
          <a:lstStyle>
            <a:lvl1pPr marL="0" indent="0">
              <a:buNone/>
              <a:defRPr sz="3192" b="1"/>
            </a:lvl1pPr>
            <a:lvl2pPr marL="608008" indent="0">
              <a:buNone/>
              <a:defRPr sz="2659" b="1"/>
            </a:lvl2pPr>
            <a:lvl3pPr marL="1216015" indent="0">
              <a:buNone/>
              <a:defRPr sz="2394" b="1"/>
            </a:lvl3pPr>
            <a:lvl4pPr marL="1824024" indent="0">
              <a:buNone/>
              <a:defRPr sz="2128" b="1"/>
            </a:lvl4pPr>
            <a:lvl5pPr marL="2432032" indent="0">
              <a:buNone/>
              <a:defRPr sz="2128" b="1"/>
            </a:lvl5pPr>
            <a:lvl6pPr marL="3040039" indent="0">
              <a:buNone/>
              <a:defRPr sz="2128" b="1"/>
            </a:lvl6pPr>
            <a:lvl7pPr marL="3648047" indent="0">
              <a:buNone/>
              <a:defRPr sz="2128" b="1"/>
            </a:lvl7pPr>
            <a:lvl8pPr marL="4256056" indent="0">
              <a:buNone/>
              <a:defRPr sz="2128" b="1"/>
            </a:lvl8pPr>
            <a:lvl9pPr marL="4864063" indent="0">
              <a:buNone/>
              <a:defRPr sz="2128" b="1"/>
            </a:lvl9pPr>
          </a:lstStyle>
          <a:p>
            <a:pPr lvl="0"/>
            <a:r>
              <a:rPr lang="en-US"/>
              <a:t>Edit Master text styles</a:t>
            </a:r>
          </a:p>
        </p:txBody>
      </p:sp>
      <p:sp>
        <p:nvSpPr>
          <p:cNvPr id="6" name="Content Placeholder 5"/>
          <p:cNvSpPr>
            <a:spLocks noGrp="1"/>
          </p:cNvSpPr>
          <p:nvPr>
            <p:ph sz="quarter" idx="4"/>
          </p:nvPr>
        </p:nvSpPr>
        <p:spPr>
          <a:xfrm>
            <a:off x="6294468" y="3151650"/>
            <a:ext cx="4893536" cy="320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dirty="0"/>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72870" y="1620000"/>
            <a:ext cx="4059167" cy="748800"/>
          </a:xfrm>
        </p:spPr>
        <p:txBody>
          <a:bodyPr anchor="b">
            <a:normAutofit/>
          </a:bodyPr>
          <a:lstStyle>
            <a:lvl1pPr>
              <a:defRPr sz="3513"/>
            </a:lvl1pPr>
          </a:lstStyle>
          <a:p>
            <a:r>
              <a:rPr lang="en-US"/>
              <a:t>Click to edit Master title style</a:t>
            </a:r>
            <a:endParaRPr lang="en-US" dirty="0"/>
          </a:p>
        </p:txBody>
      </p:sp>
      <p:sp>
        <p:nvSpPr>
          <p:cNvPr id="3" name="Content Placeholder 2"/>
          <p:cNvSpPr>
            <a:spLocks noGrp="1"/>
          </p:cNvSpPr>
          <p:nvPr>
            <p:ph idx="1"/>
          </p:nvPr>
        </p:nvSpPr>
        <p:spPr>
          <a:xfrm>
            <a:off x="5169690" y="1620000"/>
            <a:ext cx="6018314" cy="4733283"/>
          </a:xfrm>
        </p:spPr>
        <p:txBody>
          <a:bodyPr>
            <a:normAutofit/>
          </a:bodyPr>
          <a:lstStyle>
            <a:lvl1pPr>
              <a:defRPr sz="3243"/>
            </a:lvl1pPr>
            <a:lvl2pPr>
              <a:defRPr sz="2702"/>
            </a:lvl2pPr>
            <a:lvl3pPr>
              <a:defRPr sz="2432"/>
            </a:lvl3pPr>
            <a:lvl4pPr>
              <a:defRPr sz="2162"/>
            </a:lvl4pPr>
            <a:lvl5pPr>
              <a:defRPr sz="2162"/>
            </a:lvl5pPr>
            <a:lvl6pPr>
              <a:defRPr sz="2659"/>
            </a:lvl6pPr>
            <a:lvl7pPr>
              <a:defRPr sz="2659"/>
            </a:lvl7pPr>
            <a:lvl8pPr>
              <a:defRPr sz="2659"/>
            </a:lvl8pPr>
            <a:lvl9pPr>
              <a:defRPr sz="26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2870" y="2458274"/>
            <a:ext cx="4059167" cy="3902926"/>
          </a:xfrm>
        </p:spPr>
        <p:txBody>
          <a:bodyPr/>
          <a:lstStyle>
            <a:lvl1pPr marL="0" indent="0">
              <a:buNone/>
              <a:defRPr sz="2128"/>
            </a:lvl1pPr>
            <a:lvl2pPr marL="608008" indent="0">
              <a:buNone/>
              <a:defRPr sz="1862"/>
            </a:lvl2pPr>
            <a:lvl3pPr marL="1216015" indent="0">
              <a:buNone/>
              <a:defRPr sz="1596"/>
            </a:lvl3pPr>
            <a:lvl4pPr marL="1824024" indent="0">
              <a:buNone/>
              <a:defRPr sz="1330"/>
            </a:lvl4pPr>
            <a:lvl5pPr marL="2432032" indent="0">
              <a:buNone/>
              <a:defRPr sz="1330"/>
            </a:lvl5pPr>
            <a:lvl6pPr marL="3040039" indent="0">
              <a:buNone/>
              <a:defRPr sz="1330"/>
            </a:lvl6pPr>
            <a:lvl7pPr marL="3648047" indent="0">
              <a:buNone/>
              <a:defRPr sz="1330"/>
            </a:lvl7pPr>
            <a:lvl8pPr marL="4256056" indent="0">
              <a:buNone/>
              <a:defRPr sz="1330"/>
            </a:lvl8pPr>
            <a:lvl9pPr marL="4864063" indent="0">
              <a:buNone/>
              <a:defRPr sz="1330"/>
            </a:lvl9pPr>
          </a:lstStyle>
          <a:p>
            <a:pPr lvl="0"/>
            <a:r>
              <a:rPr lang="en-US"/>
              <a:t>Edit Master text styles</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870" y="1620000"/>
            <a:ext cx="10215134" cy="748080"/>
          </a:xfrm>
          <a:prstGeom prst="rect">
            <a:avLst/>
          </a:prstGeom>
        </p:spPr>
        <p:txBody>
          <a:bodyPr vert="horz" lIns="0" tIns="0" rIns="0" bIns="0" rtlCol="0" anchor="t">
            <a:normAutofit/>
          </a:bodyPr>
          <a:lstStyle/>
          <a:p>
            <a:r>
              <a:rPr lang="cs-CZ" dirty="0"/>
              <a:t>Kliknutím lze upravit styl.</a:t>
            </a:r>
            <a:endParaRPr lang="en-US" dirty="0"/>
          </a:p>
        </p:txBody>
      </p:sp>
      <p:sp>
        <p:nvSpPr>
          <p:cNvPr id="3" name="Text Placeholder 2"/>
          <p:cNvSpPr>
            <a:spLocks noGrp="1"/>
          </p:cNvSpPr>
          <p:nvPr>
            <p:ph type="body" idx="1"/>
          </p:nvPr>
        </p:nvSpPr>
        <p:spPr>
          <a:xfrm>
            <a:off x="972870" y="2460568"/>
            <a:ext cx="10215134" cy="3898669"/>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972870" y="6450675"/>
            <a:ext cx="9619119" cy="216000"/>
          </a:xfrm>
          <a:prstGeom prst="rect">
            <a:avLst/>
          </a:prstGeom>
        </p:spPr>
        <p:txBody>
          <a:bodyPr vert="horz" lIns="0" tIns="0" rIns="0" bIns="0" rtlCol="0" anchor="b"/>
          <a:lstStyle>
            <a:lvl1pPr algn="l">
              <a:defRPr sz="1351">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10760473" y="6450675"/>
            <a:ext cx="427532" cy="216000"/>
          </a:xfrm>
          <a:prstGeom prst="rect">
            <a:avLst/>
          </a:prstGeom>
        </p:spPr>
        <p:txBody>
          <a:bodyPr vert="horz" lIns="0" tIns="0" rIns="0" bIns="0" rtlCol="0" anchor="ctr"/>
          <a:lstStyle>
            <a:lvl1pPr algn="r">
              <a:defRPr sz="1351">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70" y="540000"/>
            <a:ext cx="2132317" cy="710772"/>
          </a:xfrm>
          <a:prstGeom prst="rect">
            <a:avLst/>
          </a:prstGeom>
        </p:spPr>
      </p:pic>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309" t="31025" r="17569" b="30204"/>
          <a:stretch/>
        </p:blipFill>
        <p:spPr>
          <a:xfrm>
            <a:off x="8950129" y="679650"/>
            <a:ext cx="2599423" cy="490056"/>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1216015" rtl="0" eaLnBrk="1" latinLnBrk="0" hangingPunct="1">
        <a:lnSpc>
          <a:spcPct val="100000"/>
        </a:lnSpc>
        <a:spcBef>
          <a:spcPct val="0"/>
        </a:spcBef>
        <a:buNone/>
        <a:defRPr sz="3513" b="1" kern="1200">
          <a:solidFill>
            <a:schemeClr val="accent1"/>
          </a:solidFill>
          <a:latin typeface="Arial" panose="020B0604020202020204" pitchFamily="34" charset="0"/>
          <a:ea typeface="+mj-ea"/>
          <a:cs typeface="Arial" panose="020B0604020202020204" pitchFamily="34" charset="0"/>
        </a:defRPr>
      </a:lvl1pPr>
    </p:titleStyle>
    <p:bodyStyle>
      <a:lvl1pPr marL="360365" indent="-360365" algn="l" defTabSz="1216015" rtl="0" eaLnBrk="1" latinLnBrk="0" hangingPunct="1">
        <a:lnSpc>
          <a:spcPct val="100000"/>
        </a:lnSpc>
        <a:spcBef>
          <a:spcPts val="1330"/>
        </a:spcBef>
        <a:buFont typeface="Arial" panose="020B0604020202020204" pitchFamily="34" charset="0"/>
        <a:buChar char="−"/>
        <a:defRPr sz="2702" kern="1200">
          <a:solidFill>
            <a:schemeClr val="accent1"/>
          </a:solidFill>
          <a:latin typeface="Arial" panose="020B0604020202020204" pitchFamily="34" charset="0"/>
          <a:ea typeface="+mn-ea"/>
          <a:cs typeface="Arial" panose="020B0604020202020204" pitchFamily="34" charset="0"/>
        </a:defRPr>
      </a:lvl1pPr>
      <a:lvl2pPr marL="729310" indent="-368945" algn="l" defTabSz="1216015" rtl="0" eaLnBrk="1" latinLnBrk="0" hangingPunct="1">
        <a:lnSpc>
          <a:spcPct val="100000"/>
        </a:lnSpc>
        <a:spcBef>
          <a:spcPts val="665"/>
        </a:spcBef>
        <a:buFont typeface="Arial" panose="020B0604020202020204" pitchFamily="34" charset="0"/>
        <a:buChar char="−"/>
        <a:defRPr sz="2432" kern="1200">
          <a:solidFill>
            <a:schemeClr val="accent2"/>
          </a:solidFill>
          <a:latin typeface="Arial" panose="020B0604020202020204" pitchFamily="34" charset="0"/>
          <a:ea typeface="+mn-ea"/>
          <a:cs typeface="Arial" panose="020B0604020202020204" pitchFamily="34" charset="0"/>
        </a:defRPr>
      </a:lvl2pPr>
      <a:lvl3pPr marL="1089675" indent="-360365" algn="l" defTabSz="1216015" rtl="0" eaLnBrk="1" latinLnBrk="0" hangingPunct="1">
        <a:lnSpc>
          <a:spcPct val="100000"/>
        </a:lnSpc>
        <a:spcBef>
          <a:spcPts val="665"/>
        </a:spcBef>
        <a:buFont typeface="Arial" panose="020B0604020202020204" pitchFamily="34" charset="0"/>
        <a:buChar char="−"/>
        <a:defRPr sz="2162" kern="1200">
          <a:solidFill>
            <a:schemeClr val="accent2"/>
          </a:solidFill>
          <a:latin typeface="Arial" panose="020B0604020202020204" pitchFamily="34" charset="0"/>
          <a:ea typeface="+mn-ea"/>
          <a:cs typeface="Arial" panose="020B0604020202020204" pitchFamily="34" charset="0"/>
        </a:defRPr>
      </a:lvl3pPr>
      <a:lvl4pPr marL="1447896" indent="-358221" algn="l" defTabSz="1216015" rtl="0" eaLnBrk="1" latinLnBrk="0" hangingPunct="1">
        <a:lnSpc>
          <a:spcPct val="100000"/>
        </a:lnSpc>
        <a:spcBef>
          <a:spcPts val="665"/>
        </a:spcBef>
        <a:buFont typeface="Arial" panose="020B0604020202020204" pitchFamily="34" charset="0"/>
        <a:buChar char="−"/>
        <a:defRPr sz="1892" kern="1200">
          <a:solidFill>
            <a:schemeClr val="accent2"/>
          </a:solidFill>
          <a:latin typeface="Arial" panose="020B0604020202020204" pitchFamily="34" charset="0"/>
          <a:ea typeface="+mn-ea"/>
          <a:cs typeface="Arial" panose="020B0604020202020204" pitchFamily="34" charset="0"/>
        </a:defRPr>
      </a:lvl4pPr>
      <a:lvl5pPr marL="1818985" indent="-371091" algn="l" defTabSz="1216015" rtl="0" eaLnBrk="1" latinLnBrk="0" hangingPunct="1">
        <a:lnSpc>
          <a:spcPct val="100000"/>
        </a:lnSpc>
        <a:spcBef>
          <a:spcPts val="665"/>
        </a:spcBef>
        <a:buFont typeface="Arial" panose="020B0604020202020204" pitchFamily="34" charset="0"/>
        <a:buChar char="−"/>
        <a:defRPr sz="1892" kern="1200">
          <a:solidFill>
            <a:schemeClr val="accent2"/>
          </a:solidFill>
          <a:latin typeface="Arial" panose="020B0604020202020204" pitchFamily="34" charset="0"/>
          <a:ea typeface="+mn-ea"/>
          <a:cs typeface="Arial" panose="020B0604020202020204" pitchFamily="34" charset="0"/>
        </a:defRPr>
      </a:lvl5pPr>
      <a:lvl6pPr marL="3344043"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6pPr>
      <a:lvl7pPr marL="3952052"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7pPr>
      <a:lvl8pPr marL="4560059"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8pPr>
      <a:lvl9pPr marL="5168067"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9pPr>
    </p:bodyStyle>
    <p:otherStyle>
      <a:defPPr>
        <a:defRPr lang="en-US"/>
      </a:defPPr>
      <a:lvl1pPr marL="0" algn="l" defTabSz="1216015" rtl="0" eaLnBrk="1" latinLnBrk="0" hangingPunct="1">
        <a:defRPr sz="2394" kern="1200">
          <a:solidFill>
            <a:schemeClr val="tx1"/>
          </a:solidFill>
          <a:latin typeface="+mn-lt"/>
          <a:ea typeface="+mn-ea"/>
          <a:cs typeface="+mn-cs"/>
        </a:defRPr>
      </a:lvl1pPr>
      <a:lvl2pPr marL="608008" algn="l" defTabSz="1216015" rtl="0" eaLnBrk="1" latinLnBrk="0" hangingPunct="1">
        <a:defRPr sz="2394" kern="1200">
          <a:solidFill>
            <a:schemeClr val="tx1"/>
          </a:solidFill>
          <a:latin typeface="+mn-lt"/>
          <a:ea typeface="+mn-ea"/>
          <a:cs typeface="+mn-cs"/>
        </a:defRPr>
      </a:lvl2pPr>
      <a:lvl3pPr marL="1216015" algn="l" defTabSz="1216015" rtl="0" eaLnBrk="1" latinLnBrk="0" hangingPunct="1">
        <a:defRPr sz="2394" kern="1200">
          <a:solidFill>
            <a:schemeClr val="tx1"/>
          </a:solidFill>
          <a:latin typeface="+mn-lt"/>
          <a:ea typeface="+mn-ea"/>
          <a:cs typeface="+mn-cs"/>
        </a:defRPr>
      </a:lvl3pPr>
      <a:lvl4pPr marL="1824024" algn="l" defTabSz="1216015" rtl="0" eaLnBrk="1" latinLnBrk="0" hangingPunct="1">
        <a:defRPr sz="2394" kern="1200">
          <a:solidFill>
            <a:schemeClr val="tx1"/>
          </a:solidFill>
          <a:latin typeface="+mn-lt"/>
          <a:ea typeface="+mn-ea"/>
          <a:cs typeface="+mn-cs"/>
        </a:defRPr>
      </a:lvl4pPr>
      <a:lvl5pPr marL="2432032" algn="l" defTabSz="1216015" rtl="0" eaLnBrk="1" latinLnBrk="0" hangingPunct="1">
        <a:defRPr sz="2394" kern="1200">
          <a:solidFill>
            <a:schemeClr val="tx1"/>
          </a:solidFill>
          <a:latin typeface="+mn-lt"/>
          <a:ea typeface="+mn-ea"/>
          <a:cs typeface="+mn-cs"/>
        </a:defRPr>
      </a:lvl5pPr>
      <a:lvl6pPr marL="3040039" algn="l" defTabSz="1216015" rtl="0" eaLnBrk="1" latinLnBrk="0" hangingPunct="1">
        <a:defRPr sz="2394" kern="1200">
          <a:solidFill>
            <a:schemeClr val="tx1"/>
          </a:solidFill>
          <a:latin typeface="+mn-lt"/>
          <a:ea typeface="+mn-ea"/>
          <a:cs typeface="+mn-cs"/>
        </a:defRPr>
      </a:lvl6pPr>
      <a:lvl7pPr marL="3648047" algn="l" defTabSz="1216015" rtl="0" eaLnBrk="1" latinLnBrk="0" hangingPunct="1">
        <a:defRPr sz="2394" kern="1200">
          <a:solidFill>
            <a:schemeClr val="tx1"/>
          </a:solidFill>
          <a:latin typeface="+mn-lt"/>
          <a:ea typeface="+mn-ea"/>
          <a:cs typeface="+mn-cs"/>
        </a:defRPr>
      </a:lvl7pPr>
      <a:lvl8pPr marL="4256056" algn="l" defTabSz="1216015" rtl="0" eaLnBrk="1" latinLnBrk="0" hangingPunct="1">
        <a:defRPr sz="2394" kern="1200">
          <a:solidFill>
            <a:schemeClr val="tx1"/>
          </a:solidFill>
          <a:latin typeface="+mn-lt"/>
          <a:ea typeface="+mn-ea"/>
          <a:cs typeface="+mn-cs"/>
        </a:defRPr>
      </a:lvl8pPr>
      <a:lvl9pPr marL="4864063" algn="l" defTabSz="1216015" rtl="0" eaLnBrk="1" latinLnBrk="0" hangingPunct="1">
        <a:defRPr sz="2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aurora.upol.c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9.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a:stretch>
        </a:blipFill>
        <a:effectLst/>
      </p:bgPr>
    </p:bg>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1A5574D6-EA2B-B143-8B0D-B86AFD2C8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23" y="640368"/>
            <a:ext cx="2929543" cy="637977"/>
          </a:xfrm>
          <a:prstGeom prst="rect">
            <a:avLst/>
          </a:prstGeom>
        </p:spPr>
      </p:pic>
      <p:pic>
        <p:nvPicPr>
          <p:cNvPr id="9" name="Picture 8">
            <a:extLst>
              <a:ext uri="{FF2B5EF4-FFF2-40B4-BE49-F238E27FC236}">
                <a16:creationId xmlns:a16="http://schemas.microsoft.com/office/drawing/2014/main" id="{E3C3ECB1-464E-6344-A48D-5DFD43FF59A4}"/>
              </a:ext>
            </a:extLst>
          </p:cNvPr>
          <p:cNvPicPr>
            <a:picLocks noChangeAspect="1"/>
          </p:cNvPicPr>
          <p:nvPr/>
        </p:nvPicPr>
        <p:blipFill rotWithShape="1">
          <a:blip r:embed="rId5">
            <a:extLst>
              <a:ext uri="{28A0092B-C50C-407E-A947-70E740481C1C}">
                <a14:useLocalDpi xmlns:a14="http://schemas.microsoft.com/office/drawing/2010/main" val="0"/>
              </a:ext>
            </a:extLst>
          </a:blip>
          <a:srcRect l="8476"/>
          <a:stretch/>
        </p:blipFill>
        <p:spPr>
          <a:xfrm rot="5400000">
            <a:off x="-617958" y="2637211"/>
            <a:ext cx="4865121" cy="3541532"/>
          </a:xfrm>
          <a:prstGeom prst="rect">
            <a:avLst/>
          </a:prstGeom>
        </p:spPr>
      </p:pic>
      <p:pic>
        <p:nvPicPr>
          <p:cNvPr id="11" name="Picture 10" descr="Shape&#10;&#10;Description automatically generated">
            <a:extLst>
              <a:ext uri="{FF2B5EF4-FFF2-40B4-BE49-F238E27FC236}">
                <a16:creationId xmlns:a16="http://schemas.microsoft.com/office/drawing/2014/main" id="{B426127C-AABA-314B-849F-20D648537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75416"/>
            <a:ext cx="4386263" cy="4917472"/>
          </a:xfrm>
          <a:prstGeom prst="rect">
            <a:avLst/>
          </a:prstGeom>
        </p:spPr>
      </p:pic>
      <p:sp>
        <p:nvSpPr>
          <p:cNvPr id="13" name="Subtitle 2">
            <a:extLst>
              <a:ext uri="{FF2B5EF4-FFF2-40B4-BE49-F238E27FC236}">
                <a16:creationId xmlns:a16="http://schemas.microsoft.com/office/drawing/2014/main" id="{3CC2A8DA-CE9D-AC4F-AE13-D94F9DEB529C}"/>
              </a:ext>
            </a:extLst>
          </p:cNvPr>
          <p:cNvSpPr>
            <a:spLocks noGrp="1"/>
          </p:cNvSpPr>
          <p:nvPr>
            <p:ph type="subTitle" idx="1"/>
          </p:nvPr>
        </p:nvSpPr>
        <p:spPr>
          <a:xfrm>
            <a:off x="972870" y="5363478"/>
            <a:ext cx="10215134" cy="945883"/>
          </a:xfrm>
        </p:spPr>
        <p:txBody>
          <a:bodyPr>
            <a:normAutofit/>
          </a:bodyPr>
          <a:lstStyle/>
          <a:p>
            <a:r>
              <a:rPr lang="en-GB" sz="2400" dirty="0">
                <a:solidFill>
                  <a:srgbClr val="0070C0"/>
                </a:solidFill>
              </a:rPr>
              <a:t>October 18</a:t>
            </a:r>
            <a:r>
              <a:rPr lang="en-GB" sz="2400" baseline="30000" dirty="0">
                <a:solidFill>
                  <a:srgbClr val="0070C0"/>
                </a:solidFill>
              </a:rPr>
              <a:t>th</a:t>
            </a:r>
            <a:r>
              <a:rPr lang="en-GB" sz="2400" dirty="0">
                <a:solidFill>
                  <a:srgbClr val="0070C0"/>
                </a:solidFill>
              </a:rPr>
              <a:t>, 2021</a:t>
            </a:r>
          </a:p>
          <a:p>
            <a:r>
              <a:rPr lang="en-GB" sz="2400" dirty="0">
                <a:solidFill>
                  <a:srgbClr val="0070C0"/>
                </a:solidFill>
              </a:rPr>
              <a:t>Small Auditorium, Faculty of Education</a:t>
            </a:r>
          </a:p>
        </p:txBody>
      </p:sp>
      <p:sp>
        <p:nvSpPr>
          <p:cNvPr id="14" name="TextBox 13">
            <a:extLst>
              <a:ext uri="{FF2B5EF4-FFF2-40B4-BE49-F238E27FC236}">
                <a16:creationId xmlns:a16="http://schemas.microsoft.com/office/drawing/2014/main" id="{E383BA77-7B8D-4144-98C9-E97E797B73D9}"/>
              </a:ext>
            </a:extLst>
          </p:cNvPr>
          <p:cNvSpPr txBox="1"/>
          <p:nvPr/>
        </p:nvSpPr>
        <p:spPr>
          <a:xfrm>
            <a:off x="3124200" y="3768713"/>
            <a:ext cx="6563810" cy="665439"/>
          </a:xfrm>
          <a:prstGeom prst="rect">
            <a:avLst/>
          </a:prstGeom>
          <a:noFill/>
        </p:spPr>
        <p:txBody>
          <a:bodyPr wrap="square" rtlCol="0">
            <a:spAutoFit/>
          </a:bodyPr>
          <a:lstStyle/>
          <a:p>
            <a:pPr algn="ctr"/>
            <a:r>
              <a:rPr lang="en-US" sz="3724" dirty="0">
                <a:solidFill>
                  <a:srgbClr val="00DEB9"/>
                </a:solidFill>
                <a:latin typeface="Salome" panose="02000503000000020004" pitchFamily="50" charset="0"/>
                <a:cs typeface="Arial" panose="020B0604020202020204" pitchFamily="34" charset="0"/>
              </a:rPr>
              <a:t> Welcome to Aurora Open Day</a:t>
            </a:r>
          </a:p>
        </p:txBody>
      </p:sp>
    </p:spTree>
    <p:extLst>
      <p:ext uri="{BB962C8B-B14F-4D97-AF65-F5344CB8AC3E}">
        <p14:creationId xmlns:p14="http://schemas.microsoft.com/office/powerpoint/2010/main" val="28741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FCAD-A6F0-F14C-BC6C-36E7D9DF8C7D}"/>
              </a:ext>
            </a:extLst>
          </p:cNvPr>
          <p:cNvSpPr>
            <a:spLocks noGrp="1"/>
          </p:cNvSpPr>
          <p:nvPr>
            <p:ph type="title"/>
          </p:nvPr>
        </p:nvSpPr>
        <p:spPr/>
        <p:txBody>
          <a:bodyPr/>
          <a:lstStyle/>
          <a:p>
            <a:r>
              <a:rPr lang="en-GB" dirty="0"/>
              <a:t>Legal framework of our collaboration</a:t>
            </a:r>
          </a:p>
        </p:txBody>
      </p:sp>
      <p:sp>
        <p:nvSpPr>
          <p:cNvPr id="3" name="Content Placeholder 2">
            <a:extLst>
              <a:ext uri="{FF2B5EF4-FFF2-40B4-BE49-F238E27FC236}">
                <a16:creationId xmlns:a16="http://schemas.microsoft.com/office/drawing/2014/main" id="{7C4AB370-E536-5042-8EDE-553BEDA92801}"/>
              </a:ext>
            </a:extLst>
          </p:cNvPr>
          <p:cNvSpPr>
            <a:spLocks noGrp="1"/>
          </p:cNvSpPr>
          <p:nvPr>
            <p:ph idx="1"/>
          </p:nvPr>
        </p:nvSpPr>
        <p:spPr/>
        <p:txBody>
          <a:bodyPr>
            <a:normAutofit fontScale="85000" lnSpcReduction="10000"/>
          </a:bodyPr>
          <a:lstStyle/>
          <a:p>
            <a:r>
              <a:rPr lang="en-GB" b="1" dirty="0"/>
              <a:t>Aurora EUN Grant Agreement with European Commission – 2020/2023</a:t>
            </a:r>
          </a:p>
          <a:p>
            <a:r>
              <a:rPr lang="en-GB" b="1" dirty="0"/>
              <a:t>Aurora EUN Consortia Agreement – 2020/2023</a:t>
            </a:r>
          </a:p>
          <a:p>
            <a:r>
              <a:rPr lang="en-GB" b="1" dirty="0"/>
              <a:t>Aurora Horizon 2020 SWAFs Agreement with European Commission 2021/2024</a:t>
            </a:r>
          </a:p>
          <a:p>
            <a:r>
              <a:rPr lang="en-GB" dirty="0"/>
              <a:t>Aurora Consortia Agreement Research and Innovation 2021/2024 TBS</a:t>
            </a:r>
          </a:p>
          <a:p>
            <a:r>
              <a:rPr lang="en-GB" dirty="0"/>
              <a:t>Multilateral Aurora Mobility Agreement 2021-2023 TBS</a:t>
            </a:r>
          </a:p>
          <a:p>
            <a:r>
              <a:rPr lang="en-GB" dirty="0">
                <a:solidFill>
                  <a:srgbClr val="00DDBA"/>
                </a:solidFill>
              </a:rPr>
              <a:t>Number of Guiding Documents: Quality Management Plan, Financial Guidelines, Risk Management Plan, Sustainability Action Plan, </a:t>
            </a:r>
            <a:r>
              <a:rPr lang="en-GB" dirty="0" err="1">
                <a:solidFill>
                  <a:srgbClr val="00DDBA"/>
                </a:solidFill>
              </a:rPr>
              <a:t>Aurorisation</a:t>
            </a:r>
            <a:r>
              <a:rPr lang="en-GB" dirty="0">
                <a:solidFill>
                  <a:srgbClr val="00DDBA"/>
                </a:solidFill>
              </a:rPr>
              <a:t>/</a:t>
            </a:r>
            <a:r>
              <a:rPr lang="en-GB" dirty="0" err="1">
                <a:solidFill>
                  <a:srgbClr val="00DDBA"/>
                </a:solidFill>
              </a:rPr>
              <a:t>Internaitonalsaiton</a:t>
            </a:r>
            <a:r>
              <a:rPr lang="en-GB" dirty="0">
                <a:solidFill>
                  <a:srgbClr val="00DDBA"/>
                </a:solidFill>
              </a:rPr>
              <a:t> Competence Framework ...</a:t>
            </a:r>
          </a:p>
        </p:txBody>
      </p:sp>
    </p:spTree>
    <p:extLst>
      <p:ext uri="{BB962C8B-B14F-4D97-AF65-F5344CB8AC3E}">
        <p14:creationId xmlns:p14="http://schemas.microsoft.com/office/powerpoint/2010/main" val="322624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153" y="1139552"/>
            <a:ext cx="6307810" cy="580760"/>
          </a:xfrm>
          <a:noFill/>
        </p:spPr>
        <p:txBody>
          <a:bodyPr>
            <a:noAutofit/>
          </a:bodyPr>
          <a:lstStyle/>
          <a:p>
            <a:pPr algn="ctr"/>
            <a:r>
              <a:rPr lang="cs-CZ" sz="2800" dirty="0"/>
              <a:t>AURORA </a:t>
            </a:r>
            <a:r>
              <a:rPr lang="cs-CZ" sz="2800" dirty="0" err="1"/>
              <a:t>Governance</a:t>
            </a:r>
            <a:r>
              <a:rPr lang="cs-CZ" sz="2800" dirty="0"/>
              <a:t> </a:t>
            </a:r>
            <a:r>
              <a:rPr lang="cs-CZ" sz="2800" dirty="0" err="1"/>
              <a:t>Structure</a:t>
            </a:r>
            <a:endParaRPr lang="cs-CZ" sz="2800" dirty="0"/>
          </a:p>
        </p:txBody>
      </p:sp>
      <p:pic>
        <p:nvPicPr>
          <p:cNvPr id="8" name="Content Placeholder 7" descr="Graphical user interface&#10;&#10;Description automatically generated"/>
          <p:cNvPicPr>
            <a:picLocks noGrp="1"/>
          </p:cNvPicPr>
          <p:nvPr>
            <p:ph sz="half" idx="2"/>
          </p:nvPr>
        </p:nvPicPr>
        <p:blipFill>
          <a:blip r:embed="rId2"/>
          <a:stretch>
            <a:fillRect/>
          </a:stretch>
        </p:blipFill>
        <p:spPr bwMode="auto">
          <a:xfrm>
            <a:off x="1673817" y="1888352"/>
            <a:ext cx="9082007" cy="4562323"/>
          </a:xfrm>
          <a:prstGeom prst="rect">
            <a:avLst/>
          </a:prstGeom>
        </p:spPr>
      </p:pic>
    </p:spTree>
    <p:extLst>
      <p:ext uri="{BB962C8B-B14F-4D97-AF65-F5344CB8AC3E}">
        <p14:creationId xmlns:p14="http://schemas.microsoft.com/office/powerpoint/2010/main" val="398981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D7F92AC8-20CF-4B95-ABCB-F1E2FC22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3" y="199"/>
            <a:ext cx="12160250" cy="6840141"/>
          </a:xfrm>
          <a:prstGeom prst="rect">
            <a:avLst/>
          </a:prstGeom>
        </p:spPr>
      </p:pic>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415222" y="297419"/>
            <a:ext cx="2305833" cy="730510"/>
          </a:xfrm>
          <a:prstGeom prst="rect">
            <a:avLst/>
          </a:prstGeom>
        </p:spPr>
      </p:pic>
      <p:sp>
        <p:nvSpPr>
          <p:cNvPr id="12" name="TextBox 11">
            <a:extLst>
              <a:ext uri="{FF2B5EF4-FFF2-40B4-BE49-F238E27FC236}">
                <a16:creationId xmlns:a16="http://schemas.microsoft.com/office/drawing/2014/main" id="{22D3B6BB-92FD-4D57-ADD8-2B59486C3A7E}"/>
              </a:ext>
            </a:extLst>
          </p:cNvPr>
          <p:cNvSpPr txBox="1"/>
          <p:nvPr/>
        </p:nvSpPr>
        <p:spPr>
          <a:xfrm>
            <a:off x="730644" y="3374644"/>
            <a:ext cx="3980826" cy="2773901"/>
          </a:xfrm>
          <a:prstGeom prst="rect">
            <a:avLst/>
          </a:prstGeom>
          <a:noFill/>
        </p:spPr>
        <p:txBody>
          <a:bodyPr wrap="square" rtlCol="0">
            <a:spAutoFit/>
          </a:bodyPr>
          <a:lstStyle/>
          <a:p>
            <a:pPr marL="380019" indent="-380019" defTabSz="1216061">
              <a:spcAft>
                <a:spcPts val="798"/>
              </a:spcAft>
              <a:buFont typeface="Wingdings" pitchFamily="2" charset="2"/>
              <a:buChar char="v"/>
              <a:defRPr/>
            </a:pPr>
            <a:r>
              <a:rPr lang="en-GB" sz="1862" dirty="0">
                <a:latin typeface="Arial" panose="020B0604020202020204" pitchFamily="34" charset="0"/>
                <a:ea typeface="Arial" panose="020B0604020202020204" pitchFamily="34" charset="0"/>
                <a:cs typeface="Arial" panose="020B0604020202020204" pitchFamily="34" charset="0"/>
              </a:rPr>
              <a:t>The activity programme set out in our European University Initiative is the shared ambition and endeavour of our students, academics, university leaders, and administrators.</a:t>
            </a:r>
          </a:p>
          <a:p>
            <a:pPr marL="380019" indent="-380019" defTabSz="1216061">
              <a:spcAft>
                <a:spcPts val="798"/>
              </a:spcAft>
              <a:buFont typeface="Wingdings" pitchFamily="2" charset="2"/>
              <a:buChar char="v"/>
              <a:defRPr/>
            </a:pPr>
            <a:r>
              <a:rPr lang="en-GB" sz="1862" dirty="0">
                <a:latin typeface="Arial" panose="020B0604020202020204" pitchFamily="34" charset="0"/>
                <a:ea typeface="Arial" panose="020B0604020202020204" pitchFamily="34" charset="0"/>
                <a:cs typeface="Arial" panose="020B0604020202020204" pitchFamily="34" charset="0"/>
              </a:rPr>
              <a:t>It reflects the Aurora vision of a European University in four pillars</a:t>
            </a:r>
            <a:endParaRPr lang="nl-NL" sz="1862" dirty="0">
              <a:latin typeface="Arial" panose="020B0604020202020204" pitchFamily="34" charset="0"/>
              <a:ea typeface="Arial" panose="020B0604020202020204" pitchFamily="34" charset="0"/>
              <a:cs typeface="Arial" panose="020B0604020202020204" pitchFamily="34" charset="0"/>
            </a:endParaRPr>
          </a:p>
        </p:txBody>
      </p:sp>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7617047" y="817825"/>
            <a:ext cx="3983748" cy="1340582"/>
            <a:chOff x="3356" y="826"/>
            <a:chExt cx="1887" cy="635"/>
          </a:xfrm>
          <a:blipFill>
            <a:blip r:embed="rId5"/>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03" tIns="60801" rIns="121603" bIns="60801" numCol="1" anchor="ctr" anchorCtr="0" compatLnSpc="1">
              <a:prstTxWarp prst="textNoShape">
                <a:avLst/>
              </a:prstTxWarp>
            </a:bodyPr>
            <a:lstStyle/>
            <a:p>
              <a:pPr algn="ctr"/>
              <a:r>
                <a:rPr lang="en-US" sz="3724" b="1" dirty="0">
                  <a:solidFill>
                    <a:schemeClr val="bg1"/>
                  </a:solidFill>
                  <a:latin typeface="Arial" panose="020B0604020202020204" pitchFamily="34" charset="0"/>
                  <a:cs typeface="Arial" panose="020B0604020202020204" pitchFamily="34" charset="0"/>
                </a:rPr>
                <a:t>UNITING</a:t>
              </a:r>
              <a:endParaRPr lang="en-US" sz="3724" dirty="0">
                <a:solidFill>
                  <a:schemeClr val="bg1"/>
                </a:solidFill>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03" tIns="60801" rIns="121603" bIns="60801" numCol="1" anchor="t" anchorCtr="0" compatLnSpc="1">
              <a:prstTxWarp prst="textNoShape">
                <a:avLst/>
              </a:prstTxWarp>
            </a:bodyPr>
            <a:lstStyle/>
            <a:p>
              <a:endParaRPr lang="en-US" sz="2370"/>
            </a:p>
          </p:txBody>
        </p:sp>
      </p:grpSp>
      <p:sp>
        <p:nvSpPr>
          <p:cNvPr id="28" name="TextBox 27">
            <a:extLst>
              <a:ext uri="{FF2B5EF4-FFF2-40B4-BE49-F238E27FC236}">
                <a16:creationId xmlns:a16="http://schemas.microsoft.com/office/drawing/2014/main" id="{280C5908-5CD0-4546-A161-1214D287C104}"/>
              </a:ext>
            </a:extLst>
          </p:cNvPr>
          <p:cNvSpPr txBox="1"/>
          <p:nvPr/>
        </p:nvSpPr>
        <p:spPr>
          <a:xfrm>
            <a:off x="651709" y="1325149"/>
            <a:ext cx="4880370" cy="1238544"/>
          </a:xfrm>
          <a:prstGeom prst="rect">
            <a:avLst/>
          </a:prstGeom>
          <a:noFill/>
        </p:spPr>
        <p:txBody>
          <a:bodyPr wrap="square" rtlCol="0">
            <a:spAutoFit/>
          </a:bodyPr>
          <a:lstStyle/>
          <a:p>
            <a:r>
              <a:rPr lang="en-GB" sz="3724" b="1" dirty="0">
                <a:solidFill>
                  <a:srgbClr val="00DDBA"/>
                </a:solidFill>
                <a:latin typeface="Salome" panose="02000503000000020004" pitchFamily="50" charset="0"/>
                <a:cs typeface="Arial" panose="020B0604020202020204" pitchFamily="34" charset="0"/>
              </a:rPr>
              <a:t>The Aurora Activity Programme</a:t>
            </a:r>
          </a:p>
        </p:txBody>
      </p:sp>
      <p:grpSp>
        <p:nvGrpSpPr>
          <p:cNvPr id="5" name="Group 4"/>
          <p:cNvGrpSpPr/>
          <p:nvPr/>
        </p:nvGrpSpPr>
        <p:grpSpPr>
          <a:xfrm>
            <a:off x="5648243" y="956709"/>
            <a:ext cx="6259944" cy="4983132"/>
            <a:chOff x="4457788" y="980514"/>
            <a:chExt cx="4707216" cy="3747107"/>
          </a:xfrm>
        </p:grpSpPr>
        <p:grpSp>
          <p:nvGrpSpPr>
            <p:cNvPr id="15" name="Group 14"/>
            <p:cNvGrpSpPr/>
            <p:nvPr/>
          </p:nvGrpSpPr>
          <p:grpSpPr>
            <a:xfrm>
              <a:off x="6715004" y="980514"/>
              <a:ext cx="300037" cy="3684683"/>
              <a:chOff x="7075488" y="1138040"/>
              <a:chExt cx="300037" cy="3684683"/>
            </a:xfrm>
          </p:grpSpPr>
          <p:sp>
            <p:nvSpPr>
              <p:cNvPr id="10" name="Rectangle 9"/>
              <p:cNvSpPr/>
              <p:nvPr/>
            </p:nvSpPr>
            <p:spPr>
              <a:xfrm>
                <a:off x="7075488" y="1138040"/>
                <a:ext cx="300037" cy="3500633"/>
              </a:xfrm>
              <a:prstGeom prst="rect">
                <a:avLst/>
              </a:prstGeom>
              <a:gradFill>
                <a:gsLst>
                  <a:gs pos="0">
                    <a:schemeClr val="bg1">
                      <a:lumMod val="90000"/>
                    </a:schemeClr>
                  </a:gs>
                  <a:gs pos="100000">
                    <a:schemeClr val="bg1">
                      <a:lumMod val="97000"/>
                    </a:schemeClr>
                  </a:gs>
                  <a:gs pos="8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70"/>
              </a:p>
            </p:txBody>
          </p:sp>
          <p:sp>
            <p:nvSpPr>
              <p:cNvPr id="13" name="Isosceles Triangle 12"/>
              <p:cNvSpPr/>
              <p:nvPr/>
            </p:nvSpPr>
            <p:spPr>
              <a:xfrm rot="10800000">
                <a:off x="7075488" y="4638674"/>
                <a:ext cx="300037" cy="184049"/>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70" dirty="0"/>
              </a:p>
            </p:txBody>
          </p:sp>
        </p:grpSp>
        <p:cxnSp>
          <p:nvCxnSpPr>
            <p:cNvPr id="3" name="Straight Connector 2"/>
            <p:cNvCxnSpPr/>
            <p:nvPr/>
          </p:nvCxnSpPr>
          <p:spPr>
            <a:xfrm flipH="1">
              <a:off x="5959982" y="1538022"/>
              <a:ext cx="670644" cy="0"/>
            </a:xfrm>
            <a:prstGeom prst="line">
              <a:avLst/>
            </a:prstGeom>
            <a:ln w="57150" cap="rnd">
              <a:solidFill>
                <a:srgbClr val="E8E8E8"/>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20512" y="996307"/>
              <a:ext cx="1390650" cy="561905"/>
            </a:xfrm>
            <a:prstGeom prst="rect">
              <a:avLst/>
            </a:prstGeom>
            <a:noFill/>
          </p:spPr>
          <p:txBody>
            <a:bodyPr wrap="square" rtlCol="0">
              <a:spAutoFit/>
            </a:bodyPr>
            <a:lstStyle/>
            <a:p>
              <a:pPr algn="r"/>
              <a:r>
                <a:rPr lang="en-GB" sz="2128" dirty="0">
                  <a:solidFill>
                    <a:srgbClr val="00DFB9"/>
                  </a:solidFill>
                  <a:latin typeface="Salome" panose="02000503000000020004" pitchFamily="50" charset="0"/>
                </a:rPr>
                <a:t>Learning for societal impact</a:t>
              </a:r>
            </a:p>
          </p:txBody>
        </p:sp>
        <p:cxnSp>
          <p:nvCxnSpPr>
            <p:cNvPr id="22" name="Straight Connector 21"/>
            <p:cNvCxnSpPr/>
            <p:nvPr/>
          </p:nvCxnSpPr>
          <p:spPr>
            <a:xfrm flipH="1">
              <a:off x="7018109" y="1799144"/>
              <a:ext cx="452949" cy="0"/>
            </a:xfrm>
            <a:prstGeom prst="line">
              <a:avLst/>
            </a:prstGeom>
            <a:ln w="57150" cap="rnd">
              <a:solidFill>
                <a:srgbClr val="E9E9E9"/>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46948" y="1383646"/>
              <a:ext cx="1618056" cy="561905"/>
            </a:xfrm>
            <a:prstGeom prst="rect">
              <a:avLst/>
            </a:prstGeom>
            <a:noFill/>
          </p:spPr>
          <p:txBody>
            <a:bodyPr wrap="square" rtlCol="0">
              <a:spAutoFit/>
            </a:bodyPr>
            <a:lstStyle/>
            <a:p>
              <a:r>
                <a:rPr lang="en-GB" sz="2128" dirty="0">
                  <a:solidFill>
                    <a:srgbClr val="0095F7"/>
                  </a:solidFill>
                  <a:latin typeface="Salome" panose="02000503000000020004" pitchFamily="50" charset="0"/>
                </a:rPr>
                <a:t>Engaging communities</a:t>
              </a:r>
            </a:p>
          </p:txBody>
        </p:sp>
        <p:cxnSp>
          <p:nvCxnSpPr>
            <p:cNvPr id="24" name="Straight Connector 23"/>
            <p:cNvCxnSpPr/>
            <p:nvPr/>
          </p:nvCxnSpPr>
          <p:spPr>
            <a:xfrm flipH="1">
              <a:off x="5289338" y="2589597"/>
              <a:ext cx="670644" cy="0"/>
            </a:xfrm>
            <a:prstGeom prst="line">
              <a:avLst/>
            </a:prstGeom>
            <a:ln w="571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171299" y="2204004"/>
              <a:ext cx="1390650" cy="756178"/>
              <a:chOff x="6171299" y="2204004"/>
              <a:chExt cx="1390650" cy="756178"/>
            </a:xfrm>
          </p:grpSpPr>
          <p:sp>
            <p:nvSpPr>
              <p:cNvPr id="19" name="Rectangle 18"/>
              <p:cNvSpPr/>
              <p:nvPr/>
            </p:nvSpPr>
            <p:spPr>
              <a:xfrm>
                <a:off x="6171299" y="2204004"/>
                <a:ext cx="1390650" cy="756178"/>
              </a:xfrm>
              <a:prstGeom prst="rect">
                <a:avLst/>
              </a:prstGeom>
              <a:solidFill>
                <a:srgbClr val="EFEFEF"/>
              </a:solidFill>
              <a:ln>
                <a:no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70"/>
              </a:p>
            </p:txBody>
          </p:sp>
          <p:sp>
            <p:nvSpPr>
              <p:cNvPr id="25" name="TextBox 24"/>
              <p:cNvSpPr txBox="1"/>
              <p:nvPr/>
            </p:nvSpPr>
            <p:spPr>
              <a:xfrm>
                <a:off x="6247670" y="2305174"/>
                <a:ext cx="1227917" cy="561905"/>
              </a:xfrm>
              <a:prstGeom prst="rect">
                <a:avLst/>
              </a:prstGeom>
              <a:noFill/>
            </p:spPr>
            <p:txBody>
              <a:bodyPr wrap="square" rtlCol="0">
                <a:spAutoFit/>
              </a:bodyPr>
              <a:lstStyle/>
              <a:p>
                <a:pPr algn="ctr"/>
                <a:r>
                  <a:rPr lang="en-GB" sz="2128" dirty="0">
                    <a:solidFill>
                      <a:srgbClr val="0ECBD0"/>
                    </a:solidFill>
                    <a:latin typeface="Salome" panose="02000503000000020004" pitchFamily="50" charset="0"/>
                  </a:rPr>
                  <a:t>Shared priorities</a:t>
                </a:r>
              </a:p>
            </p:txBody>
          </p:sp>
        </p:grpSp>
        <p:cxnSp>
          <p:nvCxnSpPr>
            <p:cNvPr id="30" name="Straight Connector 29"/>
            <p:cNvCxnSpPr/>
            <p:nvPr/>
          </p:nvCxnSpPr>
          <p:spPr>
            <a:xfrm flipH="1">
              <a:off x="7681940" y="2730830"/>
              <a:ext cx="670644" cy="0"/>
            </a:xfrm>
            <a:prstGeom prst="line">
              <a:avLst/>
            </a:prstGeom>
            <a:ln w="57150"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45731" y="3651419"/>
              <a:ext cx="670644" cy="0"/>
            </a:xfrm>
            <a:prstGeom prst="line">
              <a:avLst/>
            </a:prstGeom>
            <a:ln w="57150" cap="rnd">
              <a:solidFill>
                <a:srgbClr val="F0F0F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57788" y="3359032"/>
              <a:ext cx="1710308" cy="561905"/>
            </a:xfrm>
            <a:prstGeom prst="rect">
              <a:avLst/>
            </a:prstGeom>
            <a:noFill/>
          </p:spPr>
          <p:txBody>
            <a:bodyPr wrap="square" rtlCol="0">
              <a:spAutoFit/>
            </a:bodyPr>
            <a:lstStyle/>
            <a:p>
              <a:pPr algn="r"/>
              <a:r>
                <a:rPr lang="en-GB" sz="2128" dirty="0">
                  <a:solidFill>
                    <a:srgbClr val="00DFB9"/>
                  </a:solidFill>
                  <a:latin typeface="Salome" panose="02000503000000020004" pitchFamily="50" charset="0"/>
                </a:rPr>
                <a:t>Sustainability pioneers</a:t>
              </a:r>
            </a:p>
          </p:txBody>
        </p:sp>
        <p:cxnSp>
          <p:nvCxnSpPr>
            <p:cNvPr id="33" name="Straight Connector 32"/>
            <p:cNvCxnSpPr/>
            <p:nvPr/>
          </p:nvCxnSpPr>
          <p:spPr>
            <a:xfrm flipH="1">
              <a:off x="6999031" y="3943807"/>
              <a:ext cx="452949" cy="0"/>
            </a:xfrm>
            <a:prstGeom prst="line">
              <a:avLst/>
            </a:prstGeom>
            <a:ln w="57150" cap="rnd">
              <a:solidFill>
                <a:srgbClr val="F1F1F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23597" y="3457765"/>
              <a:ext cx="1390649" cy="1269856"/>
            </a:xfrm>
            <a:prstGeom prst="rect">
              <a:avLst/>
            </a:prstGeom>
            <a:noFill/>
          </p:spPr>
          <p:txBody>
            <a:bodyPr wrap="square" rtlCol="0">
              <a:spAutoFit/>
            </a:bodyPr>
            <a:lstStyle/>
            <a:p>
              <a:r>
                <a:rPr lang="en-GB" sz="2128" dirty="0">
                  <a:solidFill>
                    <a:srgbClr val="0095F7"/>
                  </a:solidFill>
                  <a:latin typeface="Salome" panose="02000503000000020004" pitchFamily="50" charset="0"/>
                </a:rPr>
                <a:t>Research &amp;</a:t>
              </a:r>
            </a:p>
            <a:p>
              <a:r>
                <a:rPr lang="en-GB" sz="2128" dirty="0">
                  <a:solidFill>
                    <a:srgbClr val="0095F7"/>
                  </a:solidFill>
                  <a:latin typeface="Salome" panose="02000503000000020004" pitchFamily="50" charset="0"/>
                </a:rPr>
                <a:t>Innovation  for </a:t>
              </a:r>
            </a:p>
            <a:p>
              <a:r>
                <a:rPr lang="en-GB" sz="2128" dirty="0">
                  <a:solidFill>
                    <a:srgbClr val="0095F7"/>
                  </a:solidFill>
                  <a:latin typeface="Salome" panose="02000503000000020004" pitchFamily="50" charset="0"/>
                </a:rPr>
                <a:t>Societal impact</a:t>
              </a:r>
            </a:p>
            <a:p>
              <a:endParaRPr lang="en-GB" sz="1862"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0501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15372" y="2605641"/>
            <a:ext cx="1842385" cy="4165879"/>
            <a:chOff x="10858500" y="743702"/>
            <a:chExt cx="1190045" cy="5433261"/>
          </a:xfrm>
        </p:grpSpPr>
        <p:sp>
          <p:nvSpPr>
            <p:cNvPr id="12" name="Rounded Rectangle 11"/>
            <p:cNvSpPr/>
            <p:nvPr/>
          </p:nvSpPr>
          <p:spPr>
            <a:xfrm>
              <a:off x="10858500" y="743702"/>
              <a:ext cx="1190045" cy="5433261"/>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1047">
                <a:solidFill>
                  <a:prstClr val="white"/>
                </a:solidFill>
                <a:latin typeface="Calibri" panose="020F0502020204030204"/>
              </a:endParaRPr>
            </a:p>
          </p:txBody>
        </p:sp>
        <p:sp>
          <p:nvSpPr>
            <p:cNvPr id="13" name="Rounded Rectangle 12"/>
            <p:cNvSpPr/>
            <p:nvPr/>
          </p:nvSpPr>
          <p:spPr>
            <a:xfrm>
              <a:off x="10937024" y="5372234"/>
              <a:ext cx="1026376" cy="66950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3.6 Aurora Learning Analytics</a:t>
              </a:r>
            </a:p>
          </p:txBody>
        </p:sp>
        <p:sp>
          <p:nvSpPr>
            <p:cNvPr id="14" name="Rounded Rectangle 13"/>
            <p:cNvSpPr/>
            <p:nvPr/>
          </p:nvSpPr>
          <p:spPr>
            <a:xfrm>
              <a:off x="10937023" y="3638416"/>
              <a:ext cx="1026377"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3.4 </a:t>
              </a:r>
              <a:r>
                <a:rPr lang="en-GB" sz="1047" dirty="0">
                  <a:solidFill>
                    <a:prstClr val="white"/>
                  </a:solidFill>
                  <a:latin typeface="Calibri" panose="020F0502020204030204"/>
                </a:rPr>
                <a:t>Aurora Pilot Domains Coordination</a:t>
              </a:r>
            </a:p>
          </p:txBody>
        </p:sp>
        <p:sp>
          <p:nvSpPr>
            <p:cNvPr id="15" name="Rounded Rectangle 14"/>
            <p:cNvSpPr/>
            <p:nvPr/>
          </p:nvSpPr>
          <p:spPr>
            <a:xfrm>
              <a:off x="10937024" y="4505325"/>
              <a:ext cx="1026376"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3.5 </a:t>
              </a:r>
              <a:r>
                <a:rPr lang="en-GB" sz="1047" dirty="0">
                  <a:solidFill>
                    <a:prstClr val="white"/>
                  </a:solidFill>
                  <a:latin typeface="Calibri" panose="020F0502020204030204"/>
                </a:rPr>
                <a:t>Aurora Teaching for Societal Impact</a:t>
              </a:r>
            </a:p>
          </p:txBody>
        </p:sp>
        <p:sp>
          <p:nvSpPr>
            <p:cNvPr id="16" name="Rounded Rectangle 15"/>
            <p:cNvSpPr/>
            <p:nvPr/>
          </p:nvSpPr>
          <p:spPr>
            <a:xfrm>
              <a:off x="10937024" y="2771507"/>
              <a:ext cx="1026376" cy="731684"/>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3.3 </a:t>
              </a:r>
              <a:r>
                <a:rPr lang="en-GB" sz="1047" dirty="0">
                  <a:solidFill>
                    <a:prstClr val="white"/>
                  </a:solidFill>
                  <a:latin typeface="Calibri" panose="020F0502020204030204"/>
                </a:rPr>
                <a:t>Aurora Borderless Learning</a:t>
              </a:r>
            </a:p>
          </p:txBody>
        </p:sp>
        <p:sp>
          <p:nvSpPr>
            <p:cNvPr id="17" name="Rounded Rectangle 16"/>
            <p:cNvSpPr/>
            <p:nvPr/>
          </p:nvSpPr>
          <p:spPr>
            <a:xfrm>
              <a:off x="10937024" y="1825625"/>
              <a:ext cx="1026376" cy="810657"/>
            </a:xfrm>
            <a:prstGeom prst="roundRect">
              <a:avLst/>
            </a:prstGeom>
            <a:solidFill>
              <a:schemeClr val="accent6">
                <a:lumMod val="50000"/>
              </a:schemeClr>
            </a:solid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200" dirty="0">
                  <a:solidFill>
                    <a:prstClr val="white"/>
                  </a:solidFill>
                  <a:latin typeface="Calibri" panose="020F0502020204030204"/>
                </a:rPr>
                <a:t>Task 3.2 </a:t>
              </a:r>
              <a:r>
                <a:rPr lang="en-GB" sz="1200" dirty="0">
                  <a:solidFill>
                    <a:prstClr val="white"/>
                  </a:solidFill>
                  <a:latin typeface="Calibri" panose="020F0502020204030204"/>
                </a:rPr>
                <a:t>Aurora Social Transformation</a:t>
              </a:r>
            </a:p>
          </p:txBody>
        </p:sp>
        <p:sp>
          <p:nvSpPr>
            <p:cNvPr id="18" name="Rounded Rectangle 17"/>
            <p:cNvSpPr/>
            <p:nvPr/>
          </p:nvSpPr>
          <p:spPr>
            <a:xfrm>
              <a:off x="10937024" y="879743"/>
              <a:ext cx="1026376" cy="810657"/>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3.1 </a:t>
              </a:r>
              <a:r>
                <a:rPr lang="en-GB" sz="1047" dirty="0">
                  <a:solidFill>
                    <a:prstClr val="white"/>
                  </a:solidFill>
                  <a:latin typeface="Calibri" panose="020F0502020204030204"/>
                </a:rPr>
                <a:t>Aurora Competences Framework</a:t>
              </a:r>
            </a:p>
          </p:txBody>
        </p:sp>
      </p:grpSp>
      <p:grpSp>
        <p:nvGrpSpPr>
          <p:cNvPr id="69" name="Group 68"/>
          <p:cNvGrpSpPr/>
          <p:nvPr/>
        </p:nvGrpSpPr>
        <p:grpSpPr>
          <a:xfrm>
            <a:off x="2116711" y="2660260"/>
            <a:ext cx="1753742" cy="4054697"/>
            <a:chOff x="10858500" y="743702"/>
            <a:chExt cx="1190045" cy="5433261"/>
          </a:xfrm>
        </p:grpSpPr>
        <p:sp>
          <p:nvSpPr>
            <p:cNvPr id="70" name="Rounded Rectangle 69"/>
            <p:cNvSpPr/>
            <p:nvPr/>
          </p:nvSpPr>
          <p:spPr>
            <a:xfrm>
              <a:off x="10858500" y="743702"/>
              <a:ext cx="1190045" cy="5433261"/>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2793">
                <a:solidFill>
                  <a:prstClr val="white"/>
                </a:solidFill>
                <a:latin typeface="Calibri" panose="020F0502020204030204"/>
              </a:endParaRPr>
            </a:p>
          </p:txBody>
        </p:sp>
        <p:sp>
          <p:nvSpPr>
            <p:cNvPr id="71" name="Rounded Rectangle 70"/>
            <p:cNvSpPr/>
            <p:nvPr/>
          </p:nvSpPr>
          <p:spPr>
            <a:xfrm>
              <a:off x="10934008" y="5094693"/>
              <a:ext cx="1026376" cy="727602"/>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2.5  Quality Enhancement</a:t>
              </a:r>
            </a:p>
          </p:txBody>
        </p:sp>
        <p:sp>
          <p:nvSpPr>
            <p:cNvPr id="72" name="Rounded Rectangle 71"/>
            <p:cNvSpPr/>
            <p:nvPr/>
          </p:nvSpPr>
          <p:spPr>
            <a:xfrm>
              <a:off x="10937022" y="3147461"/>
              <a:ext cx="1026377"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2.3 Internal Quality Monitoring</a:t>
              </a:r>
              <a:endParaRPr lang="en-GB" sz="1097" dirty="0">
                <a:solidFill>
                  <a:prstClr val="white"/>
                </a:solidFill>
                <a:latin typeface="Calibri" panose="020F0502020204030204"/>
              </a:endParaRPr>
            </a:p>
          </p:txBody>
        </p:sp>
        <p:sp>
          <p:nvSpPr>
            <p:cNvPr id="73" name="Rounded Rectangle 72"/>
            <p:cNvSpPr/>
            <p:nvPr/>
          </p:nvSpPr>
          <p:spPr>
            <a:xfrm>
              <a:off x="10940334" y="4119036"/>
              <a:ext cx="1026376"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2.4 External Quality Monitoring</a:t>
              </a:r>
              <a:endParaRPr lang="en-GB" sz="1097" dirty="0">
                <a:solidFill>
                  <a:prstClr val="white"/>
                </a:solidFill>
                <a:latin typeface="Calibri" panose="020F0502020204030204"/>
              </a:endParaRPr>
            </a:p>
          </p:txBody>
        </p:sp>
        <p:sp>
          <p:nvSpPr>
            <p:cNvPr id="74" name="Rounded Rectangle 73"/>
            <p:cNvSpPr/>
            <p:nvPr/>
          </p:nvSpPr>
          <p:spPr>
            <a:xfrm>
              <a:off x="10934008" y="2053886"/>
              <a:ext cx="1026376" cy="80761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2.2 Quality Culture</a:t>
              </a:r>
              <a:endParaRPr lang="en-GB" sz="1097" dirty="0">
                <a:solidFill>
                  <a:prstClr val="white"/>
                </a:solidFill>
                <a:latin typeface="Calibri" panose="020F0502020204030204"/>
              </a:endParaRPr>
            </a:p>
          </p:txBody>
        </p:sp>
        <p:sp>
          <p:nvSpPr>
            <p:cNvPr id="75" name="Rounded Rectangle 74"/>
            <p:cNvSpPr/>
            <p:nvPr/>
          </p:nvSpPr>
          <p:spPr>
            <a:xfrm>
              <a:off x="10937024" y="1004499"/>
              <a:ext cx="1026376" cy="810657"/>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2.1 Quality Systems</a:t>
              </a:r>
              <a:endParaRPr lang="en-GB" sz="1097" dirty="0">
                <a:solidFill>
                  <a:prstClr val="white"/>
                </a:solidFill>
                <a:latin typeface="Calibri" panose="020F0502020204030204"/>
              </a:endParaRPr>
            </a:p>
          </p:txBody>
        </p:sp>
      </p:grpSp>
      <p:grpSp>
        <p:nvGrpSpPr>
          <p:cNvPr id="77" name="Group 76"/>
          <p:cNvGrpSpPr/>
          <p:nvPr/>
        </p:nvGrpSpPr>
        <p:grpSpPr>
          <a:xfrm>
            <a:off x="557217" y="2651760"/>
            <a:ext cx="1679671" cy="4176326"/>
            <a:chOff x="10858500" y="743702"/>
            <a:chExt cx="1190045" cy="5433261"/>
          </a:xfrm>
        </p:grpSpPr>
        <p:sp>
          <p:nvSpPr>
            <p:cNvPr id="78" name="Rounded Rectangle 77"/>
            <p:cNvSpPr/>
            <p:nvPr/>
          </p:nvSpPr>
          <p:spPr>
            <a:xfrm>
              <a:off x="10858500" y="743702"/>
              <a:ext cx="1190045" cy="5433261"/>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2793">
                <a:solidFill>
                  <a:prstClr val="white"/>
                </a:solidFill>
                <a:latin typeface="Calibri" panose="020F0502020204030204"/>
              </a:endParaRPr>
            </a:p>
          </p:txBody>
        </p:sp>
        <p:sp>
          <p:nvSpPr>
            <p:cNvPr id="80" name="Rounded Rectangle 79"/>
            <p:cNvSpPr/>
            <p:nvPr/>
          </p:nvSpPr>
          <p:spPr>
            <a:xfrm>
              <a:off x="10937023" y="4119035"/>
              <a:ext cx="1026377"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1.4 Financial Management</a:t>
              </a:r>
              <a:endParaRPr lang="en-GB" sz="1097" dirty="0">
                <a:solidFill>
                  <a:prstClr val="white"/>
                </a:solidFill>
                <a:latin typeface="Calibri" panose="020F0502020204030204"/>
              </a:endParaRPr>
            </a:p>
          </p:txBody>
        </p:sp>
        <p:sp>
          <p:nvSpPr>
            <p:cNvPr id="81" name="Rounded Rectangle 80"/>
            <p:cNvSpPr/>
            <p:nvPr/>
          </p:nvSpPr>
          <p:spPr>
            <a:xfrm>
              <a:off x="10937024" y="5090610"/>
              <a:ext cx="1026376"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1.5 Risk Management</a:t>
              </a:r>
              <a:endParaRPr lang="en-GB" sz="1097" dirty="0">
                <a:solidFill>
                  <a:prstClr val="white"/>
                </a:solidFill>
                <a:latin typeface="Calibri" panose="020F0502020204030204"/>
              </a:endParaRPr>
            </a:p>
          </p:txBody>
        </p:sp>
        <p:sp>
          <p:nvSpPr>
            <p:cNvPr id="82" name="Rounded Rectangle 81"/>
            <p:cNvSpPr/>
            <p:nvPr/>
          </p:nvSpPr>
          <p:spPr>
            <a:xfrm>
              <a:off x="10937023" y="3147459"/>
              <a:ext cx="1026376"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1.3 Monitoring</a:t>
              </a:r>
              <a:endParaRPr lang="en-GB" sz="1097" dirty="0">
                <a:solidFill>
                  <a:prstClr val="white"/>
                </a:solidFill>
                <a:latin typeface="Calibri" panose="020F0502020204030204"/>
              </a:endParaRPr>
            </a:p>
          </p:txBody>
        </p:sp>
        <p:sp>
          <p:nvSpPr>
            <p:cNvPr id="83" name="Rounded Rectangle 82"/>
            <p:cNvSpPr/>
            <p:nvPr/>
          </p:nvSpPr>
          <p:spPr>
            <a:xfrm>
              <a:off x="10937568" y="2050842"/>
              <a:ext cx="1026376" cy="810657"/>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1.2 Communications</a:t>
              </a:r>
              <a:endParaRPr lang="en-GB" sz="1097" dirty="0">
                <a:solidFill>
                  <a:prstClr val="white"/>
                </a:solidFill>
                <a:latin typeface="Calibri" panose="020F0502020204030204"/>
              </a:endParaRPr>
            </a:p>
          </p:txBody>
        </p:sp>
        <p:sp>
          <p:nvSpPr>
            <p:cNvPr id="84" name="Rounded Rectangle 83"/>
            <p:cNvSpPr/>
            <p:nvPr/>
          </p:nvSpPr>
          <p:spPr>
            <a:xfrm>
              <a:off x="10937023" y="1004498"/>
              <a:ext cx="1026376" cy="810657"/>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97" dirty="0">
                  <a:solidFill>
                    <a:prstClr val="white"/>
                  </a:solidFill>
                  <a:latin typeface="Calibri" panose="020F0502020204030204"/>
                </a:rPr>
                <a:t>Task 1.1 Governance</a:t>
              </a:r>
              <a:endParaRPr lang="en-GB" sz="1097" dirty="0">
                <a:solidFill>
                  <a:prstClr val="white"/>
                </a:solidFill>
                <a:latin typeface="Calibri" panose="020F0502020204030204"/>
              </a:endParaRPr>
            </a:p>
          </p:txBody>
        </p:sp>
      </p:grpSp>
      <p:grpSp>
        <p:nvGrpSpPr>
          <p:cNvPr id="93" name="Group 92"/>
          <p:cNvGrpSpPr/>
          <p:nvPr/>
        </p:nvGrpSpPr>
        <p:grpSpPr>
          <a:xfrm>
            <a:off x="5599214" y="2605640"/>
            <a:ext cx="1788947" cy="4109317"/>
            <a:chOff x="10858500" y="743702"/>
            <a:chExt cx="1190045" cy="5433261"/>
          </a:xfrm>
        </p:grpSpPr>
        <p:sp>
          <p:nvSpPr>
            <p:cNvPr id="94" name="Rounded Rectangle 93"/>
            <p:cNvSpPr/>
            <p:nvPr/>
          </p:nvSpPr>
          <p:spPr>
            <a:xfrm>
              <a:off x="10858500" y="743702"/>
              <a:ext cx="1190045" cy="5433261"/>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1047">
                <a:solidFill>
                  <a:prstClr val="white"/>
                </a:solidFill>
                <a:latin typeface="Calibri" panose="020F0502020204030204"/>
              </a:endParaRPr>
            </a:p>
          </p:txBody>
        </p:sp>
        <p:sp>
          <p:nvSpPr>
            <p:cNvPr id="95" name="Rounded Rectangle 94"/>
            <p:cNvSpPr/>
            <p:nvPr/>
          </p:nvSpPr>
          <p:spPr>
            <a:xfrm>
              <a:off x="10934008" y="5094693"/>
              <a:ext cx="1026376" cy="727602"/>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4.5 Aurora Institute</a:t>
              </a:r>
            </a:p>
          </p:txBody>
        </p:sp>
        <p:sp>
          <p:nvSpPr>
            <p:cNvPr id="96" name="Rounded Rectangle 95"/>
            <p:cNvSpPr/>
            <p:nvPr/>
          </p:nvSpPr>
          <p:spPr>
            <a:xfrm>
              <a:off x="10934008" y="3089780"/>
              <a:ext cx="1026377"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4.3 Social Entrepreneurship &amp; Innovation</a:t>
              </a:r>
              <a:endParaRPr lang="en-GB" sz="1047" dirty="0">
                <a:solidFill>
                  <a:prstClr val="white"/>
                </a:solidFill>
                <a:latin typeface="Calibri" panose="020F0502020204030204"/>
              </a:endParaRPr>
            </a:p>
          </p:txBody>
        </p:sp>
        <p:sp>
          <p:nvSpPr>
            <p:cNvPr id="97" name="Rounded Rectangle 96"/>
            <p:cNvSpPr/>
            <p:nvPr/>
          </p:nvSpPr>
          <p:spPr>
            <a:xfrm>
              <a:off x="10940334" y="3991251"/>
              <a:ext cx="1076616" cy="858002"/>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200" dirty="0">
                  <a:solidFill>
                    <a:prstClr val="white"/>
                  </a:solidFill>
                  <a:latin typeface="Calibri" panose="020F0502020204030204"/>
                </a:rPr>
                <a:t>Task </a:t>
              </a:r>
              <a:r>
                <a:rPr lang="en-GB" sz="1200" dirty="0">
                  <a:solidFill>
                    <a:prstClr val="white"/>
                  </a:solidFill>
                  <a:latin typeface="Calibri" panose="020F0502020204030204"/>
                </a:rPr>
                <a:t>4.4 Aurora Capacity Development Support programme</a:t>
              </a:r>
            </a:p>
          </p:txBody>
        </p:sp>
        <p:sp>
          <p:nvSpPr>
            <p:cNvPr id="98" name="Rounded Rectangle 97"/>
            <p:cNvSpPr/>
            <p:nvPr/>
          </p:nvSpPr>
          <p:spPr>
            <a:xfrm>
              <a:off x="10934008" y="2053886"/>
              <a:ext cx="1026376" cy="807614"/>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400" dirty="0">
                  <a:solidFill>
                    <a:prstClr val="white"/>
                  </a:solidFill>
                  <a:latin typeface="Calibri" panose="020F0502020204030204"/>
                </a:rPr>
                <a:t>Task 4.2 Research Platforms</a:t>
              </a:r>
              <a:endParaRPr lang="en-GB" sz="1400" dirty="0">
                <a:solidFill>
                  <a:prstClr val="white"/>
                </a:solidFill>
                <a:latin typeface="Calibri" panose="020F0502020204030204"/>
              </a:endParaRPr>
            </a:p>
          </p:txBody>
        </p:sp>
        <p:sp>
          <p:nvSpPr>
            <p:cNvPr id="99" name="Rounded Rectangle 98"/>
            <p:cNvSpPr/>
            <p:nvPr/>
          </p:nvSpPr>
          <p:spPr>
            <a:xfrm>
              <a:off x="10937024" y="1004499"/>
              <a:ext cx="1026376" cy="810657"/>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4.1 Co-creation</a:t>
              </a:r>
              <a:endParaRPr lang="en-GB" sz="1047" dirty="0">
                <a:solidFill>
                  <a:prstClr val="white"/>
                </a:solidFill>
                <a:latin typeface="Calibri" panose="020F0502020204030204"/>
              </a:endParaRPr>
            </a:p>
          </p:txBody>
        </p:sp>
      </p:grpSp>
      <p:sp>
        <p:nvSpPr>
          <p:cNvPr id="120" name="TextBox 119"/>
          <p:cNvSpPr txBox="1"/>
          <p:nvPr/>
        </p:nvSpPr>
        <p:spPr>
          <a:xfrm>
            <a:off x="557217" y="1923520"/>
            <a:ext cx="1395330" cy="736740"/>
          </a:xfrm>
          <a:prstGeom prst="rect">
            <a:avLst/>
          </a:prstGeom>
          <a:solidFill>
            <a:srgbClr val="0070C0"/>
          </a:solidFill>
        </p:spPr>
        <p:txBody>
          <a:bodyPr wrap="square" rtlCol="0">
            <a:spAutoFit/>
          </a:bodyPr>
          <a:lstStyle/>
          <a:p>
            <a:pPr defTabSz="912023">
              <a:defRPr/>
            </a:pPr>
            <a:r>
              <a:rPr lang="en-US" sz="1396" b="1" dirty="0">
                <a:solidFill>
                  <a:schemeClr val="bg1"/>
                </a:solidFill>
                <a:latin typeface="Calibri" panose="020F0502020204030204"/>
              </a:rPr>
              <a:t>WP 1 Management &amp; Leadership</a:t>
            </a:r>
          </a:p>
        </p:txBody>
      </p:sp>
      <p:sp>
        <p:nvSpPr>
          <p:cNvPr id="121" name="TextBox 120"/>
          <p:cNvSpPr txBox="1"/>
          <p:nvPr/>
        </p:nvSpPr>
        <p:spPr>
          <a:xfrm>
            <a:off x="2295916" y="2083785"/>
            <a:ext cx="1395330" cy="521857"/>
          </a:xfrm>
          <a:prstGeom prst="rect">
            <a:avLst/>
          </a:prstGeom>
          <a:solidFill>
            <a:srgbClr val="0070C0"/>
          </a:solidFill>
        </p:spPr>
        <p:txBody>
          <a:bodyPr wrap="square" rtlCol="0">
            <a:spAutoFit/>
          </a:bodyPr>
          <a:lstStyle/>
          <a:p>
            <a:pPr defTabSz="912023">
              <a:defRPr/>
            </a:pPr>
            <a:r>
              <a:rPr lang="en-US" sz="1396" b="1" dirty="0">
                <a:solidFill>
                  <a:schemeClr val="bg1"/>
                </a:solidFill>
                <a:latin typeface="Calibri" panose="020F0502020204030204"/>
              </a:rPr>
              <a:t>WP 2 Quality Assurance</a:t>
            </a:r>
          </a:p>
        </p:txBody>
      </p:sp>
      <p:sp>
        <p:nvSpPr>
          <p:cNvPr id="123" name="TextBox 122"/>
          <p:cNvSpPr txBox="1"/>
          <p:nvPr/>
        </p:nvSpPr>
        <p:spPr>
          <a:xfrm>
            <a:off x="5781883" y="1907242"/>
            <a:ext cx="1502539" cy="736740"/>
          </a:xfrm>
          <a:prstGeom prst="rect">
            <a:avLst/>
          </a:prstGeom>
          <a:solidFill>
            <a:srgbClr val="0070C0"/>
          </a:solidFill>
        </p:spPr>
        <p:txBody>
          <a:bodyPr wrap="square" rtlCol="0">
            <a:spAutoFit/>
          </a:bodyPr>
          <a:lstStyle/>
          <a:p>
            <a:pPr defTabSz="912023">
              <a:defRPr/>
            </a:pPr>
            <a:r>
              <a:rPr lang="en-GB" sz="1396" b="1" dirty="0">
                <a:solidFill>
                  <a:schemeClr val="bg1"/>
                </a:solidFill>
                <a:latin typeface="Calibri" panose="020F0502020204030204"/>
              </a:rPr>
              <a:t>WP 4 Aurora Engaging Communities</a:t>
            </a:r>
            <a:endParaRPr lang="en-US" sz="1396" b="1" dirty="0">
              <a:solidFill>
                <a:schemeClr val="bg1"/>
              </a:solidFill>
              <a:latin typeface="Calibri" panose="020F0502020204030204"/>
            </a:endParaRPr>
          </a:p>
        </p:txBody>
      </p:sp>
      <p:grpSp>
        <p:nvGrpSpPr>
          <p:cNvPr id="48" name="Group 47"/>
          <p:cNvGrpSpPr/>
          <p:nvPr/>
        </p:nvGrpSpPr>
        <p:grpSpPr>
          <a:xfrm>
            <a:off x="7517549" y="3699467"/>
            <a:ext cx="1549247" cy="3015491"/>
            <a:chOff x="10858500" y="2880086"/>
            <a:chExt cx="1190045" cy="3296877"/>
          </a:xfrm>
        </p:grpSpPr>
        <p:sp>
          <p:nvSpPr>
            <p:cNvPr id="49" name="Rounded Rectangle 48"/>
            <p:cNvSpPr/>
            <p:nvPr/>
          </p:nvSpPr>
          <p:spPr>
            <a:xfrm>
              <a:off x="10858500" y="2880086"/>
              <a:ext cx="1190045" cy="3296877"/>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1047">
                <a:solidFill>
                  <a:prstClr val="white"/>
                </a:solidFill>
                <a:latin typeface="Calibri" panose="020F0502020204030204"/>
              </a:endParaRPr>
            </a:p>
          </p:txBody>
        </p:sp>
        <p:sp>
          <p:nvSpPr>
            <p:cNvPr id="50" name="Rounded Rectangle 49"/>
            <p:cNvSpPr/>
            <p:nvPr/>
          </p:nvSpPr>
          <p:spPr>
            <a:xfrm>
              <a:off x="10940334" y="4137621"/>
              <a:ext cx="1026377"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047" dirty="0">
                  <a:solidFill>
                    <a:prstClr val="white"/>
                  </a:solidFill>
                  <a:latin typeface="Calibri" panose="020F0502020204030204"/>
                </a:rPr>
                <a:t>Task 5.2 </a:t>
              </a:r>
              <a:r>
                <a:rPr lang="en-US" sz="1047" dirty="0">
                  <a:solidFill>
                    <a:prstClr val="white"/>
                  </a:solidFill>
                </a:rPr>
                <a:t>Aurora Sustainability Education</a:t>
              </a:r>
              <a:endParaRPr lang="en-GB" sz="1047" dirty="0">
                <a:solidFill>
                  <a:prstClr val="white"/>
                </a:solidFill>
                <a:latin typeface="Calibri" panose="020F0502020204030204"/>
              </a:endParaRPr>
            </a:p>
          </p:txBody>
        </p:sp>
        <p:sp>
          <p:nvSpPr>
            <p:cNvPr id="51" name="Rounded Rectangle 50"/>
            <p:cNvSpPr/>
            <p:nvPr/>
          </p:nvSpPr>
          <p:spPr>
            <a:xfrm>
              <a:off x="10940334" y="5109197"/>
              <a:ext cx="1026376" cy="731684"/>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200" dirty="0">
                  <a:solidFill>
                    <a:prstClr val="white"/>
                  </a:solidFill>
                  <a:latin typeface="Calibri" panose="020F0502020204030204"/>
                </a:rPr>
                <a:t>Task </a:t>
              </a:r>
              <a:r>
                <a:rPr lang="en-GB" sz="1200" dirty="0">
                  <a:solidFill>
                    <a:prstClr val="white"/>
                  </a:solidFill>
                  <a:latin typeface="Calibri" panose="020F0502020204030204"/>
                </a:rPr>
                <a:t>5.3 </a:t>
              </a:r>
              <a:r>
                <a:rPr lang="es-ES" sz="1200" dirty="0">
                  <a:solidFill>
                    <a:prstClr val="white"/>
                  </a:solidFill>
                </a:rPr>
                <a:t>Aurora Sustainable Campus</a:t>
              </a:r>
            </a:p>
            <a:p>
              <a:pPr lvl="0" algn="ctr"/>
              <a:r>
                <a:rPr lang="es-ES" sz="1200" dirty="0">
                  <a:solidFill>
                    <a:prstClr val="white"/>
                  </a:solidFill>
                </a:rPr>
                <a:t>Action plan ASCA</a:t>
              </a:r>
              <a:endParaRPr lang="en-GB" sz="1200" dirty="0">
                <a:solidFill>
                  <a:prstClr val="white"/>
                </a:solidFill>
                <a:latin typeface="Calibri" panose="020F0502020204030204"/>
              </a:endParaRPr>
            </a:p>
          </p:txBody>
        </p:sp>
        <p:sp>
          <p:nvSpPr>
            <p:cNvPr id="52" name="Rounded Rectangle 51"/>
            <p:cNvSpPr/>
            <p:nvPr/>
          </p:nvSpPr>
          <p:spPr>
            <a:xfrm>
              <a:off x="10940334" y="3167763"/>
              <a:ext cx="1026376" cy="731684"/>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a:t>
              </a:r>
              <a:r>
                <a:rPr lang="en-GB" sz="1047" dirty="0">
                  <a:solidFill>
                    <a:prstClr val="white"/>
                  </a:solidFill>
                  <a:latin typeface="Calibri" panose="020F0502020204030204"/>
                </a:rPr>
                <a:t>5.1 Aurora SDG Research Dashboard</a:t>
              </a:r>
            </a:p>
          </p:txBody>
        </p:sp>
      </p:grpSp>
      <p:grpSp>
        <p:nvGrpSpPr>
          <p:cNvPr id="53" name="Group 52"/>
          <p:cNvGrpSpPr/>
          <p:nvPr/>
        </p:nvGrpSpPr>
        <p:grpSpPr>
          <a:xfrm>
            <a:off x="9196185" y="4588683"/>
            <a:ext cx="1515849" cy="2126275"/>
            <a:chOff x="10858500" y="3605810"/>
            <a:chExt cx="1190045" cy="2601810"/>
          </a:xfrm>
        </p:grpSpPr>
        <p:sp>
          <p:nvSpPr>
            <p:cNvPr id="54" name="Rounded Rectangle 53"/>
            <p:cNvSpPr/>
            <p:nvPr/>
          </p:nvSpPr>
          <p:spPr>
            <a:xfrm>
              <a:off x="10858500" y="3605810"/>
              <a:ext cx="1190045" cy="2601810"/>
            </a:xfrm>
            <a:prstGeom prst="round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23">
                <a:defRPr/>
              </a:pPr>
              <a:endParaRPr lang="en-US" sz="1047">
                <a:solidFill>
                  <a:prstClr val="white"/>
                </a:solidFill>
                <a:latin typeface="Calibri" panose="020F0502020204030204"/>
              </a:endParaRPr>
            </a:p>
          </p:txBody>
        </p:sp>
        <p:sp>
          <p:nvSpPr>
            <p:cNvPr id="55" name="Rounded Rectangle 54"/>
            <p:cNvSpPr/>
            <p:nvPr/>
          </p:nvSpPr>
          <p:spPr>
            <a:xfrm>
              <a:off x="10940332" y="4987419"/>
              <a:ext cx="1026377" cy="817250"/>
            </a:xfrm>
            <a:prstGeom prst="roundRect">
              <a:avLst/>
            </a:prstGeom>
            <a:solidFill>
              <a:schemeClr val="accent6">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047" dirty="0">
                  <a:solidFill>
                    <a:prstClr val="white"/>
                  </a:solidFill>
                  <a:latin typeface="Calibri" panose="020F0502020204030204"/>
                </a:rPr>
                <a:t>Task 6.2 Dissemination</a:t>
              </a:r>
              <a:endParaRPr lang="en-GB" sz="1047" dirty="0">
                <a:solidFill>
                  <a:prstClr val="white"/>
                </a:solidFill>
                <a:latin typeface="Calibri" panose="020F0502020204030204"/>
              </a:endParaRPr>
            </a:p>
          </p:txBody>
        </p:sp>
        <p:sp>
          <p:nvSpPr>
            <p:cNvPr id="56" name="Rounded Rectangle 55"/>
            <p:cNvSpPr/>
            <p:nvPr/>
          </p:nvSpPr>
          <p:spPr>
            <a:xfrm>
              <a:off x="10940332" y="3899554"/>
              <a:ext cx="1026376" cy="818416"/>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2023">
                <a:defRPr/>
              </a:pPr>
              <a:r>
                <a:rPr lang="en-US" sz="1200" dirty="0">
                  <a:solidFill>
                    <a:prstClr val="white"/>
                  </a:solidFill>
                  <a:latin typeface="Calibri" panose="020F0502020204030204"/>
                </a:rPr>
                <a:t>Task </a:t>
              </a:r>
              <a:r>
                <a:rPr lang="en-GB" sz="1200" dirty="0">
                  <a:solidFill>
                    <a:prstClr val="white"/>
                  </a:solidFill>
                  <a:latin typeface="Calibri" panose="020F0502020204030204"/>
                </a:rPr>
                <a:t>6.1 Sustainability of the Aurora Alliance programme</a:t>
              </a:r>
            </a:p>
          </p:txBody>
        </p:sp>
      </p:grpSp>
      <p:sp>
        <p:nvSpPr>
          <p:cNvPr id="57" name="TextBox 56"/>
          <p:cNvSpPr txBox="1"/>
          <p:nvPr/>
        </p:nvSpPr>
        <p:spPr>
          <a:xfrm>
            <a:off x="7512784" y="2971925"/>
            <a:ext cx="1502539" cy="736740"/>
          </a:xfrm>
          <a:prstGeom prst="rect">
            <a:avLst/>
          </a:prstGeom>
          <a:solidFill>
            <a:srgbClr val="0070C0"/>
          </a:solidFill>
        </p:spPr>
        <p:txBody>
          <a:bodyPr wrap="square" rtlCol="0">
            <a:spAutoFit/>
          </a:bodyPr>
          <a:lstStyle/>
          <a:p>
            <a:pPr defTabSz="912023">
              <a:defRPr/>
            </a:pPr>
            <a:r>
              <a:rPr lang="fi-FI" sz="1396" b="1" dirty="0">
                <a:solidFill>
                  <a:schemeClr val="bg1"/>
                </a:solidFill>
                <a:latin typeface="Calibri" panose="020F0502020204030204"/>
              </a:rPr>
              <a:t>WP 5 Aurora </a:t>
            </a:r>
            <a:r>
              <a:rPr lang="fi-FI" sz="1396" b="1" dirty="0" err="1">
                <a:solidFill>
                  <a:schemeClr val="bg1"/>
                </a:solidFill>
                <a:latin typeface="Calibri" panose="020F0502020204030204"/>
              </a:rPr>
              <a:t>Sustainability</a:t>
            </a:r>
            <a:r>
              <a:rPr lang="fi-FI" sz="1396" b="1" dirty="0">
                <a:solidFill>
                  <a:schemeClr val="bg1"/>
                </a:solidFill>
                <a:latin typeface="Calibri" panose="020F0502020204030204"/>
              </a:rPr>
              <a:t> Pioneers</a:t>
            </a:r>
            <a:endParaRPr lang="en-US" sz="1396" b="1" dirty="0">
              <a:solidFill>
                <a:schemeClr val="bg1"/>
              </a:solidFill>
              <a:latin typeface="Calibri" panose="020F0502020204030204"/>
            </a:endParaRPr>
          </a:p>
        </p:txBody>
      </p:sp>
      <p:sp>
        <p:nvSpPr>
          <p:cNvPr id="58" name="TextBox 57"/>
          <p:cNvSpPr txBox="1"/>
          <p:nvPr/>
        </p:nvSpPr>
        <p:spPr>
          <a:xfrm>
            <a:off x="9243679" y="3810677"/>
            <a:ext cx="1508735" cy="736740"/>
          </a:xfrm>
          <a:prstGeom prst="rect">
            <a:avLst/>
          </a:prstGeom>
          <a:solidFill>
            <a:srgbClr val="0070C0"/>
          </a:solidFill>
        </p:spPr>
        <p:txBody>
          <a:bodyPr wrap="square" rtlCol="0">
            <a:spAutoFit/>
          </a:bodyPr>
          <a:lstStyle/>
          <a:p>
            <a:pPr defTabSz="912023">
              <a:defRPr/>
            </a:pPr>
            <a:r>
              <a:rPr lang="fi-FI" sz="1396" b="1" dirty="0">
                <a:solidFill>
                  <a:schemeClr val="bg1"/>
                </a:solidFill>
                <a:latin typeface="Calibri" panose="020F0502020204030204"/>
              </a:rPr>
              <a:t>WP 6 Sustainability &amp; Dissemination</a:t>
            </a:r>
            <a:endParaRPr lang="en-US" sz="1396" b="1" dirty="0">
              <a:solidFill>
                <a:schemeClr val="bg1"/>
              </a:solidFill>
              <a:latin typeface="Calibri" panose="020F0502020204030204"/>
            </a:endParaRPr>
          </a:p>
        </p:txBody>
      </p:sp>
      <p:sp>
        <p:nvSpPr>
          <p:cNvPr id="59" name="Tekstvak 3">
            <a:extLst>
              <a:ext uri="{FF2B5EF4-FFF2-40B4-BE49-F238E27FC236}">
                <a16:creationId xmlns:a16="http://schemas.microsoft.com/office/drawing/2014/main" id="{CAB2E0A2-A90D-E548-B3A3-64BE6B61F031}"/>
              </a:ext>
            </a:extLst>
          </p:cNvPr>
          <p:cNvSpPr txBox="1"/>
          <p:nvPr/>
        </p:nvSpPr>
        <p:spPr>
          <a:xfrm>
            <a:off x="11638448" y="6411555"/>
            <a:ext cx="521802" cy="643113"/>
          </a:xfrm>
          <a:prstGeom prst="rect">
            <a:avLst/>
          </a:prstGeom>
          <a:noFill/>
        </p:spPr>
        <p:txBody>
          <a:bodyPr wrap="square" rtlCol="0">
            <a:spAutoFit/>
          </a:bodyPr>
          <a:lstStyle/>
          <a:p>
            <a:pPr defTabSz="912023">
              <a:defRPr/>
            </a:pPr>
            <a:r>
              <a:rPr lang="nl-NL" sz="1795" dirty="0">
                <a:solidFill>
                  <a:schemeClr val="bg1"/>
                </a:solidFill>
                <a:latin typeface="Montserrat" pitchFamily="2" charset="77"/>
              </a:rPr>
              <a:t>0</a:t>
            </a:r>
            <a:fld id="{9D72FAE1-9872-489B-9558-2875ADFE3DD6}" type="slidenum">
              <a:rPr lang="nl-NL" sz="1795">
                <a:solidFill>
                  <a:schemeClr val="bg1"/>
                </a:solidFill>
                <a:latin typeface="Montserrat" pitchFamily="2" charset="77"/>
              </a:rPr>
              <a:pPr defTabSz="912023">
                <a:defRPr/>
              </a:pPr>
              <a:t>13</a:t>
            </a:fld>
            <a:endParaRPr lang="nl-NL" sz="1795" dirty="0">
              <a:solidFill>
                <a:schemeClr val="bg1"/>
              </a:solidFill>
              <a:latin typeface="Montserrat" pitchFamily="2" charset="77"/>
            </a:endParaRPr>
          </a:p>
        </p:txBody>
      </p:sp>
      <p:sp>
        <p:nvSpPr>
          <p:cNvPr id="60" name="Tekstvak 4">
            <a:extLst>
              <a:ext uri="{FF2B5EF4-FFF2-40B4-BE49-F238E27FC236}">
                <a16:creationId xmlns:a16="http://schemas.microsoft.com/office/drawing/2014/main" id="{58259D4C-A69D-7C47-BEA2-37CDF191EE44}"/>
              </a:ext>
            </a:extLst>
          </p:cNvPr>
          <p:cNvSpPr txBox="1"/>
          <p:nvPr/>
        </p:nvSpPr>
        <p:spPr>
          <a:xfrm>
            <a:off x="10929621" y="6476089"/>
            <a:ext cx="969729" cy="276278"/>
          </a:xfrm>
          <a:prstGeom prst="rect">
            <a:avLst/>
          </a:prstGeom>
          <a:noFill/>
        </p:spPr>
        <p:txBody>
          <a:bodyPr wrap="square" rtlCol="0">
            <a:spAutoFit/>
          </a:bodyPr>
          <a:lstStyle/>
          <a:p>
            <a:pPr defTabSz="912023">
              <a:defRPr/>
            </a:pPr>
            <a:r>
              <a:rPr lang="nl-NL" sz="1197" b="1" dirty="0">
                <a:solidFill>
                  <a:schemeClr val="bg1"/>
                </a:solidFill>
                <a:latin typeface="Montserrat" pitchFamily="2" charset="77"/>
              </a:rPr>
              <a:t>How?</a:t>
            </a:r>
          </a:p>
        </p:txBody>
      </p:sp>
      <p:sp>
        <p:nvSpPr>
          <p:cNvPr id="2" name="Title 1"/>
          <p:cNvSpPr>
            <a:spLocks noGrp="1"/>
          </p:cNvSpPr>
          <p:nvPr>
            <p:ph type="title"/>
          </p:nvPr>
        </p:nvSpPr>
        <p:spPr>
          <a:xfrm>
            <a:off x="2207285" y="1236768"/>
            <a:ext cx="9121931" cy="787675"/>
          </a:xfrm>
          <a:noFill/>
        </p:spPr>
        <p:txBody>
          <a:bodyPr>
            <a:normAutofit/>
          </a:bodyPr>
          <a:lstStyle/>
          <a:p>
            <a:r>
              <a:rPr lang="en-GB" sz="2800" b="0" dirty="0"/>
              <a:t>How we work - 6 Work packages &amp; 26 Activities</a:t>
            </a:r>
          </a:p>
        </p:txBody>
      </p:sp>
      <p:sp>
        <p:nvSpPr>
          <p:cNvPr id="3" name="TextBox 2"/>
          <p:cNvSpPr txBox="1"/>
          <p:nvPr/>
        </p:nvSpPr>
        <p:spPr>
          <a:xfrm>
            <a:off x="4048447" y="1858325"/>
            <a:ext cx="1444232" cy="738664"/>
          </a:xfrm>
          <a:prstGeom prst="rect">
            <a:avLst/>
          </a:prstGeom>
          <a:solidFill>
            <a:srgbClr val="0070C0"/>
          </a:solidFill>
        </p:spPr>
        <p:txBody>
          <a:bodyPr wrap="square" rtlCol="0">
            <a:spAutoFit/>
          </a:bodyPr>
          <a:lstStyle/>
          <a:p>
            <a:r>
              <a:rPr lang="en-GB" sz="1400" dirty="0">
                <a:solidFill>
                  <a:schemeClr val="bg1"/>
                </a:solidFill>
              </a:rPr>
              <a:t>WP </a:t>
            </a:r>
            <a:r>
              <a:rPr lang="en-GB" sz="1400" b="1" dirty="0">
                <a:solidFill>
                  <a:schemeClr val="bg1"/>
                </a:solidFill>
              </a:rPr>
              <a:t>3 Learning for Societal impact</a:t>
            </a:r>
          </a:p>
        </p:txBody>
      </p:sp>
      <p:sp>
        <p:nvSpPr>
          <p:cNvPr id="61" name="TextBox 60"/>
          <p:cNvSpPr txBox="1"/>
          <p:nvPr/>
        </p:nvSpPr>
        <p:spPr>
          <a:xfrm>
            <a:off x="7118337" y="1847626"/>
            <a:ext cx="1502539" cy="307135"/>
          </a:xfrm>
          <a:prstGeom prst="rect">
            <a:avLst/>
          </a:prstGeom>
          <a:solidFill>
            <a:srgbClr val="00B0F0"/>
          </a:solidFill>
        </p:spPr>
        <p:txBody>
          <a:bodyPr wrap="square" rtlCol="0">
            <a:spAutoFit/>
          </a:bodyPr>
          <a:lstStyle/>
          <a:p>
            <a:pPr marL="285750" indent="-285750" defTabSz="912023">
              <a:buFont typeface="Wingdings" charset="2"/>
              <a:buChar char="Ø"/>
              <a:defRPr/>
            </a:pPr>
            <a:r>
              <a:rPr lang="en-GB" sz="1396" b="1" dirty="0">
                <a:solidFill>
                  <a:schemeClr val="bg1"/>
                </a:solidFill>
                <a:latin typeface="Calibri" panose="020F0502020204030204"/>
              </a:rPr>
              <a:t>UP Co-lead</a:t>
            </a:r>
            <a:endParaRPr lang="en-US" sz="1396" b="1" dirty="0">
              <a:solidFill>
                <a:schemeClr val="bg1"/>
              </a:solidFill>
              <a:latin typeface="Calibri" panose="020F0502020204030204"/>
            </a:endParaRPr>
          </a:p>
        </p:txBody>
      </p:sp>
      <p:sp>
        <p:nvSpPr>
          <p:cNvPr id="62" name="TextBox 61"/>
          <p:cNvSpPr txBox="1"/>
          <p:nvPr/>
        </p:nvSpPr>
        <p:spPr>
          <a:xfrm>
            <a:off x="10610960" y="4017880"/>
            <a:ext cx="1502539" cy="307135"/>
          </a:xfrm>
          <a:prstGeom prst="rect">
            <a:avLst/>
          </a:prstGeom>
          <a:solidFill>
            <a:srgbClr val="00B0F0"/>
          </a:solidFill>
        </p:spPr>
        <p:txBody>
          <a:bodyPr wrap="square" rtlCol="0">
            <a:spAutoFit/>
          </a:bodyPr>
          <a:lstStyle/>
          <a:p>
            <a:pPr marL="285750" indent="-285750" defTabSz="912023">
              <a:buFont typeface="Wingdings" charset="2"/>
              <a:buChar char="Ø"/>
              <a:defRPr/>
            </a:pPr>
            <a:r>
              <a:rPr lang="en-GB" sz="1396" b="1" dirty="0">
                <a:solidFill>
                  <a:schemeClr val="bg1"/>
                </a:solidFill>
                <a:latin typeface="Calibri" panose="020F0502020204030204"/>
              </a:rPr>
              <a:t>UP Co-lead</a:t>
            </a:r>
            <a:endParaRPr lang="en-US" sz="1396" b="1" dirty="0">
              <a:solidFill>
                <a:schemeClr val="bg1"/>
              </a:solidFill>
              <a:latin typeface="Calibri" panose="020F0502020204030204"/>
            </a:endParaRPr>
          </a:p>
        </p:txBody>
      </p:sp>
    </p:spTree>
    <p:extLst>
      <p:ext uri="{BB962C8B-B14F-4D97-AF65-F5344CB8AC3E}">
        <p14:creationId xmlns:p14="http://schemas.microsoft.com/office/powerpoint/2010/main" val="157360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00DDBA"/>
                </a:solidFill>
              </a:rPr>
              <a:t>Aurora</a:t>
            </a:r>
            <a:r>
              <a:rPr lang="en-GB" dirty="0">
                <a:solidFill>
                  <a:srgbClr val="00DDBA"/>
                </a:solidFill>
              </a:rPr>
              <a:t> </a:t>
            </a:r>
            <a:r>
              <a:rPr lang="en-GB" sz="2800" dirty="0">
                <a:solidFill>
                  <a:srgbClr val="00DDBA"/>
                </a:solidFill>
              </a:rPr>
              <a:t>Alliance</a:t>
            </a:r>
            <a:r>
              <a:rPr lang="en-GB" dirty="0">
                <a:solidFill>
                  <a:srgbClr val="00DDBA"/>
                </a:solidFill>
              </a:rPr>
              <a:t> – </a:t>
            </a:r>
            <a:r>
              <a:rPr lang="en-GB" sz="2800" dirty="0">
                <a:solidFill>
                  <a:srgbClr val="00DDBA"/>
                </a:solidFill>
              </a:rPr>
              <a:t>Pilot Collaboration Areas </a:t>
            </a:r>
            <a:endParaRPr lang="en-GB" dirty="0">
              <a:solidFill>
                <a:srgbClr val="00DDBA"/>
              </a:solidFill>
            </a:endParaRPr>
          </a:p>
        </p:txBody>
      </p:sp>
      <p:pic>
        <p:nvPicPr>
          <p:cNvPr id="5" name="Imagen 1">
            <a:extLst>
              <a:ext uri="{FF2B5EF4-FFF2-40B4-BE49-F238E27FC236}">
                <a16:creationId xmlns:a16="http://schemas.microsoft.com/office/drawing/2014/main" id="{522AAFC8-3CE4-4BFD-92D6-26F7B340C929}"/>
              </a:ext>
            </a:extLst>
          </p:cNvPr>
          <p:cNvPicPr>
            <a:picLocks noGrp="1"/>
          </p:cNvPicPr>
          <p:nvPr>
            <p:ph idx="1"/>
          </p:nvPr>
        </p:nvPicPr>
        <p:blipFill>
          <a:blip r:embed="rId2"/>
          <a:stretch>
            <a:fillRect/>
          </a:stretch>
        </p:blipFill>
        <p:spPr>
          <a:xfrm>
            <a:off x="5897880" y="2368080"/>
            <a:ext cx="5313680" cy="4000415"/>
          </a:xfrm>
          <a:prstGeom prst="rect">
            <a:avLst/>
          </a:prstGeom>
          <a:solidFill>
            <a:srgbClr val="00DDBA"/>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2497" y="2793382"/>
            <a:ext cx="5107940" cy="3231991"/>
          </a:xfrm>
          <a:prstGeom prst="rect">
            <a:avLst/>
          </a:prstGeom>
          <a:noFill/>
          <a:ln>
            <a:noFill/>
          </a:ln>
        </p:spPr>
      </p:pic>
    </p:spTree>
    <p:extLst>
      <p:ext uri="{BB962C8B-B14F-4D97-AF65-F5344CB8AC3E}">
        <p14:creationId xmlns:p14="http://schemas.microsoft.com/office/powerpoint/2010/main" val="208504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58" y="1620000"/>
            <a:ext cx="10777170" cy="748800"/>
          </a:xfrm>
        </p:spPr>
        <p:txBody>
          <a:bodyPr>
            <a:normAutofit fontScale="90000"/>
          </a:bodyPr>
          <a:lstStyle/>
          <a:p>
            <a:r>
              <a:rPr lang="en-GB" sz="3100" dirty="0"/>
              <a:t>Meetings &amp; frequent engagement</a:t>
            </a:r>
            <a:br>
              <a:rPr lang="en-GB" dirty="0"/>
            </a:br>
            <a:endParaRPr lang="en-GB" dirty="0"/>
          </a:p>
        </p:txBody>
      </p:sp>
      <p:sp>
        <p:nvSpPr>
          <p:cNvPr id="3" name="Text Placeholder 2"/>
          <p:cNvSpPr>
            <a:spLocks noGrp="1"/>
          </p:cNvSpPr>
          <p:nvPr>
            <p:ph type="body" idx="1"/>
          </p:nvPr>
        </p:nvSpPr>
        <p:spPr/>
        <p:txBody>
          <a:bodyPr>
            <a:normAutofit/>
          </a:bodyPr>
          <a:lstStyle/>
          <a:p>
            <a:r>
              <a:rPr lang="en-GB" sz="2800" dirty="0"/>
              <a:t>Management</a:t>
            </a:r>
            <a:endParaRPr lang="en-GB" dirty="0"/>
          </a:p>
        </p:txBody>
      </p:sp>
      <p:sp>
        <p:nvSpPr>
          <p:cNvPr id="4" name="Content Placeholder 3"/>
          <p:cNvSpPr>
            <a:spLocks noGrp="1"/>
          </p:cNvSpPr>
          <p:nvPr>
            <p:ph sz="half" idx="2"/>
          </p:nvPr>
        </p:nvSpPr>
        <p:spPr/>
        <p:txBody>
          <a:bodyPr/>
          <a:lstStyle/>
          <a:p>
            <a:r>
              <a:rPr lang="en-GB" dirty="0"/>
              <a:t>Aurora Board &amp; Committee </a:t>
            </a:r>
            <a:r>
              <a:rPr lang="en-GB" i="1" dirty="0">
                <a:solidFill>
                  <a:srgbClr val="00DDBA"/>
                </a:solidFill>
              </a:rPr>
              <a:t>Meet quarterly</a:t>
            </a:r>
          </a:p>
          <a:p>
            <a:r>
              <a:rPr lang="en-GB" dirty="0"/>
              <a:t>VRs Education and Research </a:t>
            </a:r>
            <a:r>
              <a:rPr lang="en-GB" i="1" dirty="0">
                <a:solidFill>
                  <a:srgbClr val="00DDBA"/>
                </a:solidFill>
              </a:rPr>
              <a:t>Meet bimonthly </a:t>
            </a:r>
          </a:p>
          <a:p>
            <a:r>
              <a:rPr lang="en-GB" dirty="0"/>
              <a:t>ICs </a:t>
            </a:r>
            <a:r>
              <a:rPr lang="en-GB" i="1" dirty="0">
                <a:solidFill>
                  <a:srgbClr val="00DDBA"/>
                </a:solidFill>
              </a:rPr>
              <a:t>Meet monthly</a:t>
            </a:r>
          </a:p>
          <a:p>
            <a:r>
              <a:rPr lang="en-GB" dirty="0"/>
              <a:t>WP 1,2,6 </a:t>
            </a:r>
            <a:r>
              <a:rPr lang="en-GB" i="1" dirty="0">
                <a:solidFill>
                  <a:srgbClr val="00DDBA"/>
                </a:solidFill>
              </a:rPr>
              <a:t>Meet Monthly</a:t>
            </a:r>
          </a:p>
          <a:p>
            <a:endParaRPr lang="en-GB" dirty="0"/>
          </a:p>
        </p:txBody>
      </p:sp>
      <p:sp>
        <p:nvSpPr>
          <p:cNvPr id="5" name="Text Placeholder 4"/>
          <p:cNvSpPr>
            <a:spLocks noGrp="1"/>
          </p:cNvSpPr>
          <p:nvPr>
            <p:ph type="body" sz="quarter" idx="3"/>
          </p:nvPr>
        </p:nvSpPr>
        <p:spPr/>
        <p:txBody>
          <a:bodyPr>
            <a:normAutofit/>
          </a:bodyPr>
          <a:lstStyle/>
          <a:p>
            <a:r>
              <a:rPr lang="en-GB" sz="2800" dirty="0"/>
              <a:t>WP3,4,5 &amp; Activity teams</a:t>
            </a:r>
          </a:p>
        </p:txBody>
      </p:sp>
      <p:sp>
        <p:nvSpPr>
          <p:cNvPr id="6" name="Content Placeholder 5"/>
          <p:cNvSpPr>
            <a:spLocks noGrp="1"/>
          </p:cNvSpPr>
          <p:nvPr>
            <p:ph sz="quarter" idx="4"/>
          </p:nvPr>
        </p:nvSpPr>
        <p:spPr/>
        <p:txBody>
          <a:bodyPr>
            <a:normAutofit fontScale="92500"/>
          </a:bodyPr>
          <a:lstStyle/>
          <a:p>
            <a:r>
              <a:rPr lang="en-GB" dirty="0"/>
              <a:t>WP leads &amp; co-leads with Team Leaders </a:t>
            </a:r>
            <a:r>
              <a:rPr lang="en-GB" i="1" dirty="0">
                <a:solidFill>
                  <a:srgbClr val="00DDBA"/>
                </a:solidFill>
              </a:rPr>
              <a:t>Meet monthly</a:t>
            </a:r>
          </a:p>
          <a:p>
            <a:r>
              <a:rPr lang="en-GB" dirty="0"/>
              <a:t>Team Leaders and participants </a:t>
            </a:r>
            <a:r>
              <a:rPr lang="en-GB" i="1" dirty="0">
                <a:solidFill>
                  <a:srgbClr val="00DDBA"/>
                </a:solidFill>
              </a:rPr>
              <a:t>Meet 1-2 per month or more</a:t>
            </a:r>
          </a:p>
          <a:p>
            <a:r>
              <a:rPr lang="en-GB" dirty="0"/>
              <a:t>Aurora programme Director and Team leaders </a:t>
            </a:r>
            <a:r>
              <a:rPr lang="en-GB" i="1" dirty="0">
                <a:solidFill>
                  <a:srgbClr val="00DDBA"/>
                </a:solidFill>
              </a:rPr>
              <a:t>Meet as often as needed</a:t>
            </a:r>
          </a:p>
          <a:p>
            <a:endParaRPr lang="en-GB" dirty="0"/>
          </a:p>
        </p:txBody>
      </p:sp>
    </p:spTree>
    <p:extLst>
      <p:ext uri="{BB962C8B-B14F-4D97-AF65-F5344CB8AC3E}">
        <p14:creationId xmlns:p14="http://schemas.microsoft.com/office/powerpoint/2010/main" val="1456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
            <a:ext cx="12160250" cy="6840141"/>
          </a:xfrm>
          <a:prstGeom prst="rect">
            <a:avLst/>
          </a:prstGeom>
        </p:spPr>
      </p:pic>
      <p:sp>
        <p:nvSpPr>
          <p:cNvPr id="24" name="TextBox 23">
            <a:extLst>
              <a:ext uri="{FF2B5EF4-FFF2-40B4-BE49-F238E27FC236}">
                <a16:creationId xmlns:a16="http://schemas.microsoft.com/office/drawing/2014/main" id="{03F5F83D-097D-44EB-999E-44EEE2A7A777}"/>
              </a:ext>
            </a:extLst>
          </p:cNvPr>
          <p:cNvSpPr txBox="1"/>
          <p:nvPr/>
        </p:nvSpPr>
        <p:spPr>
          <a:xfrm rot="16200000">
            <a:off x="-865718" y="5146546"/>
            <a:ext cx="2445125" cy="457048"/>
          </a:xfrm>
          <a:prstGeom prst="rect">
            <a:avLst/>
          </a:prstGeom>
          <a:noFill/>
        </p:spPr>
        <p:txBody>
          <a:bodyPr wrap="square" rtlCol="0">
            <a:spAutoFit/>
          </a:bodyPr>
          <a:lstStyle/>
          <a:p>
            <a:r>
              <a:rPr lang="en-GB" sz="2370" dirty="0">
                <a:solidFill>
                  <a:schemeClr val="bg1"/>
                </a:solidFill>
                <a:latin typeface="Salome" panose="02000503000000020004" pitchFamily="50" charset="0"/>
              </a:rPr>
              <a:t>List of Things</a:t>
            </a:r>
            <a:endParaRPr lang="en-US" sz="2370" dirty="0">
              <a:solidFill>
                <a:schemeClr val="bg1"/>
              </a:solidFill>
              <a:latin typeface="Salome" panose="02000503000000020004" pitchFamily="50" charset="0"/>
            </a:endParaRPr>
          </a:p>
        </p:txBody>
      </p:sp>
      <p:sp>
        <p:nvSpPr>
          <p:cNvPr id="36" name="Rectangle 35">
            <a:extLst>
              <a:ext uri="{FF2B5EF4-FFF2-40B4-BE49-F238E27FC236}">
                <a16:creationId xmlns:a16="http://schemas.microsoft.com/office/drawing/2014/main" id="{0979AD51-2F70-45B8-B507-E0122E0D527A}"/>
              </a:ext>
            </a:extLst>
          </p:cNvPr>
          <p:cNvSpPr/>
          <p:nvPr/>
        </p:nvSpPr>
        <p:spPr>
          <a:xfrm flipH="1">
            <a:off x="257680" y="2274731"/>
            <a:ext cx="1921393" cy="1769683"/>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70" b="1" dirty="0">
                <a:latin typeface="Salome" panose="02000503000000020004" pitchFamily="50" charset="0"/>
                <a:cs typeface="Arial" panose="020B0604020202020204" pitchFamily="34" charset="0"/>
              </a:rPr>
              <a:t>350+</a:t>
            </a:r>
            <a:r>
              <a:rPr lang="en-GB" sz="1862" b="1" dirty="0">
                <a:latin typeface="Arial" panose="020B0604020202020204" pitchFamily="34" charset="0"/>
                <a:cs typeface="Arial" panose="020B0604020202020204" pitchFamily="34" charset="0"/>
              </a:rPr>
              <a:t> Participants</a:t>
            </a:r>
          </a:p>
        </p:txBody>
      </p:sp>
      <p:sp>
        <p:nvSpPr>
          <p:cNvPr id="37" name="Rectangle 36">
            <a:extLst>
              <a:ext uri="{FF2B5EF4-FFF2-40B4-BE49-F238E27FC236}">
                <a16:creationId xmlns:a16="http://schemas.microsoft.com/office/drawing/2014/main" id="{5ED7F274-6906-48FA-BEA3-ACCA25E2804B}"/>
              </a:ext>
            </a:extLst>
          </p:cNvPr>
          <p:cNvSpPr/>
          <p:nvPr/>
        </p:nvSpPr>
        <p:spPr>
          <a:xfrm flipH="1">
            <a:off x="2196508" y="4034629"/>
            <a:ext cx="1962673"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2" b="1" dirty="0">
                <a:latin typeface="Salome" panose="02000503000000020004" pitchFamily="50" charset="0"/>
                <a:cs typeface="Arial" panose="020B0604020202020204" pitchFamily="34" charset="0"/>
              </a:rPr>
              <a:t>1 project tool</a:t>
            </a:r>
          </a:p>
          <a:p>
            <a:pPr algn="ctr"/>
            <a:r>
              <a:rPr lang="en-GB" sz="1862" b="1" dirty="0">
                <a:solidFill>
                  <a:schemeClr val="bg1"/>
                </a:solidFill>
                <a:latin typeface="Arial" panose="020B0604020202020204" pitchFamily="34" charset="0"/>
                <a:cs typeface="Arial" panose="020B0604020202020204" pitchFamily="34" charset="0"/>
                <a:sym typeface="Calibri"/>
              </a:rPr>
              <a:t>+ </a:t>
            </a:r>
          </a:p>
          <a:p>
            <a:pPr algn="ctr"/>
            <a:r>
              <a:rPr lang="en-GB" sz="1862" b="1" dirty="0">
                <a:solidFill>
                  <a:schemeClr val="bg1"/>
                </a:solidFill>
                <a:latin typeface="Arial" panose="020B0604020202020204" pitchFamily="34" charset="0"/>
                <a:cs typeface="Arial" panose="020B0604020202020204" pitchFamily="34" charset="0"/>
                <a:sym typeface="Calibri"/>
              </a:rPr>
              <a:t>collaboration platforms</a:t>
            </a:r>
            <a:endParaRPr lang="en-GB" sz="1862"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C194B22-60E5-46D7-BF68-63F77E1D645A}"/>
              </a:ext>
            </a:extLst>
          </p:cNvPr>
          <p:cNvSpPr/>
          <p:nvPr/>
        </p:nvSpPr>
        <p:spPr>
          <a:xfrm flipH="1">
            <a:off x="4149597" y="2274731"/>
            <a:ext cx="1924626" cy="1769683"/>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70" b="1" dirty="0">
                <a:latin typeface="Salome" panose="02000503000000020004" pitchFamily="50" charset="0"/>
                <a:cs typeface="Arial" panose="020B0604020202020204" pitchFamily="34" charset="0"/>
              </a:rPr>
              <a:t>30+ </a:t>
            </a:r>
          </a:p>
          <a:p>
            <a:pPr algn="ctr"/>
            <a:r>
              <a:rPr lang="en-GB" sz="1862" b="1" dirty="0">
                <a:latin typeface="Arial" panose="020B0604020202020204" pitchFamily="34" charset="0"/>
                <a:cs typeface="Arial" panose="020B0604020202020204" pitchFamily="34" charset="0"/>
              </a:rPr>
              <a:t>Task Teams</a:t>
            </a:r>
          </a:p>
        </p:txBody>
      </p:sp>
      <p:sp>
        <p:nvSpPr>
          <p:cNvPr id="39" name="Rectangle 38">
            <a:extLst>
              <a:ext uri="{FF2B5EF4-FFF2-40B4-BE49-F238E27FC236}">
                <a16:creationId xmlns:a16="http://schemas.microsoft.com/office/drawing/2014/main" id="{C693075C-7EB0-43DC-8083-A514A77573F9}"/>
              </a:ext>
            </a:extLst>
          </p:cNvPr>
          <p:cNvSpPr/>
          <p:nvPr/>
        </p:nvSpPr>
        <p:spPr>
          <a:xfrm flipH="1">
            <a:off x="6096909" y="4044414"/>
            <a:ext cx="1945379"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70" b="1" dirty="0">
                <a:latin typeface="Salome" panose="02000503000000020004" pitchFamily="50" charset="0"/>
                <a:cs typeface="Arial" panose="020B0604020202020204" pitchFamily="34" charset="0"/>
              </a:rPr>
              <a:t>40+ </a:t>
            </a:r>
          </a:p>
          <a:p>
            <a:pPr algn="ctr"/>
            <a:r>
              <a:rPr lang="en-GB" sz="1862" b="1" dirty="0">
                <a:latin typeface="Arial" panose="020B0604020202020204" pitchFamily="34" charset="0"/>
                <a:cs typeface="Arial" panose="020B0604020202020204" pitchFamily="34" charset="0"/>
              </a:rPr>
              <a:t>News items</a:t>
            </a:r>
          </a:p>
          <a:p>
            <a:pPr algn="ctr"/>
            <a:r>
              <a:rPr lang="en-GB" sz="1862" b="1" dirty="0">
                <a:latin typeface="Arial" panose="020B0604020202020204" pitchFamily="34" charset="0"/>
                <a:cs typeface="Arial" panose="020B0604020202020204" pitchFamily="34" charset="0"/>
              </a:rPr>
              <a:t>published</a:t>
            </a:r>
          </a:p>
        </p:txBody>
      </p:sp>
      <p:sp>
        <p:nvSpPr>
          <p:cNvPr id="63" name="Rectangle 62">
            <a:extLst>
              <a:ext uri="{FF2B5EF4-FFF2-40B4-BE49-F238E27FC236}">
                <a16:creationId xmlns:a16="http://schemas.microsoft.com/office/drawing/2014/main" id="{886478BC-F0EA-4558-8131-E104E105ACD1}"/>
              </a:ext>
            </a:extLst>
          </p:cNvPr>
          <p:cNvSpPr/>
          <p:nvPr/>
        </p:nvSpPr>
        <p:spPr>
          <a:xfrm flipH="1">
            <a:off x="8044933" y="2278492"/>
            <a:ext cx="1921393" cy="1769683"/>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2" b="1" dirty="0">
                <a:latin typeface="Arial" panose="020B0604020202020204" pitchFamily="34" charset="0"/>
                <a:cs typeface="Arial" panose="020B0604020202020204" pitchFamily="34" charset="0"/>
              </a:rPr>
              <a:t>TT Meetings every 4-6 weeks</a:t>
            </a:r>
          </a:p>
        </p:txBody>
      </p:sp>
      <p:sp>
        <p:nvSpPr>
          <p:cNvPr id="70" name="Rectangle 69">
            <a:extLst>
              <a:ext uri="{FF2B5EF4-FFF2-40B4-BE49-F238E27FC236}">
                <a16:creationId xmlns:a16="http://schemas.microsoft.com/office/drawing/2014/main" id="{417AF7A3-3768-4070-A252-0755E6ECDF9C}"/>
              </a:ext>
            </a:extLst>
          </p:cNvPr>
          <p:cNvSpPr/>
          <p:nvPr/>
        </p:nvSpPr>
        <p:spPr>
          <a:xfrm flipH="1">
            <a:off x="9980017" y="4044414"/>
            <a:ext cx="1921394"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70" b="1" dirty="0">
                <a:solidFill>
                  <a:schemeClr val="bg1"/>
                </a:solidFill>
                <a:latin typeface="Salome" panose="02000503000000020004" pitchFamily="50" charset="0"/>
                <a:cs typeface="Arial" panose="020B0604020202020204" pitchFamily="34" charset="0"/>
                <a:sym typeface="Calibri"/>
              </a:rPr>
              <a:t>9</a:t>
            </a:r>
          </a:p>
          <a:p>
            <a:pPr algn="ctr"/>
            <a:r>
              <a:rPr lang="en-GB" sz="1862" b="1" dirty="0">
                <a:solidFill>
                  <a:schemeClr val="bg1"/>
                </a:solidFill>
                <a:latin typeface="Arial" panose="020B0604020202020204" pitchFamily="34" charset="0"/>
                <a:cs typeface="Arial" panose="020B0604020202020204" pitchFamily="34" charset="0"/>
                <a:sym typeface="Calibri"/>
              </a:rPr>
              <a:t>websites</a:t>
            </a:r>
          </a:p>
          <a:p>
            <a:pPr algn="ctr"/>
            <a:r>
              <a:rPr lang="en-GB" sz="2370" b="1" dirty="0">
                <a:latin typeface="Salome" panose="02000503000000020004" pitchFamily="50" charset="0"/>
                <a:cs typeface="Arial" panose="020B0604020202020204" pitchFamily="34" charset="0"/>
              </a:rPr>
              <a:t>7</a:t>
            </a:r>
            <a:r>
              <a:rPr lang="en-GB" sz="1862" b="1" dirty="0">
                <a:latin typeface="Arial" panose="020B0604020202020204" pitchFamily="34" charset="0"/>
                <a:cs typeface="Arial" panose="020B0604020202020204" pitchFamily="34" charset="0"/>
              </a:rPr>
              <a:t> </a:t>
            </a:r>
          </a:p>
          <a:p>
            <a:pPr algn="ctr"/>
            <a:r>
              <a:rPr lang="en-GB" sz="1862" b="1" dirty="0">
                <a:latin typeface="Arial" panose="020B0604020202020204" pitchFamily="34" charset="0"/>
                <a:cs typeface="Arial" panose="020B0604020202020204" pitchFamily="34" charset="0"/>
              </a:rPr>
              <a:t>Videos</a:t>
            </a:r>
          </a:p>
        </p:txBody>
      </p:sp>
      <p:sp>
        <p:nvSpPr>
          <p:cNvPr id="71" name="Rectangle 70">
            <a:extLst>
              <a:ext uri="{FF2B5EF4-FFF2-40B4-BE49-F238E27FC236}">
                <a16:creationId xmlns:a16="http://schemas.microsoft.com/office/drawing/2014/main" id="{6494896A-BC3A-433B-B3A3-595CB2007E76}"/>
              </a:ext>
            </a:extLst>
          </p:cNvPr>
          <p:cNvSpPr/>
          <p:nvPr/>
        </p:nvSpPr>
        <p:spPr>
          <a:xfrm flipH="1">
            <a:off x="2179072" y="508474"/>
            <a:ext cx="1959214"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2" b="1" dirty="0">
              <a:solidFill>
                <a:schemeClr val="bg1"/>
              </a:solidFill>
              <a:latin typeface="Arial" panose="020B0604020202020204" pitchFamily="34" charset="0"/>
              <a:ea typeface="Calibri"/>
              <a:cs typeface="Arial" panose="020B0604020202020204" pitchFamily="34" charset="0"/>
              <a:sym typeface="Calibri"/>
            </a:endParaRPr>
          </a:p>
          <a:p>
            <a:pPr algn="ctr"/>
            <a:r>
              <a:rPr lang="en-GB" sz="2370" b="1" dirty="0">
                <a:latin typeface="Salome" panose="02000503000000020004" pitchFamily="50" charset="0"/>
                <a:cs typeface="Arial" panose="020B0604020202020204" pitchFamily="34" charset="0"/>
              </a:rPr>
              <a:t>1</a:t>
            </a:r>
            <a:r>
              <a:rPr lang="en-GB" sz="1862" b="1" dirty="0">
                <a:solidFill>
                  <a:schemeClr val="bg1"/>
                </a:solidFill>
                <a:latin typeface="Arial" panose="020B0604020202020204" pitchFamily="34" charset="0"/>
                <a:ea typeface="Calibri"/>
                <a:cs typeface="Arial" panose="020B0604020202020204" pitchFamily="34" charset="0"/>
                <a:sym typeface="Calibri"/>
              </a:rPr>
              <a:t> </a:t>
            </a:r>
          </a:p>
          <a:p>
            <a:pPr algn="ctr"/>
            <a:r>
              <a:rPr lang="en-GB" sz="1862" b="1" dirty="0">
                <a:solidFill>
                  <a:schemeClr val="bg1"/>
                </a:solidFill>
                <a:latin typeface="Arial" panose="020B0604020202020204" pitchFamily="34" charset="0"/>
                <a:ea typeface="Calibri"/>
                <a:cs typeface="Arial" panose="020B0604020202020204" pitchFamily="34" charset="0"/>
                <a:sym typeface="Calibri"/>
              </a:rPr>
              <a:t>Quality Management Plan</a:t>
            </a:r>
            <a:endParaRPr lang="en-GB" sz="1862" dirty="0">
              <a:solidFill>
                <a:schemeClr val="bg1"/>
              </a:solidFill>
              <a:latin typeface="Arial" panose="020B0604020202020204" pitchFamily="34" charset="0"/>
              <a:cs typeface="Arial" panose="020B0604020202020204" pitchFamily="34" charset="0"/>
            </a:endParaRPr>
          </a:p>
          <a:p>
            <a:pPr algn="ctr"/>
            <a:endParaRPr lang="en-GB" sz="1862" dirty="0">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8E5DCFD3-154B-425C-A586-E72C52BA1201}"/>
              </a:ext>
            </a:extLst>
          </p:cNvPr>
          <p:cNvSpPr/>
          <p:nvPr/>
        </p:nvSpPr>
        <p:spPr>
          <a:xfrm flipH="1">
            <a:off x="6062322" y="508474"/>
            <a:ext cx="1979966"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70" b="1" dirty="0">
                <a:latin typeface="Salome" panose="02000503000000020004" pitchFamily="50" charset="0"/>
                <a:cs typeface="Arial" panose="020B0604020202020204" pitchFamily="34" charset="0"/>
              </a:rPr>
              <a:t>100+</a:t>
            </a:r>
          </a:p>
          <a:p>
            <a:pPr algn="ctr"/>
            <a:r>
              <a:rPr lang="en-GB" sz="1862" b="1" dirty="0">
                <a:latin typeface="Arial" panose="020B0604020202020204" pitchFamily="34" charset="0"/>
                <a:cs typeface="Arial" panose="020B0604020202020204" pitchFamily="34" charset="0"/>
              </a:rPr>
              <a:t>Local dissemination meetings /events</a:t>
            </a:r>
          </a:p>
        </p:txBody>
      </p:sp>
      <p:sp>
        <p:nvSpPr>
          <p:cNvPr id="73" name="Rectangle 72">
            <a:extLst>
              <a:ext uri="{FF2B5EF4-FFF2-40B4-BE49-F238E27FC236}">
                <a16:creationId xmlns:a16="http://schemas.microsoft.com/office/drawing/2014/main" id="{3E9D703F-3F89-4FE6-BEB2-ED09DD417251}"/>
              </a:ext>
            </a:extLst>
          </p:cNvPr>
          <p:cNvSpPr/>
          <p:nvPr/>
        </p:nvSpPr>
        <p:spPr>
          <a:xfrm flipH="1">
            <a:off x="9953135" y="508474"/>
            <a:ext cx="1921393" cy="1769683"/>
          </a:xfrm>
          <a:prstGeom prst="rect">
            <a:avLst/>
          </a:prstGeom>
          <a:solidFill>
            <a:srgbClr val="00D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2" b="1" dirty="0">
              <a:solidFill>
                <a:schemeClr val="bg1"/>
              </a:solidFill>
              <a:latin typeface="Arial" panose="020B0604020202020204" pitchFamily="34" charset="0"/>
              <a:ea typeface="Calibri"/>
              <a:cs typeface="Arial" panose="020B0604020202020204" pitchFamily="34" charset="0"/>
              <a:sym typeface="Calibri"/>
            </a:endParaRPr>
          </a:p>
          <a:p>
            <a:pPr algn="ctr"/>
            <a:r>
              <a:rPr lang="en-GB" sz="2370" b="1" dirty="0">
                <a:solidFill>
                  <a:schemeClr val="bg1"/>
                </a:solidFill>
                <a:latin typeface="Salome" panose="02000503000000020004" pitchFamily="50" charset="0"/>
                <a:ea typeface="Calibri"/>
                <a:cs typeface="Arial" panose="020B0604020202020204" pitchFamily="34" charset="0"/>
                <a:sym typeface="Calibri"/>
              </a:rPr>
              <a:t>1</a:t>
            </a:r>
            <a:r>
              <a:rPr lang="en-GB" sz="1862" b="1" dirty="0">
                <a:solidFill>
                  <a:schemeClr val="bg1"/>
                </a:solidFill>
                <a:latin typeface="Arial" panose="020B0604020202020204" pitchFamily="34" charset="0"/>
                <a:ea typeface="Calibri"/>
                <a:cs typeface="Arial" panose="020B0604020202020204" pitchFamily="34" charset="0"/>
                <a:sym typeface="Calibri"/>
              </a:rPr>
              <a:t> </a:t>
            </a:r>
          </a:p>
          <a:p>
            <a:pPr algn="ctr"/>
            <a:r>
              <a:rPr lang="en-GB" sz="1862" b="1" dirty="0">
                <a:solidFill>
                  <a:schemeClr val="bg1"/>
                </a:solidFill>
                <a:latin typeface="Arial" panose="020B0604020202020204" pitchFamily="34" charset="0"/>
                <a:ea typeface="Calibri"/>
                <a:cs typeface="Arial" panose="020B0604020202020204" pitchFamily="34" charset="0"/>
                <a:sym typeface="Calibri"/>
              </a:rPr>
              <a:t>Training Plan</a:t>
            </a:r>
            <a:endParaRPr lang="en-GB" sz="1862" dirty="0">
              <a:solidFill>
                <a:schemeClr val="bg1"/>
              </a:solidFill>
              <a:latin typeface="Arial" panose="020B0604020202020204" pitchFamily="34" charset="0"/>
              <a:cs typeface="Arial" panose="020B0604020202020204" pitchFamily="34" charset="0"/>
            </a:endParaRPr>
          </a:p>
          <a:p>
            <a:pPr algn="ctr"/>
            <a:endParaRPr lang="en-GB" sz="186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79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background pattern&#10;&#10;Description automatically generated">
            <a:extLst>
              <a:ext uri="{FF2B5EF4-FFF2-40B4-BE49-F238E27FC236}">
                <a16:creationId xmlns:a16="http://schemas.microsoft.com/office/drawing/2014/main" id="{D7F92AC8-20CF-4B95-ABCB-F1E2FC22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
            <a:ext cx="12160250" cy="6840141"/>
          </a:xfrm>
          <a:prstGeom prst="rect">
            <a:avLst/>
          </a:prstGeom>
        </p:spPr>
      </p:pic>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7617047" y="817825"/>
            <a:ext cx="3983748" cy="1340582"/>
            <a:chOff x="3356" y="826"/>
            <a:chExt cx="1887" cy="635"/>
          </a:xfrm>
          <a:blipFill>
            <a:blip r:embed="rId4"/>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03" tIns="60801" rIns="121603" bIns="60801" numCol="1" anchor="ctr" anchorCtr="0" compatLnSpc="1">
              <a:prstTxWarp prst="textNoShape">
                <a:avLst/>
              </a:prstTxWarp>
            </a:bodyPr>
            <a:lstStyle/>
            <a:p>
              <a:pPr algn="ctr"/>
              <a:r>
                <a:rPr lang="en-US" sz="3724" b="1" dirty="0">
                  <a:solidFill>
                    <a:schemeClr val="bg1"/>
                  </a:solidFill>
                  <a:latin typeface="Arial" panose="020B0604020202020204" pitchFamily="34" charset="0"/>
                  <a:cs typeface="Arial" panose="020B0604020202020204" pitchFamily="34" charset="0"/>
                </a:rPr>
                <a:t>UNITING</a:t>
              </a:r>
              <a:endParaRPr lang="en-US" sz="3724" dirty="0">
                <a:solidFill>
                  <a:schemeClr val="bg1"/>
                </a:solidFill>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03" tIns="60801" rIns="121603" bIns="60801" numCol="1" anchor="t" anchorCtr="0" compatLnSpc="1">
              <a:prstTxWarp prst="textNoShape">
                <a:avLst/>
              </a:prstTxWarp>
            </a:bodyPr>
            <a:lstStyle/>
            <a:p>
              <a:endParaRPr lang="en-US" sz="2370"/>
            </a:p>
          </p:txBody>
        </p:sp>
      </p:grpSp>
      <p:grpSp>
        <p:nvGrpSpPr>
          <p:cNvPr id="15" name="Group 14"/>
          <p:cNvGrpSpPr/>
          <p:nvPr/>
        </p:nvGrpSpPr>
        <p:grpSpPr>
          <a:xfrm>
            <a:off x="5910145" y="1310014"/>
            <a:ext cx="399008" cy="4900117"/>
            <a:chOff x="7075488" y="1138040"/>
            <a:chExt cx="300037" cy="3684683"/>
          </a:xfrm>
        </p:grpSpPr>
        <p:sp>
          <p:nvSpPr>
            <p:cNvPr id="10" name="Rectangle 9"/>
            <p:cNvSpPr/>
            <p:nvPr/>
          </p:nvSpPr>
          <p:spPr>
            <a:xfrm>
              <a:off x="7075488" y="1138040"/>
              <a:ext cx="300037" cy="3500633"/>
            </a:xfrm>
            <a:prstGeom prst="rect">
              <a:avLst/>
            </a:prstGeom>
            <a:gradFill>
              <a:gsLst>
                <a:gs pos="0">
                  <a:schemeClr val="bg1">
                    <a:lumMod val="90000"/>
                  </a:schemeClr>
                </a:gs>
                <a:gs pos="100000">
                  <a:schemeClr val="bg1">
                    <a:lumMod val="97000"/>
                  </a:schemeClr>
                </a:gs>
                <a:gs pos="8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70"/>
            </a:p>
          </p:txBody>
        </p:sp>
        <p:sp>
          <p:nvSpPr>
            <p:cNvPr id="13" name="Isosceles Triangle 12"/>
            <p:cNvSpPr/>
            <p:nvPr/>
          </p:nvSpPr>
          <p:spPr>
            <a:xfrm rot="10800000">
              <a:off x="7075488" y="4638674"/>
              <a:ext cx="300037" cy="184049"/>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70" dirty="0"/>
            </a:p>
          </p:txBody>
        </p:sp>
      </p:grpSp>
      <p:cxnSp>
        <p:nvCxnSpPr>
          <p:cNvPr id="3" name="Straight Connector 2"/>
          <p:cNvCxnSpPr/>
          <p:nvPr/>
        </p:nvCxnSpPr>
        <p:spPr>
          <a:xfrm flipH="1">
            <a:off x="5218843" y="1979072"/>
            <a:ext cx="444628" cy="0"/>
          </a:xfrm>
          <a:prstGeom prst="line">
            <a:avLst/>
          </a:prstGeom>
          <a:ln w="57150" cap="rnd">
            <a:solidFill>
              <a:srgbClr val="00DEB9"/>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34168" y="2196499"/>
            <a:ext cx="403635" cy="0"/>
          </a:xfrm>
          <a:prstGeom prst="line">
            <a:avLst/>
          </a:prstGeom>
          <a:ln w="57150" cap="rnd">
            <a:solidFill>
              <a:srgbClr val="0095F7"/>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 y="465291"/>
            <a:ext cx="12160249" cy="665439"/>
          </a:xfrm>
          <a:prstGeom prst="rect">
            <a:avLst/>
          </a:prstGeom>
          <a:noFill/>
        </p:spPr>
        <p:txBody>
          <a:bodyPr wrap="square" rtlCol="0" anchor="ctr">
            <a:spAutoFit/>
          </a:bodyPr>
          <a:lstStyle/>
          <a:p>
            <a:pPr algn="ctr"/>
            <a:r>
              <a:rPr lang="en-US" sz="3724" dirty="0">
                <a:blipFill>
                  <a:blip r:embed="rId5"/>
                  <a:stretch>
                    <a:fillRect/>
                  </a:stretch>
                </a:blipFill>
                <a:latin typeface="Salome" panose="02000503000000020004" pitchFamily="50" charset="0"/>
              </a:rPr>
              <a:t>1 year Results: WP3 - Learning for Societal Impact</a:t>
            </a:r>
            <a:endParaRPr lang="en-GB" sz="3724" dirty="0">
              <a:blipFill>
                <a:blip r:embed="rId5"/>
                <a:stretch>
                  <a:fillRect/>
                </a:stretch>
              </a:blipFill>
              <a:latin typeface="Salome" panose="02000503000000020004" pitchFamily="50" charset="0"/>
            </a:endParaRPr>
          </a:p>
        </p:txBody>
      </p:sp>
      <p:sp>
        <p:nvSpPr>
          <p:cNvPr id="5" name="Rectangle 4"/>
          <p:cNvSpPr/>
          <p:nvPr/>
        </p:nvSpPr>
        <p:spPr>
          <a:xfrm>
            <a:off x="1717877" y="1535848"/>
            <a:ext cx="3363913" cy="886448"/>
          </a:xfrm>
          <a:prstGeom prst="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Ins="239375" bIns="95750" rtlCol="0" anchor="ctr"/>
          <a:lstStyle/>
          <a:p>
            <a:pPr algn="r">
              <a:buClr>
                <a:schemeClr val="dk1"/>
              </a:buClr>
              <a:buSzPts val="1400"/>
            </a:pPr>
            <a:r>
              <a:rPr lang="en-US" sz="1596">
                <a:solidFill>
                  <a:schemeClr val="bg1"/>
                </a:solidFill>
                <a:latin typeface="Arial" panose="020B0604020202020204" pitchFamily="34" charset="0"/>
                <a:ea typeface="Calibri"/>
                <a:cs typeface="Arial" panose="020B0604020202020204" pitchFamily="34" charset="0"/>
                <a:sym typeface="Calibri"/>
              </a:rPr>
              <a:t>Over 100 courses and 25 programs to be “Aurorarised”</a:t>
            </a:r>
            <a:endParaRPr lang="en-US" sz="1596" dirty="0">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7087468" y="1534141"/>
            <a:ext cx="4231792" cy="1320718"/>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lIns="239375" tIns="143625" rIns="239375" bIns="191500" rtlCol="0" anchor="ctr">
            <a:spAutoFit/>
          </a:bodyPr>
          <a:lstStyle/>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41 summer school opened in 2020</a:t>
            </a:r>
          </a:p>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5 Trainings for COIL + </a:t>
            </a:r>
            <a:r>
              <a:rPr lang="en-US" sz="1596" dirty="0" err="1">
                <a:solidFill>
                  <a:schemeClr val="bg1"/>
                </a:solidFill>
                <a:latin typeface="Arial" panose="020B0604020202020204" pitchFamily="34" charset="0"/>
                <a:ea typeface="Calibri"/>
                <a:cs typeface="Arial" panose="020B0604020202020204" pitchFamily="34" charset="0"/>
                <a:sym typeface="Calibri"/>
              </a:rPr>
              <a:t>Internationalisation</a:t>
            </a:r>
            <a:endParaRPr lang="en-US" sz="1596" dirty="0">
              <a:solidFill>
                <a:schemeClr val="bg1"/>
              </a:solidFill>
              <a:latin typeface="Arial" panose="020B0604020202020204" pitchFamily="34" charset="0"/>
              <a:ea typeface="Calibri"/>
              <a:cs typeface="Arial" panose="020B0604020202020204" pitchFamily="34" charset="0"/>
              <a:sym typeface="Calibri"/>
            </a:endParaRPr>
          </a:p>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mobility framework</a:t>
            </a:r>
          </a:p>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9 mobility plans in the making</a:t>
            </a:r>
          </a:p>
        </p:txBody>
      </p:sp>
      <p:cxnSp>
        <p:nvCxnSpPr>
          <p:cNvPr id="29" name="Straight Connector 28"/>
          <p:cNvCxnSpPr/>
          <p:nvPr/>
        </p:nvCxnSpPr>
        <p:spPr>
          <a:xfrm flipH="1">
            <a:off x="5217540" y="3109131"/>
            <a:ext cx="445932" cy="0"/>
          </a:xfrm>
          <a:prstGeom prst="line">
            <a:avLst/>
          </a:prstGeom>
          <a:ln w="57150" cap="rnd">
            <a:solidFill>
              <a:srgbClr val="0095F7"/>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8708" y="2665907"/>
            <a:ext cx="4341780" cy="886448"/>
          </a:xfrm>
          <a:prstGeom prst="rect">
            <a:avLst/>
          </a:prstGeom>
          <a:solidFill>
            <a:srgbClr val="0095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239375" bIns="95750" rtlCol="0" anchor="ctr"/>
          <a:lstStyle/>
          <a:p>
            <a:pPr algn="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language course to open in Sept. for each </a:t>
            </a:r>
          </a:p>
          <a:p>
            <a:pPr algn="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 language represented in the Alliance</a:t>
            </a:r>
          </a:p>
        </p:txBody>
      </p:sp>
      <p:cxnSp>
        <p:nvCxnSpPr>
          <p:cNvPr id="36" name="Straight Connector 35"/>
          <p:cNvCxnSpPr/>
          <p:nvPr/>
        </p:nvCxnSpPr>
        <p:spPr>
          <a:xfrm flipH="1" flipV="1">
            <a:off x="5217540" y="4063782"/>
            <a:ext cx="445932" cy="1"/>
          </a:xfrm>
          <a:prstGeom prst="line">
            <a:avLst/>
          </a:prstGeom>
          <a:ln w="57150" cap="rnd">
            <a:solidFill>
              <a:srgbClr val="00DDBA"/>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11460" y="3795966"/>
            <a:ext cx="4069027" cy="535635"/>
          </a:xfrm>
          <a:prstGeom prst="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tIns="143625" rIns="239375" bIns="143625" rtlCol="0" anchor="ctr">
            <a:spAutoFit/>
          </a:bodyPr>
          <a:lstStyle/>
          <a:p>
            <a:pPr algn="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Service-Learning course - 90 students</a:t>
            </a:r>
          </a:p>
        </p:txBody>
      </p:sp>
      <p:cxnSp>
        <p:nvCxnSpPr>
          <p:cNvPr id="39" name="Straight Connector 38"/>
          <p:cNvCxnSpPr/>
          <p:nvPr/>
        </p:nvCxnSpPr>
        <p:spPr>
          <a:xfrm flipH="1">
            <a:off x="5217542" y="5211398"/>
            <a:ext cx="445930" cy="0"/>
          </a:xfrm>
          <a:prstGeom prst="line">
            <a:avLst/>
          </a:prstGeom>
          <a:ln w="57150" cap="rnd">
            <a:solidFill>
              <a:srgbClr val="0095F7"/>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38708" y="4575211"/>
            <a:ext cx="4341780" cy="1272375"/>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tIns="143625" rIns="239375" bIns="143625" rtlCol="0" anchor="ctr">
            <a:spAutoFit/>
          </a:bodyPr>
          <a:lstStyle/>
          <a:p>
            <a:pPr algn="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common virtual campus in the making</a:t>
            </a:r>
          </a:p>
          <a:p>
            <a:pPr algn="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local integration of Aurora in course catalogue</a:t>
            </a:r>
          </a:p>
          <a:p>
            <a:pPr algn="r">
              <a:buClr>
                <a:schemeClr val="dk1"/>
              </a:buClr>
              <a:buSzPts val="1400"/>
            </a:pPr>
            <a:r>
              <a:rPr lang="en-US" sz="1596" dirty="0" err="1">
                <a:solidFill>
                  <a:schemeClr val="bg1"/>
                </a:solidFill>
                <a:latin typeface="Arial" panose="020B0604020202020204" pitchFamily="34" charset="0"/>
                <a:ea typeface="Calibri"/>
                <a:cs typeface="Arial" panose="020B0604020202020204" pitchFamily="34" charset="0"/>
                <a:sym typeface="Calibri"/>
              </a:rPr>
              <a:t>Reflexion</a:t>
            </a:r>
            <a:r>
              <a:rPr lang="en-US" sz="1596" dirty="0">
                <a:solidFill>
                  <a:schemeClr val="bg1"/>
                </a:solidFill>
                <a:latin typeface="Arial" panose="020B0604020202020204" pitchFamily="34" charset="0"/>
                <a:ea typeface="Calibri"/>
                <a:cs typeface="Arial" panose="020B0604020202020204" pitchFamily="34" charset="0"/>
                <a:sym typeface="Calibri"/>
              </a:rPr>
              <a:t> towards automatic recognition </a:t>
            </a:r>
          </a:p>
        </p:txBody>
      </p:sp>
      <p:cxnSp>
        <p:nvCxnSpPr>
          <p:cNvPr id="41" name="Straight Connector 40"/>
          <p:cNvCxnSpPr/>
          <p:nvPr/>
        </p:nvCxnSpPr>
        <p:spPr>
          <a:xfrm flipH="1">
            <a:off x="6434168" y="3411147"/>
            <a:ext cx="403635" cy="0"/>
          </a:xfrm>
          <a:prstGeom prst="line">
            <a:avLst/>
          </a:prstGeom>
          <a:ln w="57150" cap="rnd">
            <a:solidFill>
              <a:srgbClr val="00DEB9"/>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087468" y="3117159"/>
            <a:ext cx="4231792" cy="583978"/>
          </a:xfrm>
          <a:prstGeom prst="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lIns="239375" tIns="143625" rIns="239375" bIns="191500" rtlCol="0" anchor="ctr">
            <a:spAutoFit/>
          </a:bodyPr>
          <a:lstStyle/>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 internship framework</a:t>
            </a:r>
          </a:p>
        </p:txBody>
      </p:sp>
      <p:cxnSp>
        <p:nvCxnSpPr>
          <p:cNvPr id="43" name="Straight Connector 42"/>
          <p:cNvCxnSpPr/>
          <p:nvPr/>
        </p:nvCxnSpPr>
        <p:spPr>
          <a:xfrm flipH="1">
            <a:off x="6434168" y="4380216"/>
            <a:ext cx="403635" cy="0"/>
          </a:xfrm>
          <a:prstGeom prst="line">
            <a:avLst/>
          </a:prstGeom>
          <a:ln w="57150" cap="rnd">
            <a:solidFill>
              <a:srgbClr val="0095F7"/>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087468" y="3963438"/>
            <a:ext cx="4231792" cy="829558"/>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lIns="239375" tIns="143625" rIns="239375" bIns="191500" rtlCol="0" anchor="ctr">
            <a:spAutoFit/>
          </a:bodyPr>
          <a:lstStyle/>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15 000 Open Educational Resources </a:t>
            </a:r>
          </a:p>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gathered for inventory</a:t>
            </a:r>
          </a:p>
        </p:txBody>
      </p:sp>
      <p:cxnSp>
        <p:nvCxnSpPr>
          <p:cNvPr id="45" name="Straight Connector 44"/>
          <p:cNvCxnSpPr/>
          <p:nvPr/>
        </p:nvCxnSpPr>
        <p:spPr>
          <a:xfrm flipH="1">
            <a:off x="6434168" y="5478063"/>
            <a:ext cx="403635" cy="0"/>
          </a:xfrm>
          <a:prstGeom prst="line">
            <a:avLst/>
          </a:prstGeom>
          <a:ln w="57150" cap="rnd">
            <a:solidFill>
              <a:srgbClr val="00DEB9"/>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087468" y="5061285"/>
            <a:ext cx="4231792" cy="829558"/>
          </a:xfrm>
          <a:prstGeom prst="rect">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lIns="239375" tIns="143625" rIns="239375" bIns="191500" rtlCol="0" anchor="ctr">
            <a:spAutoFit/>
          </a:bodyPr>
          <a:lstStyle/>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3 courses piloting the </a:t>
            </a:r>
          </a:p>
          <a:p>
            <a:pPr>
              <a:buClr>
                <a:schemeClr val="dk1"/>
              </a:buClr>
              <a:buSzPts val="1400"/>
            </a:pPr>
            <a:r>
              <a:rPr lang="en-US" sz="1596" dirty="0">
                <a:solidFill>
                  <a:schemeClr val="bg1"/>
                </a:solidFill>
                <a:latin typeface="Arial" panose="020B0604020202020204" pitchFamily="34" charset="0"/>
                <a:ea typeface="Calibri"/>
                <a:cs typeface="Arial" panose="020B0604020202020204" pitchFamily="34" charset="0"/>
                <a:sym typeface="Calibri"/>
              </a:rPr>
              <a:t>Competence Framework approach</a:t>
            </a:r>
          </a:p>
        </p:txBody>
      </p:sp>
    </p:spTree>
    <p:extLst>
      <p:ext uri="{BB962C8B-B14F-4D97-AF65-F5344CB8AC3E}">
        <p14:creationId xmlns:p14="http://schemas.microsoft.com/office/powerpoint/2010/main" val="173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330754" y="1556276"/>
            <a:ext cx="10215134" cy="720337"/>
          </a:xfrm>
        </p:spPr>
        <p:txBody>
          <a:bodyPr/>
          <a:lstStyle/>
          <a:p>
            <a:r>
              <a:rPr lang="cs-CZ" dirty="0"/>
              <a:t>Aurora </a:t>
            </a:r>
            <a:r>
              <a:rPr lang="cs-CZ" dirty="0" err="1"/>
              <a:t>Coordination</a:t>
            </a:r>
            <a:r>
              <a:rPr lang="cs-CZ" dirty="0"/>
              <a:t> </a:t>
            </a:r>
            <a:r>
              <a:rPr lang="cs-CZ" dirty="0" err="1"/>
              <a:t>at</a:t>
            </a:r>
            <a:r>
              <a:rPr lang="cs-CZ" dirty="0"/>
              <a:t> UP and Aurora Office</a:t>
            </a:r>
          </a:p>
        </p:txBody>
      </p:sp>
      <p:sp>
        <p:nvSpPr>
          <p:cNvPr id="9" name="Zástupný symbol pro obsah 2">
            <a:extLst>
              <a:ext uri="{FF2B5EF4-FFF2-40B4-BE49-F238E27FC236}">
                <a16:creationId xmlns:a16="http://schemas.microsoft.com/office/drawing/2014/main" id="{59106291-5405-8D4F-9D78-E55B7F9E8BC8}"/>
              </a:ext>
            </a:extLst>
          </p:cNvPr>
          <p:cNvSpPr txBox="1">
            <a:spLocks/>
          </p:cNvSpPr>
          <p:nvPr/>
        </p:nvSpPr>
        <p:spPr>
          <a:xfrm>
            <a:off x="614362" y="2276613"/>
            <a:ext cx="10820589" cy="4367175"/>
          </a:xfrm>
          <a:prstGeom prst="rect">
            <a:avLst/>
          </a:prstGeom>
        </p:spPr>
        <p:txBody>
          <a:bodyPr vert="horz" lIns="0" tIns="0" rIns="0" bIns="0" rtlCol="0">
            <a:normAutofit fontScale="32500" lnSpcReduction="20000"/>
          </a:bodyPr>
          <a:lstStyle>
            <a:lvl1pPr marL="0" indent="0" algn="l" defTabSz="1216015" rtl="0" eaLnBrk="1" latinLnBrk="0" hangingPunct="1">
              <a:lnSpc>
                <a:spcPct val="100000"/>
              </a:lnSpc>
              <a:spcBef>
                <a:spcPts val="1330"/>
              </a:spcBef>
              <a:buFont typeface="Arial" panose="020B0604020202020204" pitchFamily="34" charset="0"/>
              <a:buNone/>
              <a:defRPr sz="3192" kern="1200">
                <a:solidFill>
                  <a:schemeClr val="accent2"/>
                </a:solidFill>
                <a:latin typeface="Arial" panose="020B0604020202020204" pitchFamily="34" charset="0"/>
                <a:ea typeface="+mn-ea"/>
                <a:cs typeface="Arial" panose="020B0604020202020204" pitchFamily="34" charset="0"/>
              </a:defRPr>
            </a:lvl1pPr>
            <a:lvl2pPr marL="608008" indent="0" algn="ctr" defTabSz="1216015" rtl="0" eaLnBrk="1" latinLnBrk="0" hangingPunct="1">
              <a:lnSpc>
                <a:spcPct val="100000"/>
              </a:lnSpc>
              <a:spcBef>
                <a:spcPts val="665"/>
              </a:spcBef>
              <a:buFont typeface="Arial" panose="020B0604020202020204" pitchFamily="34" charset="0"/>
              <a:buNone/>
              <a:defRPr sz="2659" kern="1200">
                <a:solidFill>
                  <a:schemeClr val="accent2"/>
                </a:solidFill>
                <a:latin typeface="Arial" panose="020B0604020202020204" pitchFamily="34" charset="0"/>
                <a:ea typeface="+mn-ea"/>
                <a:cs typeface="Arial" panose="020B0604020202020204" pitchFamily="34" charset="0"/>
              </a:defRPr>
            </a:lvl2pPr>
            <a:lvl3pPr marL="1216015" indent="0" algn="ctr" defTabSz="1216015" rtl="0" eaLnBrk="1" latinLnBrk="0" hangingPunct="1">
              <a:lnSpc>
                <a:spcPct val="100000"/>
              </a:lnSpc>
              <a:spcBef>
                <a:spcPts val="665"/>
              </a:spcBef>
              <a:buFont typeface="Arial" panose="020B0604020202020204" pitchFamily="34" charset="0"/>
              <a:buNone/>
              <a:defRPr sz="2394" kern="1200">
                <a:solidFill>
                  <a:schemeClr val="accent2"/>
                </a:solidFill>
                <a:latin typeface="Arial" panose="020B0604020202020204" pitchFamily="34" charset="0"/>
                <a:ea typeface="+mn-ea"/>
                <a:cs typeface="Arial" panose="020B0604020202020204" pitchFamily="34" charset="0"/>
              </a:defRPr>
            </a:lvl3pPr>
            <a:lvl4pPr marL="1824024" indent="0" algn="ctr" defTabSz="1216015" rtl="0" eaLnBrk="1" latinLnBrk="0" hangingPunct="1">
              <a:lnSpc>
                <a:spcPct val="100000"/>
              </a:lnSpc>
              <a:spcBef>
                <a:spcPts val="665"/>
              </a:spcBef>
              <a:buFont typeface="Arial" panose="020B0604020202020204" pitchFamily="34" charset="0"/>
              <a:buNone/>
              <a:defRPr sz="2128" kern="1200">
                <a:solidFill>
                  <a:schemeClr val="accent2"/>
                </a:solidFill>
                <a:latin typeface="Arial" panose="020B0604020202020204" pitchFamily="34" charset="0"/>
                <a:ea typeface="+mn-ea"/>
                <a:cs typeface="Arial" panose="020B0604020202020204" pitchFamily="34" charset="0"/>
              </a:defRPr>
            </a:lvl4pPr>
            <a:lvl5pPr marL="2432032" indent="0" algn="ctr" defTabSz="1216015" rtl="0" eaLnBrk="1" latinLnBrk="0" hangingPunct="1">
              <a:lnSpc>
                <a:spcPct val="100000"/>
              </a:lnSpc>
              <a:spcBef>
                <a:spcPts val="665"/>
              </a:spcBef>
              <a:buFont typeface="Arial" panose="020B0604020202020204" pitchFamily="34" charset="0"/>
              <a:buNone/>
              <a:defRPr sz="2128" kern="1200">
                <a:solidFill>
                  <a:schemeClr val="accent2"/>
                </a:solidFill>
                <a:latin typeface="Arial" panose="020B0604020202020204" pitchFamily="34" charset="0"/>
                <a:ea typeface="+mn-ea"/>
                <a:cs typeface="Arial" panose="020B0604020202020204" pitchFamily="34" charset="0"/>
              </a:defRPr>
            </a:lvl5pPr>
            <a:lvl6pPr marL="3040039" indent="0" algn="ctr" defTabSz="1216015" rtl="0" eaLnBrk="1" latinLnBrk="0" hangingPunct="1">
              <a:lnSpc>
                <a:spcPct val="90000"/>
              </a:lnSpc>
              <a:spcBef>
                <a:spcPts val="665"/>
              </a:spcBef>
              <a:buFont typeface="Arial" panose="020B0604020202020204" pitchFamily="34" charset="0"/>
              <a:buNone/>
              <a:defRPr sz="2128" kern="1200">
                <a:solidFill>
                  <a:schemeClr val="tx1"/>
                </a:solidFill>
                <a:latin typeface="+mn-lt"/>
                <a:ea typeface="+mn-ea"/>
                <a:cs typeface="+mn-cs"/>
              </a:defRPr>
            </a:lvl6pPr>
            <a:lvl7pPr marL="3648047" indent="0" algn="ctr" defTabSz="1216015" rtl="0" eaLnBrk="1" latinLnBrk="0" hangingPunct="1">
              <a:lnSpc>
                <a:spcPct val="90000"/>
              </a:lnSpc>
              <a:spcBef>
                <a:spcPts val="665"/>
              </a:spcBef>
              <a:buFont typeface="Arial" panose="020B0604020202020204" pitchFamily="34" charset="0"/>
              <a:buNone/>
              <a:defRPr sz="2128" kern="1200">
                <a:solidFill>
                  <a:schemeClr val="tx1"/>
                </a:solidFill>
                <a:latin typeface="+mn-lt"/>
                <a:ea typeface="+mn-ea"/>
                <a:cs typeface="+mn-cs"/>
              </a:defRPr>
            </a:lvl7pPr>
            <a:lvl8pPr marL="4256056" indent="0" algn="ctr" defTabSz="1216015" rtl="0" eaLnBrk="1" latinLnBrk="0" hangingPunct="1">
              <a:lnSpc>
                <a:spcPct val="90000"/>
              </a:lnSpc>
              <a:spcBef>
                <a:spcPts val="665"/>
              </a:spcBef>
              <a:buFont typeface="Arial" panose="020B0604020202020204" pitchFamily="34" charset="0"/>
              <a:buNone/>
              <a:defRPr sz="2128" kern="1200">
                <a:solidFill>
                  <a:schemeClr val="tx1"/>
                </a:solidFill>
                <a:latin typeface="+mn-lt"/>
                <a:ea typeface="+mn-ea"/>
                <a:cs typeface="+mn-cs"/>
              </a:defRPr>
            </a:lvl8pPr>
            <a:lvl9pPr marL="4864063" indent="0" algn="ctr" defTabSz="1216015" rtl="0" eaLnBrk="1" latinLnBrk="0" hangingPunct="1">
              <a:lnSpc>
                <a:spcPct val="90000"/>
              </a:lnSpc>
              <a:spcBef>
                <a:spcPts val="665"/>
              </a:spcBef>
              <a:buFont typeface="Arial" panose="020B0604020202020204" pitchFamily="34" charset="0"/>
              <a:buNone/>
              <a:defRPr sz="2128" kern="1200">
                <a:solidFill>
                  <a:schemeClr val="tx1"/>
                </a:solidFill>
                <a:latin typeface="+mn-lt"/>
                <a:ea typeface="+mn-ea"/>
                <a:cs typeface="+mn-cs"/>
              </a:defRPr>
            </a:lvl9pPr>
          </a:lstStyle>
          <a:p>
            <a:pPr marL="857250" indent="-857250">
              <a:lnSpc>
                <a:spcPts val="3000"/>
              </a:lnSpc>
              <a:buFont typeface="Wingdings" pitchFamily="2" charset="2"/>
              <a:buChar char="Ø"/>
            </a:pPr>
            <a:r>
              <a:rPr lang="cs-CZ" sz="6200" b="1" dirty="0" err="1">
                <a:solidFill>
                  <a:srgbClr val="00DDBA"/>
                </a:solidFill>
              </a:rPr>
              <a:t>Integrated</a:t>
            </a:r>
            <a:r>
              <a:rPr lang="cs-CZ" sz="6200" b="1" dirty="0">
                <a:solidFill>
                  <a:srgbClr val="00DDBA"/>
                </a:solidFill>
              </a:rPr>
              <a:t> </a:t>
            </a:r>
            <a:r>
              <a:rPr lang="cs-CZ" sz="6200" b="1" dirty="0" err="1">
                <a:solidFill>
                  <a:srgbClr val="00DDBA"/>
                </a:solidFill>
              </a:rPr>
              <a:t>into</a:t>
            </a:r>
            <a:r>
              <a:rPr lang="cs-CZ" sz="6200" b="1" dirty="0">
                <a:solidFill>
                  <a:srgbClr val="00DDBA"/>
                </a:solidFill>
              </a:rPr>
              <a:t> UP </a:t>
            </a:r>
            <a:r>
              <a:rPr lang="cs-CZ" sz="6200" b="1" dirty="0" err="1">
                <a:solidFill>
                  <a:srgbClr val="00DDBA"/>
                </a:solidFill>
              </a:rPr>
              <a:t>Strategy</a:t>
            </a:r>
            <a:r>
              <a:rPr lang="cs-CZ" sz="6200" b="1" dirty="0">
                <a:solidFill>
                  <a:srgbClr val="00DDBA"/>
                </a:solidFill>
              </a:rPr>
              <a:t> 2021-2027 </a:t>
            </a:r>
            <a:r>
              <a:rPr lang="cs-CZ" sz="6200" dirty="0" err="1">
                <a:solidFill>
                  <a:srgbClr val="0070C0"/>
                </a:solidFill>
              </a:rPr>
              <a:t>across</a:t>
            </a:r>
            <a:r>
              <a:rPr lang="cs-CZ" sz="6200" dirty="0">
                <a:solidFill>
                  <a:srgbClr val="0070C0"/>
                </a:solidFill>
              </a:rPr>
              <a:t> </a:t>
            </a:r>
            <a:r>
              <a:rPr lang="cs-CZ" sz="6200" dirty="0" err="1">
                <a:solidFill>
                  <a:srgbClr val="0070C0"/>
                </a:solidFill>
              </a:rPr>
              <a:t>all</a:t>
            </a:r>
            <a:r>
              <a:rPr lang="cs-CZ" sz="6200" dirty="0">
                <a:solidFill>
                  <a:srgbClr val="0070C0"/>
                </a:solidFill>
              </a:rPr>
              <a:t> </a:t>
            </a:r>
            <a:r>
              <a:rPr lang="cs-CZ" sz="6200" dirty="0" err="1">
                <a:solidFill>
                  <a:srgbClr val="0070C0"/>
                </a:solidFill>
              </a:rPr>
              <a:t>Strategic</a:t>
            </a:r>
            <a:r>
              <a:rPr lang="cs-CZ" sz="6200" dirty="0">
                <a:solidFill>
                  <a:srgbClr val="0070C0"/>
                </a:solidFill>
              </a:rPr>
              <a:t> priority </a:t>
            </a:r>
            <a:r>
              <a:rPr lang="cs-CZ" sz="6200" dirty="0" err="1">
                <a:solidFill>
                  <a:srgbClr val="0070C0"/>
                </a:solidFill>
              </a:rPr>
              <a:t>areas</a:t>
            </a:r>
            <a:endParaRPr lang="cs-CZ" sz="6200" dirty="0">
              <a:solidFill>
                <a:srgbClr val="0070C0"/>
              </a:solidFill>
            </a:endParaRPr>
          </a:p>
          <a:p>
            <a:pPr marL="857250" indent="-857250">
              <a:lnSpc>
                <a:spcPts val="3000"/>
              </a:lnSpc>
              <a:buFont typeface="Wingdings" pitchFamily="2" charset="2"/>
              <a:buChar char="Ø"/>
            </a:pPr>
            <a:r>
              <a:rPr lang="cs-CZ" sz="6200" b="1" dirty="0" err="1">
                <a:solidFill>
                  <a:srgbClr val="00DDBA"/>
                </a:solidFill>
              </a:rPr>
              <a:t>Strategic</a:t>
            </a:r>
            <a:r>
              <a:rPr lang="cs-CZ" sz="6200" b="1" dirty="0">
                <a:solidFill>
                  <a:srgbClr val="00DDBA"/>
                </a:solidFill>
              </a:rPr>
              <a:t> </a:t>
            </a:r>
            <a:r>
              <a:rPr lang="cs-CZ" sz="6200" b="1" dirty="0" err="1">
                <a:solidFill>
                  <a:srgbClr val="00DDBA"/>
                </a:solidFill>
              </a:rPr>
              <a:t>Coordination</a:t>
            </a:r>
            <a:r>
              <a:rPr lang="cs-CZ" sz="6200" b="1" dirty="0">
                <a:solidFill>
                  <a:srgbClr val="00DDBA"/>
                </a:solidFill>
              </a:rPr>
              <a:t> </a:t>
            </a:r>
            <a:r>
              <a:rPr lang="cs-CZ" sz="6200" b="1" dirty="0" err="1">
                <a:solidFill>
                  <a:srgbClr val="00DDBA"/>
                </a:solidFill>
              </a:rPr>
              <a:t>under</a:t>
            </a:r>
            <a:r>
              <a:rPr lang="cs-CZ" sz="6200" b="1" dirty="0">
                <a:solidFill>
                  <a:srgbClr val="00DDBA"/>
                </a:solidFill>
              </a:rPr>
              <a:t> VR </a:t>
            </a:r>
            <a:r>
              <a:rPr lang="cs-CZ" sz="6200" b="1" dirty="0" err="1">
                <a:solidFill>
                  <a:srgbClr val="00DDBA"/>
                </a:solidFill>
              </a:rPr>
              <a:t>Strategy</a:t>
            </a:r>
            <a:r>
              <a:rPr lang="cs-CZ" sz="6200" b="1" dirty="0">
                <a:solidFill>
                  <a:srgbClr val="00DDBA"/>
                </a:solidFill>
              </a:rPr>
              <a:t> &amp; </a:t>
            </a:r>
            <a:r>
              <a:rPr lang="cs-CZ" sz="6200" b="1" dirty="0" err="1">
                <a:solidFill>
                  <a:srgbClr val="00DDBA"/>
                </a:solidFill>
              </a:rPr>
              <a:t>External</a:t>
            </a:r>
            <a:r>
              <a:rPr lang="cs-CZ" sz="6200" b="1" dirty="0">
                <a:solidFill>
                  <a:srgbClr val="00DDBA"/>
                </a:solidFill>
              </a:rPr>
              <a:t> Relations</a:t>
            </a:r>
          </a:p>
          <a:p>
            <a:pPr marL="857250" indent="-857250">
              <a:lnSpc>
                <a:spcPts val="3000"/>
              </a:lnSpc>
              <a:buFont typeface="Wingdings" pitchFamily="2" charset="2"/>
              <a:buChar char="Ø"/>
            </a:pPr>
            <a:r>
              <a:rPr lang="cs-CZ" sz="6200" b="1" dirty="0" err="1">
                <a:solidFill>
                  <a:srgbClr val="00DDBA"/>
                </a:solidFill>
              </a:rPr>
              <a:t>Shared</a:t>
            </a:r>
            <a:r>
              <a:rPr lang="cs-CZ" sz="6200" b="1" dirty="0">
                <a:solidFill>
                  <a:srgbClr val="00DDBA"/>
                </a:solidFill>
              </a:rPr>
              <a:t> </a:t>
            </a:r>
            <a:r>
              <a:rPr lang="cs-CZ" sz="6200" b="1" dirty="0" err="1">
                <a:solidFill>
                  <a:srgbClr val="00DDBA"/>
                </a:solidFill>
              </a:rPr>
              <a:t>ledership</a:t>
            </a:r>
            <a:r>
              <a:rPr lang="cs-CZ" sz="6200" b="1" dirty="0">
                <a:solidFill>
                  <a:srgbClr val="00DDBA"/>
                </a:solidFill>
              </a:rPr>
              <a:t> </a:t>
            </a:r>
            <a:r>
              <a:rPr lang="cs-CZ" sz="6200" b="1" dirty="0" err="1">
                <a:solidFill>
                  <a:srgbClr val="00DDBA"/>
                </a:solidFill>
              </a:rPr>
              <a:t>responsibility</a:t>
            </a:r>
            <a:r>
              <a:rPr lang="cs-CZ" sz="6200" dirty="0">
                <a:solidFill>
                  <a:srgbClr val="00DDBA"/>
                </a:solidFill>
              </a:rPr>
              <a:t> </a:t>
            </a:r>
            <a:r>
              <a:rPr lang="cs-CZ" sz="6200" dirty="0" err="1">
                <a:solidFill>
                  <a:srgbClr val="0070C0"/>
                </a:solidFill>
              </a:rPr>
              <a:t>with</a:t>
            </a:r>
            <a:r>
              <a:rPr lang="cs-CZ" sz="6200" dirty="0">
                <a:solidFill>
                  <a:srgbClr val="0070C0"/>
                </a:solidFill>
              </a:rPr>
              <a:t> International </a:t>
            </a:r>
            <a:r>
              <a:rPr lang="cs-CZ" sz="6200" dirty="0" err="1">
                <a:solidFill>
                  <a:srgbClr val="0070C0"/>
                </a:solidFill>
              </a:rPr>
              <a:t>Division</a:t>
            </a:r>
            <a:r>
              <a:rPr lang="cs-CZ" sz="6200" dirty="0">
                <a:solidFill>
                  <a:srgbClr val="0070C0"/>
                </a:solidFill>
              </a:rPr>
              <a:t> and VR </a:t>
            </a:r>
            <a:r>
              <a:rPr lang="cs-CZ" sz="6200" dirty="0" err="1">
                <a:solidFill>
                  <a:srgbClr val="0070C0"/>
                </a:solidFill>
              </a:rPr>
              <a:t>Intenationalisation</a:t>
            </a:r>
            <a:endParaRPr lang="cs-CZ" sz="6200" dirty="0">
              <a:solidFill>
                <a:srgbClr val="0070C0"/>
              </a:solidFill>
            </a:endParaRPr>
          </a:p>
          <a:p>
            <a:pPr marL="857250" indent="-857250">
              <a:lnSpc>
                <a:spcPts val="3000"/>
              </a:lnSpc>
              <a:buFont typeface="Wingdings" pitchFamily="2" charset="2"/>
              <a:buChar char="Ø"/>
            </a:pPr>
            <a:r>
              <a:rPr lang="cs-CZ" sz="6200" b="1" dirty="0" err="1">
                <a:solidFill>
                  <a:srgbClr val="00DDBA"/>
                </a:solidFill>
              </a:rPr>
              <a:t>Programme</a:t>
            </a:r>
            <a:r>
              <a:rPr lang="cs-CZ" sz="6200" b="1" dirty="0">
                <a:solidFill>
                  <a:srgbClr val="00DDBA"/>
                </a:solidFill>
              </a:rPr>
              <a:t> </a:t>
            </a:r>
            <a:r>
              <a:rPr lang="cs-CZ" sz="6200" b="1" dirty="0" err="1">
                <a:solidFill>
                  <a:srgbClr val="00DDBA"/>
                </a:solidFill>
              </a:rPr>
              <a:t>implementation</a:t>
            </a:r>
            <a:r>
              <a:rPr lang="cs-CZ" sz="6200" b="1" dirty="0">
                <a:solidFill>
                  <a:srgbClr val="00DDBA"/>
                </a:solidFill>
              </a:rPr>
              <a:t> 2020-20</a:t>
            </a:r>
            <a:r>
              <a:rPr lang="cs-CZ" sz="6200" dirty="0">
                <a:solidFill>
                  <a:srgbClr val="00DDBA"/>
                </a:solidFill>
              </a:rPr>
              <a:t>23 </a:t>
            </a:r>
            <a:r>
              <a:rPr lang="cs-CZ" sz="6200" dirty="0" err="1">
                <a:solidFill>
                  <a:srgbClr val="0070C0"/>
                </a:solidFill>
              </a:rPr>
              <a:t>embedded</a:t>
            </a:r>
            <a:r>
              <a:rPr lang="cs-CZ" sz="6200" dirty="0">
                <a:solidFill>
                  <a:srgbClr val="0070C0"/>
                </a:solidFill>
              </a:rPr>
              <a:t> in </a:t>
            </a:r>
            <a:r>
              <a:rPr lang="cs-CZ" sz="6200" dirty="0" err="1">
                <a:solidFill>
                  <a:srgbClr val="0070C0"/>
                </a:solidFill>
              </a:rPr>
              <a:t>Education</a:t>
            </a:r>
            <a:r>
              <a:rPr lang="cs-CZ" sz="6200" dirty="0">
                <a:solidFill>
                  <a:srgbClr val="0070C0"/>
                </a:solidFill>
              </a:rPr>
              <a:t>, </a:t>
            </a:r>
            <a:r>
              <a:rPr lang="cs-CZ" sz="6200" dirty="0" err="1">
                <a:solidFill>
                  <a:srgbClr val="0070C0"/>
                </a:solidFill>
              </a:rPr>
              <a:t>Research</a:t>
            </a:r>
            <a:r>
              <a:rPr lang="cs-CZ" sz="6200" dirty="0">
                <a:solidFill>
                  <a:srgbClr val="0070C0"/>
                </a:solidFill>
              </a:rPr>
              <a:t>, </a:t>
            </a:r>
            <a:r>
              <a:rPr lang="cs-CZ" sz="6200" dirty="0" err="1">
                <a:solidFill>
                  <a:srgbClr val="0070C0"/>
                </a:solidFill>
              </a:rPr>
              <a:t>Communication</a:t>
            </a:r>
            <a:r>
              <a:rPr lang="cs-CZ" sz="6200" dirty="0">
                <a:solidFill>
                  <a:srgbClr val="0070C0"/>
                </a:solidFill>
              </a:rPr>
              <a:t>, </a:t>
            </a:r>
            <a:r>
              <a:rPr lang="cs-CZ" sz="6200" dirty="0" err="1">
                <a:solidFill>
                  <a:srgbClr val="0070C0"/>
                </a:solidFill>
              </a:rPr>
              <a:t>Sustainability</a:t>
            </a:r>
            <a:r>
              <a:rPr lang="cs-CZ" sz="6200" dirty="0">
                <a:solidFill>
                  <a:srgbClr val="0070C0"/>
                </a:solidFill>
              </a:rPr>
              <a:t> and </a:t>
            </a:r>
            <a:r>
              <a:rPr lang="cs-CZ" sz="6200" dirty="0" err="1">
                <a:solidFill>
                  <a:srgbClr val="0070C0"/>
                </a:solidFill>
              </a:rPr>
              <a:t>Internationalisaiton</a:t>
            </a:r>
            <a:r>
              <a:rPr lang="cs-CZ" sz="6200" dirty="0">
                <a:solidFill>
                  <a:srgbClr val="0070C0"/>
                </a:solidFill>
              </a:rPr>
              <a:t> </a:t>
            </a:r>
            <a:r>
              <a:rPr lang="cs-CZ" sz="6200" dirty="0" err="1">
                <a:solidFill>
                  <a:srgbClr val="0070C0"/>
                </a:solidFill>
              </a:rPr>
              <a:t>with</a:t>
            </a:r>
            <a:r>
              <a:rPr lang="cs-CZ" sz="6200" dirty="0">
                <a:solidFill>
                  <a:srgbClr val="0070C0"/>
                </a:solidFill>
              </a:rPr>
              <a:t> </a:t>
            </a:r>
            <a:r>
              <a:rPr lang="cs-CZ" sz="6200" dirty="0" err="1">
                <a:solidFill>
                  <a:srgbClr val="0070C0"/>
                </a:solidFill>
              </a:rPr>
              <a:t>corresponding</a:t>
            </a:r>
            <a:r>
              <a:rPr lang="cs-CZ" sz="6200" dirty="0">
                <a:solidFill>
                  <a:srgbClr val="0070C0"/>
                </a:solidFill>
              </a:rPr>
              <a:t> </a:t>
            </a:r>
            <a:r>
              <a:rPr lang="cs-CZ" sz="6200" dirty="0" err="1">
                <a:solidFill>
                  <a:srgbClr val="0070C0"/>
                </a:solidFill>
              </a:rPr>
              <a:t>VRs</a:t>
            </a:r>
            <a:r>
              <a:rPr lang="cs-CZ" sz="6200" dirty="0">
                <a:solidFill>
                  <a:srgbClr val="0070C0"/>
                </a:solidFill>
              </a:rPr>
              <a:t> monitoring </a:t>
            </a:r>
            <a:r>
              <a:rPr lang="cs-CZ" sz="6200" dirty="0" err="1">
                <a:solidFill>
                  <a:srgbClr val="0070C0"/>
                </a:solidFill>
              </a:rPr>
              <a:t>task</a:t>
            </a:r>
            <a:r>
              <a:rPr lang="cs-CZ" sz="6200" dirty="0">
                <a:solidFill>
                  <a:srgbClr val="0070C0"/>
                </a:solidFill>
              </a:rPr>
              <a:t> </a:t>
            </a:r>
            <a:r>
              <a:rPr lang="cs-CZ" sz="6200" dirty="0" err="1">
                <a:solidFill>
                  <a:srgbClr val="0070C0"/>
                </a:solidFill>
              </a:rPr>
              <a:t>teams</a:t>
            </a:r>
            <a:endParaRPr lang="cs-CZ" sz="6200" dirty="0">
              <a:solidFill>
                <a:srgbClr val="0070C0"/>
              </a:solidFill>
            </a:endParaRPr>
          </a:p>
          <a:p>
            <a:pPr marL="857250" indent="-857250">
              <a:lnSpc>
                <a:spcPts val="3000"/>
              </a:lnSpc>
              <a:buFont typeface="Wingdings" pitchFamily="2" charset="2"/>
              <a:buChar char="Ø"/>
            </a:pPr>
            <a:r>
              <a:rPr lang="cs-CZ" sz="6200" b="1" dirty="0" err="1">
                <a:solidFill>
                  <a:srgbClr val="00DDBA"/>
                </a:solidFill>
              </a:rPr>
              <a:t>Collaboration</a:t>
            </a:r>
            <a:r>
              <a:rPr lang="cs-CZ" sz="6200" b="1" dirty="0">
                <a:solidFill>
                  <a:srgbClr val="00DDBA"/>
                </a:solidFill>
              </a:rPr>
              <a:t> </a:t>
            </a:r>
            <a:r>
              <a:rPr lang="cs-CZ" sz="6200" b="1" dirty="0" err="1">
                <a:solidFill>
                  <a:srgbClr val="00DDBA"/>
                </a:solidFill>
              </a:rPr>
              <a:t>with</a:t>
            </a:r>
            <a:r>
              <a:rPr lang="cs-CZ" sz="6200" b="1" dirty="0">
                <a:solidFill>
                  <a:srgbClr val="00DDBA"/>
                </a:solidFill>
              </a:rPr>
              <a:t> Project </a:t>
            </a:r>
            <a:r>
              <a:rPr lang="cs-CZ" sz="6200" b="1" dirty="0" err="1">
                <a:solidFill>
                  <a:srgbClr val="00DDBA"/>
                </a:solidFill>
              </a:rPr>
              <a:t>Service</a:t>
            </a:r>
            <a:r>
              <a:rPr lang="cs-CZ" sz="6200" b="1" dirty="0">
                <a:solidFill>
                  <a:srgbClr val="00DDBA"/>
                </a:solidFill>
              </a:rPr>
              <a:t> </a:t>
            </a:r>
            <a:r>
              <a:rPr lang="cs-CZ" sz="6200" dirty="0">
                <a:solidFill>
                  <a:srgbClr val="00DDBA"/>
                </a:solidFill>
              </a:rPr>
              <a:t>– </a:t>
            </a:r>
            <a:r>
              <a:rPr lang="cs-CZ" sz="6200" dirty="0" err="1">
                <a:solidFill>
                  <a:srgbClr val="0070C0"/>
                </a:solidFill>
              </a:rPr>
              <a:t>Financial</a:t>
            </a:r>
            <a:r>
              <a:rPr lang="cs-CZ" sz="6200" dirty="0">
                <a:solidFill>
                  <a:srgbClr val="0070C0"/>
                </a:solidFill>
              </a:rPr>
              <a:t> </a:t>
            </a:r>
            <a:r>
              <a:rPr lang="cs-CZ" sz="6200" dirty="0" err="1">
                <a:solidFill>
                  <a:srgbClr val="0070C0"/>
                </a:solidFill>
              </a:rPr>
              <a:t>Managemnt</a:t>
            </a:r>
            <a:endParaRPr lang="cs-CZ" sz="6200" dirty="0">
              <a:solidFill>
                <a:srgbClr val="0070C0"/>
              </a:solidFill>
            </a:endParaRPr>
          </a:p>
          <a:p>
            <a:pPr marL="857250" indent="-857250">
              <a:lnSpc>
                <a:spcPts val="3000"/>
              </a:lnSpc>
              <a:buFont typeface="Wingdings" pitchFamily="2" charset="2"/>
              <a:buChar char="Ø"/>
            </a:pPr>
            <a:r>
              <a:rPr lang="cs-CZ" sz="6200" b="1" dirty="0">
                <a:solidFill>
                  <a:srgbClr val="00DDBA"/>
                </a:solidFill>
              </a:rPr>
              <a:t>Aurora Mobility </a:t>
            </a:r>
            <a:r>
              <a:rPr lang="cs-CZ" sz="6200" b="1" dirty="0" err="1">
                <a:solidFill>
                  <a:srgbClr val="00DDBA"/>
                </a:solidFill>
              </a:rPr>
              <a:t>Working</a:t>
            </a:r>
            <a:r>
              <a:rPr lang="cs-CZ" sz="6200" b="1" dirty="0">
                <a:solidFill>
                  <a:srgbClr val="00DDBA"/>
                </a:solidFill>
              </a:rPr>
              <a:t> Group</a:t>
            </a:r>
            <a:r>
              <a:rPr lang="cs-CZ" sz="6200" dirty="0">
                <a:solidFill>
                  <a:srgbClr val="00DDBA"/>
                </a:solidFill>
              </a:rPr>
              <a:t>– </a:t>
            </a:r>
            <a:r>
              <a:rPr lang="cs-CZ" sz="6200" dirty="0">
                <a:solidFill>
                  <a:srgbClr val="0070C0"/>
                </a:solidFill>
              </a:rPr>
              <a:t>IO </a:t>
            </a:r>
            <a:r>
              <a:rPr lang="cs-CZ" sz="6200" dirty="0" err="1">
                <a:solidFill>
                  <a:srgbClr val="0070C0"/>
                </a:solidFill>
              </a:rPr>
              <a:t>Director</a:t>
            </a:r>
            <a:r>
              <a:rPr lang="cs-CZ" sz="6200" dirty="0">
                <a:solidFill>
                  <a:srgbClr val="0070C0"/>
                </a:solidFill>
              </a:rPr>
              <a:t>, </a:t>
            </a:r>
            <a:r>
              <a:rPr lang="cs-CZ" sz="6200" dirty="0" err="1">
                <a:solidFill>
                  <a:srgbClr val="0070C0"/>
                </a:solidFill>
              </a:rPr>
              <a:t>Eramsus</a:t>
            </a:r>
            <a:r>
              <a:rPr lang="cs-CZ" sz="6200" dirty="0">
                <a:solidFill>
                  <a:srgbClr val="0070C0"/>
                </a:solidFill>
              </a:rPr>
              <a:t> </a:t>
            </a:r>
            <a:r>
              <a:rPr lang="cs-CZ" sz="6200" dirty="0" err="1">
                <a:solidFill>
                  <a:srgbClr val="0070C0"/>
                </a:solidFill>
              </a:rPr>
              <a:t>Coordinator</a:t>
            </a:r>
            <a:r>
              <a:rPr lang="cs-CZ" sz="6200" dirty="0">
                <a:solidFill>
                  <a:srgbClr val="0070C0"/>
                </a:solidFill>
              </a:rPr>
              <a:t>, </a:t>
            </a:r>
            <a:r>
              <a:rPr lang="cs-CZ" sz="6200" dirty="0" err="1">
                <a:solidFill>
                  <a:srgbClr val="0070C0"/>
                </a:solidFill>
              </a:rPr>
              <a:t>Int</a:t>
            </a:r>
            <a:r>
              <a:rPr lang="cs-CZ" sz="6200" dirty="0">
                <a:solidFill>
                  <a:srgbClr val="0070C0"/>
                </a:solidFill>
              </a:rPr>
              <a:t> </a:t>
            </a:r>
            <a:r>
              <a:rPr lang="cs-CZ" sz="6200" dirty="0" err="1">
                <a:solidFill>
                  <a:srgbClr val="0070C0"/>
                </a:solidFill>
              </a:rPr>
              <a:t>Trainesheeps</a:t>
            </a:r>
            <a:r>
              <a:rPr lang="cs-CZ" sz="6200" dirty="0">
                <a:solidFill>
                  <a:srgbClr val="0070C0"/>
                </a:solidFill>
              </a:rPr>
              <a:t> </a:t>
            </a:r>
            <a:r>
              <a:rPr lang="cs-CZ" sz="6200" dirty="0" err="1">
                <a:solidFill>
                  <a:srgbClr val="0070C0"/>
                </a:solidFill>
              </a:rPr>
              <a:t>Coordinator</a:t>
            </a:r>
            <a:r>
              <a:rPr lang="cs-CZ" sz="6200" dirty="0">
                <a:solidFill>
                  <a:srgbClr val="0070C0"/>
                </a:solidFill>
              </a:rPr>
              <a:t>, </a:t>
            </a:r>
            <a:r>
              <a:rPr lang="cs-CZ" sz="6200" dirty="0" err="1">
                <a:solidFill>
                  <a:srgbClr val="0070C0"/>
                </a:solidFill>
              </a:rPr>
              <a:t>Admin</a:t>
            </a:r>
            <a:r>
              <a:rPr lang="cs-CZ" sz="6200" dirty="0">
                <a:solidFill>
                  <a:srgbClr val="0070C0"/>
                </a:solidFill>
              </a:rPr>
              <a:t> </a:t>
            </a:r>
            <a:r>
              <a:rPr lang="cs-CZ" sz="6200" dirty="0" err="1">
                <a:solidFill>
                  <a:srgbClr val="0070C0"/>
                </a:solidFill>
              </a:rPr>
              <a:t>officer</a:t>
            </a:r>
            <a:endParaRPr lang="cs-CZ" sz="6200" dirty="0">
              <a:solidFill>
                <a:srgbClr val="0070C0"/>
              </a:solidFill>
            </a:endParaRPr>
          </a:p>
          <a:p>
            <a:pPr>
              <a:lnSpc>
                <a:spcPts val="3000"/>
              </a:lnSpc>
            </a:pPr>
            <a:endParaRPr lang="cs-CZ" dirty="0"/>
          </a:p>
          <a:p>
            <a:pPr marL="360365" lvl="1">
              <a:lnSpc>
                <a:spcPts val="3000"/>
              </a:lnSpc>
            </a:pPr>
            <a:endParaRPr lang="cs-CZ" dirty="0"/>
          </a:p>
        </p:txBody>
      </p:sp>
    </p:spTree>
    <p:extLst>
      <p:ext uri="{BB962C8B-B14F-4D97-AF65-F5344CB8AC3E}">
        <p14:creationId xmlns:p14="http://schemas.microsoft.com/office/powerpoint/2010/main" val="258625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F4DA-27C6-A94E-9C37-4A85173641DF}"/>
              </a:ext>
            </a:extLst>
          </p:cNvPr>
          <p:cNvSpPr>
            <a:spLocks noGrp="1"/>
          </p:cNvSpPr>
          <p:nvPr>
            <p:ph type="title"/>
          </p:nvPr>
        </p:nvSpPr>
        <p:spPr>
          <a:xfrm>
            <a:off x="1758683" y="1177088"/>
            <a:ext cx="10215134" cy="748080"/>
          </a:xfrm>
        </p:spPr>
        <p:txBody>
          <a:bodyPr anchor="t">
            <a:normAutofit/>
          </a:bodyPr>
          <a:lstStyle/>
          <a:p>
            <a:r>
              <a:rPr lang="en-GB" dirty="0"/>
              <a:t>UP Organisational Management Chart</a:t>
            </a:r>
          </a:p>
        </p:txBody>
      </p:sp>
      <p:pic>
        <p:nvPicPr>
          <p:cNvPr id="5" name="Obrázek 1">
            <a:extLst>
              <a:ext uri="{FF2B5EF4-FFF2-40B4-BE49-F238E27FC236}">
                <a16:creationId xmlns:a16="http://schemas.microsoft.com/office/drawing/2014/main" id="{1DE25620-B96C-7C44-9489-F2127805745C}"/>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208087" y="1785938"/>
            <a:ext cx="9744075" cy="4914899"/>
          </a:xfrm>
          <a:prstGeom prst="rect">
            <a:avLst/>
          </a:prstGeom>
          <a:noFill/>
          <a:ln>
            <a:noFill/>
          </a:ln>
        </p:spPr>
      </p:pic>
    </p:spTree>
    <p:extLst>
      <p:ext uri="{BB962C8B-B14F-4D97-AF65-F5344CB8AC3E}">
        <p14:creationId xmlns:p14="http://schemas.microsoft.com/office/powerpoint/2010/main" val="392292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08D1-B7C6-7C4E-BDF7-1411FF93605A}"/>
              </a:ext>
            </a:extLst>
          </p:cNvPr>
          <p:cNvSpPr>
            <a:spLocks noGrp="1"/>
          </p:cNvSpPr>
          <p:nvPr>
            <p:ph type="ctrTitle"/>
          </p:nvPr>
        </p:nvSpPr>
        <p:spPr/>
        <p:txBody>
          <a:bodyPr/>
          <a:lstStyle/>
          <a:p>
            <a:r>
              <a:rPr lang="en-GB" dirty="0"/>
              <a:t>Aurora European Universities</a:t>
            </a:r>
          </a:p>
        </p:txBody>
      </p:sp>
      <p:pic>
        <p:nvPicPr>
          <p:cNvPr id="5" name="Picture 4" descr="Shape&#10;&#10;Description automatically generated">
            <a:extLst>
              <a:ext uri="{FF2B5EF4-FFF2-40B4-BE49-F238E27FC236}">
                <a16:creationId xmlns:a16="http://schemas.microsoft.com/office/drawing/2014/main" id="{B1E0D749-8D70-B44E-883C-C5E640CE9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649927" cy="6840141"/>
          </a:xfrm>
          <a:prstGeom prst="rect">
            <a:avLst/>
          </a:prstGeom>
        </p:spPr>
      </p:pic>
      <p:sp>
        <p:nvSpPr>
          <p:cNvPr id="8" name="Subtitle 7">
            <a:extLst>
              <a:ext uri="{FF2B5EF4-FFF2-40B4-BE49-F238E27FC236}">
                <a16:creationId xmlns:a16="http://schemas.microsoft.com/office/drawing/2014/main" id="{E0175297-2C02-5443-92BF-2341649C6B5C}"/>
              </a:ext>
            </a:extLst>
          </p:cNvPr>
          <p:cNvSpPr>
            <a:spLocks noGrp="1"/>
          </p:cNvSpPr>
          <p:nvPr>
            <p:ph type="subTitle" idx="1"/>
          </p:nvPr>
        </p:nvSpPr>
        <p:spPr>
          <a:xfrm>
            <a:off x="972870" y="5363478"/>
            <a:ext cx="10215134" cy="1323072"/>
          </a:xfrm>
        </p:spPr>
        <p:txBody>
          <a:bodyPr>
            <a:normAutofit lnSpcReduction="10000"/>
          </a:bodyPr>
          <a:lstStyle/>
          <a:p>
            <a:r>
              <a:rPr lang="en-GB" sz="2400" dirty="0">
                <a:solidFill>
                  <a:srgbClr val="00DDBA"/>
                </a:solidFill>
              </a:rPr>
              <a:t>UP Open Day</a:t>
            </a:r>
          </a:p>
          <a:p>
            <a:r>
              <a:rPr lang="en-GB" sz="2400" dirty="0">
                <a:solidFill>
                  <a:srgbClr val="00DDBA"/>
                </a:solidFill>
              </a:rPr>
              <a:t>Selma </a:t>
            </a:r>
            <a:r>
              <a:rPr lang="en-GB" sz="2400" dirty="0" err="1">
                <a:solidFill>
                  <a:srgbClr val="00DDBA"/>
                </a:solidFill>
              </a:rPr>
              <a:t>Porobić</a:t>
            </a:r>
            <a:r>
              <a:rPr lang="en-GB" sz="2400" dirty="0">
                <a:solidFill>
                  <a:srgbClr val="00DDBA"/>
                </a:solidFill>
              </a:rPr>
              <a:t>, PhD</a:t>
            </a:r>
          </a:p>
          <a:p>
            <a:r>
              <a:rPr lang="en-GB" sz="2400" dirty="0">
                <a:solidFill>
                  <a:srgbClr val="00DDBA"/>
                </a:solidFill>
              </a:rPr>
              <a:t>Aurora Institutional Coordinator, Aurora Office, Rectorate</a:t>
            </a:r>
          </a:p>
        </p:txBody>
      </p:sp>
    </p:spTree>
    <p:extLst>
      <p:ext uri="{BB962C8B-B14F-4D97-AF65-F5344CB8AC3E}">
        <p14:creationId xmlns:p14="http://schemas.microsoft.com/office/powerpoint/2010/main" val="637427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3297276" y="1107083"/>
            <a:ext cx="6036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Arial" charset="0"/>
              </a:rPr>
              <a:t>Work Packages – 26 people, 7 Schools</a:t>
            </a:r>
            <a:endParaRPr kumimoji="0" lang="en-US" altLang="en-US" sz="2400" b="0" i="0" u="none" strike="noStrike" cap="none" normalizeH="0" baseline="0" dirty="0">
              <a:ln>
                <a:noFill/>
              </a:ln>
              <a:solidFill>
                <a:srgbClr val="0070C0"/>
              </a:solidFill>
              <a:effectLst/>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74566880"/>
              </p:ext>
            </p:extLst>
          </p:nvPr>
        </p:nvGraphicFramePr>
        <p:xfrm>
          <a:off x="663363" y="1863580"/>
          <a:ext cx="4143375" cy="4837655"/>
        </p:xfrm>
        <a:graphic>
          <a:graphicData uri="http://schemas.openxmlformats.org/drawingml/2006/table">
            <a:tbl>
              <a:tblPr firstRow="1" firstCol="1" bandRow="1"/>
              <a:tblGrid>
                <a:gridCol w="2297207">
                  <a:extLst>
                    <a:ext uri="{9D8B030D-6E8A-4147-A177-3AD203B41FA5}">
                      <a16:colId xmlns:a16="http://schemas.microsoft.com/office/drawing/2014/main" val="20000"/>
                    </a:ext>
                  </a:extLst>
                </a:gridCol>
                <a:gridCol w="1846168">
                  <a:extLst>
                    <a:ext uri="{9D8B030D-6E8A-4147-A177-3AD203B41FA5}">
                      <a16:colId xmlns:a16="http://schemas.microsoft.com/office/drawing/2014/main" val="20001"/>
                    </a:ext>
                  </a:extLst>
                </a:gridCol>
              </a:tblGrid>
              <a:tr h="608347">
                <a:tc gridSpan="2">
                  <a:txBody>
                    <a:bodyPr/>
                    <a:lstStyle/>
                    <a:p>
                      <a:pPr>
                        <a:lnSpc>
                          <a:spcPct val="107000"/>
                        </a:lnSpc>
                        <a:spcAft>
                          <a:spcPts val="0"/>
                        </a:spcAft>
                      </a:pPr>
                      <a:r>
                        <a:rPr lang="cs-CZ" sz="2000" b="1" dirty="0">
                          <a:solidFill>
                            <a:srgbClr val="FFFFFF"/>
                          </a:solidFill>
                          <a:effectLst/>
                          <a:latin typeface="Calibri" charset="0"/>
                          <a:ea typeface="Calibri" charset="0"/>
                          <a:cs typeface="Calibri" charset="0"/>
                        </a:rPr>
                        <a:t>WP3: Aurora </a:t>
                      </a:r>
                      <a:r>
                        <a:rPr lang="cs-CZ" sz="2000" b="1" dirty="0" err="1">
                          <a:solidFill>
                            <a:srgbClr val="FFFFFF"/>
                          </a:solidFill>
                          <a:effectLst/>
                          <a:latin typeface="Calibri" charset="0"/>
                          <a:ea typeface="Calibri" charset="0"/>
                          <a:cs typeface="Calibri" charset="0"/>
                        </a:rPr>
                        <a:t>Learning</a:t>
                      </a:r>
                      <a:r>
                        <a:rPr lang="cs-CZ" sz="2000" b="1" dirty="0">
                          <a:solidFill>
                            <a:srgbClr val="FFFFFF"/>
                          </a:solidFill>
                          <a:effectLst/>
                          <a:latin typeface="Calibri" charset="0"/>
                          <a:ea typeface="Calibri" charset="0"/>
                          <a:cs typeface="Calibri" charset="0"/>
                        </a:rPr>
                        <a:t> </a:t>
                      </a:r>
                      <a:r>
                        <a:rPr lang="cs-CZ" sz="2000" b="1" dirty="0" err="1">
                          <a:solidFill>
                            <a:srgbClr val="FFFFFF"/>
                          </a:solidFill>
                          <a:effectLst/>
                          <a:latin typeface="Calibri" charset="0"/>
                          <a:ea typeface="Calibri" charset="0"/>
                          <a:cs typeface="Calibri" charset="0"/>
                        </a:rPr>
                        <a:t>for</a:t>
                      </a:r>
                      <a:r>
                        <a:rPr lang="cs-CZ" sz="2000" b="1" dirty="0">
                          <a:solidFill>
                            <a:srgbClr val="FFFFFF"/>
                          </a:solidFill>
                          <a:effectLst/>
                          <a:latin typeface="Calibri" charset="0"/>
                          <a:ea typeface="Calibri" charset="0"/>
                          <a:cs typeface="Calibri" charset="0"/>
                        </a:rPr>
                        <a:t> </a:t>
                      </a:r>
                      <a:r>
                        <a:rPr lang="cs-CZ" sz="2000" b="1" dirty="0" err="1">
                          <a:solidFill>
                            <a:srgbClr val="FFFFFF"/>
                          </a:solidFill>
                          <a:effectLst/>
                          <a:latin typeface="Calibri" charset="0"/>
                          <a:ea typeface="Calibri" charset="0"/>
                          <a:cs typeface="Calibri" charset="0"/>
                        </a:rPr>
                        <a:t>Societal</a:t>
                      </a:r>
                      <a:r>
                        <a:rPr lang="cs-CZ" sz="2000" b="1" dirty="0">
                          <a:solidFill>
                            <a:srgbClr val="FFFFFF"/>
                          </a:solidFill>
                          <a:effectLst/>
                          <a:latin typeface="Calibri" charset="0"/>
                          <a:ea typeface="Calibri" charset="0"/>
                          <a:cs typeface="Calibri" charset="0"/>
                        </a:rPr>
                        <a:t> </a:t>
                      </a:r>
                      <a:r>
                        <a:rPr lang="cs-CZ" sz="2000" b="1" dirty="0" err="1">
                          <a:solidFill>
                            <a:srgbClr val="FFFFFF"/>
                          </a:solidFill>
                          <a:effectLst/>
                          <a:latin typeface="Calibri" charset="0"/>
                          <a:ea typeface="Calibri" charset="0"/>
                          <a:cs typeface="Calibri" charset="0"/>
                        </a:rPr>
                        <a:t>Impact</a:t>
                      </a:r>
                      <a:endParaRPr lang="en-US" sz="20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hMerge="1">
                  <a:txBody>
                    <a:bodyPr/>
                    <a:lstStyle/>
                    <a:p>
                      <a:endParaRPr lang="en-GB"/>
                    </a:p>
                  </a:txBody>
                  <a:tcPr/>
                </a:tc>
                <a:extLst>
                  <a:ext uri="{0D108BD9-81ED-4DB2-BD59-A6C34878D82A}">
                    <a16:rowId xmlns:a16="http://schemas.microsoft.com/office/drawing/2014/main" val="10000"/>
                  </a:ext>
                </a:extLst>
              </a:tr>
              <a:tr h="425794">
                <a:tc>
                  <a:txBody>
                    <a:bodyPr/>
                    <a:lstStyle/>
                    <a:p>
                      <a:pPr>
                        <a:lnSpc>
                          <a:spcPct val="107000"/>
                        </a:lnSpc>
                        <a:spcAft>
                          <a:spcPts val="0"/>
                        </a:spcAft>
                      </a:pPr>
                      <a:r>
                        <a:rPr lang="cs-CZ" sz="1200" dirty="0">
                          <a:effectLst/>
                          <a:latin typeface="Calibri" charset="0"/>
                          <a:ea typeface="Calibri" charset="0"/>
                          <a:cs typeface="Calibri" charset="0"/>
                        </a:rPr>
                        <a:t>Veronika </a:t>
                      </a:r>
                      <a:r>
                        <a:rPr lang="cs-CZ" sz="1200" dirty="0" err="1">
                          <a:effectLst/>
                          <a:latin typeface="Calibri" charset="0"/>
                          <a:ea typeface="Calibri" charset="0"/>
                          <a:cs typeface="Calibri" charset="0"/>
                        </a:rPr>
                        <a:t>Tomoszková</a:t>
                      </a:r>
                      <a:r>
                        <a:rPr lang="cs-CZ" sz="1200" dirty="0">
                          <a:effectLst/>
                          <a:latin typeface="Calibri" charset="0"/>
                          <a:ea typeface="Calibri" charset="0"/>
                          <a:cs typeface="Calibri" charset="0"/>
                        </a:rPr>
                        <a:t>, Max </a:t>
                      </a:r>
                      <a:r>
                        <a:rPr lang="cs-CZ" sz="1200" dirty="0" err="1">
                          <a:effectLst/>
                          <a:latin typeface="Calibri" charset="0"/>
                          <a:ea typeface="Calibri" charset="0"/>
                          <a:cs typeface="Calibri" charset="0"/>
                        </a:rPr>
                        <a:t>Tomosek</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dirty="0">
                          <a:effectLst/>
                          <a:latin typeface="Calibri" charset="0"/>
                          <a:ea typeface="Calibri" charset="0"/>
                          <a:cs typeface="Calibri" charset="0"/>
                        </a:rPr>
                        <a:t>WP 3.1.1 Participant</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3"/>
                  </a:ext>
                </a:extLst>
              </a:tr>
              <a:tr h="208052">
                <a:tc>
                  <a:txBody>
                    <a:bodyPr/>
                    <a:lstStyle/>
                    <a:p>
                      <a:pPr>
                        <a:lnSpc>
                          <a:spcPct val="107000"/>
                        </a:lnSpc>
                        <a:spcAft>
                          <a:spcPts val="0"/>
                        </a:spcAft>
                      </a:pPr>
                      <a:r>
                        <a:rPr lang="cs-CZ" sz="1200" dirty="0">
                          <a:effectLst/>
                          <a:latin typeface="Calibri" charset="0"/>
                          <a:ea typeface="Calibri" charset="0"/>
                          <a:cs typeface="Calibri" charset="0"/>
                        </a:rPr>
                        <a:t>Marie Raková</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dirty="0">
                          <a:effectLst/>
                          <a:latin typeface="Calibri" charset="0"/>
                          <a:ea typeface="Calibri" charset="0"/>
                          <a:cs typeface="Calibri" charset="0"/>
                        </a:rPr>
                        <a:t>WP 3.1.2 </a:t>
                      </a:r>
                      <a:r>
                        <a:rPr lang="cs-CZ" sz="1200" dirty="0" err="1">
                          <a:effectLst/>
                          <a:latin typeface="Calibri" charset="0"/>
                          <a:ea typeface="Calibri" charset="0"/>
                          <a:cs typeface="Calibri" charset="0"/>
                        </a:rPr>
                        <a:t>Lead</a:t>
                      </a:r>
                      <a:r>
                        <a:rPr lang="cs-CZ" sz="1200" dirty="0">
                          <a:effectLst/>
                          <a:latin typeface="Calibri" charset="0"/>
                          <a:ea typeface="Calibri" charset="0"/>
                          <a:cs typeface="Calibri" charset="0"/>
                        </a:rPr>
                        <a:t>        </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5"/>
                  </a:ext>
                </a:extLst>
              </a:tr>
              <a:tr h="208052">
                <a:tc>
                  <a:txBody>
                    <a:bodyPr/>
                    <a:lstStyle/>
                    <a:p>
                      <a:pPr>
                        <a:lnSpc>
                          <a:spcPct val="107000"/>
                        </a:lnSpc>
                        <a:spcAft>
                          <a:spcPts val="0"/>
                        </a:spcAft>
                      </a:pPr>
                      <a:r>
                        <a:rPr lang="cs-CZ" sz="1200">
                          <a:effectLst/>
                          <a:latin typeface="Calibri" charset="0"/>
                          <a:ea typeface="Calibri" charset="0"/>
                          <a:cs typeface="Calibri" charset="0"/>
                        </a:rPr>
                        <a:t>Zuzana Hanelova</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3.1.2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6"/>
                  </a:ext>
                </a:extLst>
              </a:tr>
              <a:tr h="208052">
                <a:tc>
                  <a:txBody>
                    <a:bodyPr/>
                    <a:lstStyle/>
                    <a:p>
                      <a:pPr>
                        <a:lnSpc>
                          <a:spcPct val="107000"/>
                        </a:lnSpc>
                        <a:spcAft>
                          <a:spcPts val="0"/>
                        </a:spcAft>
                      </a:pPr>
                      <a:r>
                        <a:rPr lang="cs-CZ" sz="1200" dirty="0" err="1">
                          <a:effectLst/>
                          <a:latin typeface="Calibri" charset="0"/>
                          <a:ea typeface="Calibri" charset="0"/>
                          <a:cs typeface="Calibri" charset="0"/>
                        </a:rPr>
                        <a:t>Natasa</a:t>
                      </a:r>
                      <a:r>
                        <a:rPr lang="cs-CZ" sz="1200" dirty="0">
                          <a:effectLst/>
                          <a:latin typeface="Calibri" charset="0"/>
                          <a:ea typeface="Calibri" charset="0"/>
                          <a:cs typeface="Calibri" charset="0"/>
                        </a:rPr>
                        <a:t> </a:t>
                      </a:r>
                      <a:r>
                        <a:rPr lang="cs-CZ" sz="1200" dirty="0" err="1">
                          <a:effectLst/>
                          <a:latin typeface="Calibri" charset="0"/>
                          <a:ea typeface="Calibri" charset="0"/>
                          <a:cs typeface="Calibri" charset="0"/>
                        </a:rPr>
                        <a:t>Matulayová</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3.1.3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7"/>
                  </a:ext>
                </a:extLst>
              </a:tr>
              <a:tr h="208052">
                <a:tc>
                  <a:txBody>
                    <a:bodyPr/>
                    <a:lstStyle/>
                    <a:p>
                      <a:pPr>
                        <a:lnSpc>
                          <a:spcPct val="107000"/>
                        </a:lnSpc>
                        <a:spcAft>
                          <a:spcPts val="0"/>
                        </a:spcAft>
                      </a:pPr>
                      <a:r>
                        <a:rPr lang="cs-CZ" sz="1200">
                          <a:effectLst/>
                          <a:latin typeface="Calibri" charset="0"/>
                          <a:ea typeface="Calibri" charset="0"/>
                          <a:cs typeface="Calibri" charset="0"/>
                        </a:rPr>
                        <a:t>Lucia Madleňáková</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3.2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8"/>
                  </a:ext>
                </a:extLst>
              </a:tr>
              <a:tr h="425794">
                <a:tc>
                  <a:txBody>
                    <a:bodyPr/>
                    <a:lstStyle/>
                    <a:p>
                      <a:pPr>
                        <a:lnSpc>
                          <a:spcPct val="107000"/>
                        </a:lnSpc>
                        <a:spcAft>
                          <a:spcPts val="0"/>
                        </a:spcAft>
                      </a:pPr>
                      <a:r>
                        <a:rPr lang="cs-CZ" sz="1200" dirty="0">
                          <a:effectLst/>
                          <a:latin typeface="Calibri" charset="0"/>
                          <a:ea typeface="Calibri" charset="0"/>
                          <a:cs typeface="Calibri" charset="0"/>
                        </a:rPr>
                        <a:t>Yvona </a:t>
                      </a:r>
                      <a:r>
                        <a:rPr lang="cs-CZ" sz="1200" dirty="0" err="1">
                          <a:effectLst/>
                          <a:latin typeface="Calibri" charset="0"/>
                          <a:ea typeface="Calibri" charset="0"/>
                          <a:cs typeface="Calibri" charset="0"/>
                        </a:rPr>
                        <a:t>Vyhnankova</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dirty="0">
                          <a:effectLst/>
                          <a:latin typeface="Calibri" charset="0"/>
                          <a:ea typeface="Calibri" charset="0"/>
                          <a:cs typeface="Calibri" charset="0"/>
                        </a:rPr>
                        <a:t>WP 3.3 and 3.3.1 participant</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0"/>
                  </a:ext>
                </a:extLst>
              </a:tr>
              <a:tr h="208052">
                <a:tc>
                  <a:txBody>
                    <a:bodyPr/>
                    <a:lstStyle/>
                    <a:p>
                      <a:pPr>
                        <a:lnSpc>
                          <a:spcPct val="107000"/>
                        </a:lnSpc>
                        <a:spcAft>
                          <a:spcPts val="0"/>
                        </a:spcAft>
                      </a:pPr>
                      <a:r>
                        <a:rPr lang="cs-CZ" sz="1200">
                          <a:effectLst/>
                          <a:latin typeface="Calibri" charset="0"/>
                          <a:ea typeface="Calibri" charset="0"/>
                          <a:cs typeface="Calibri" charset="0"/>
                        </a:rPr>
                        <a:t>Markus Johan Öbrink</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3.3.2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1"/>
                  </a:ext>
                </a:extLst>
              </a:tr>
              <a:tr h="208052">
                <a:tc>
                  <a:txBody>
                    <a:bodyPr/>
                    <a:lstStyle/>
                    <a:p>
                      <a:pPr>
                        <a:lnSpc>
                          <a:spcPct val="107000"/>
                        </a:lnSpc>
                        <a:spcAft>
                          <a:spcPts val="0"/>
                        </a:spcAft>
                      </a:pPr>
                      <a:r>
                        <a:rPr lang="cs-CZ" sz="1200">
                          <a:effectLst/>
                          <a:latin typeface="Calibri" charset="0"/>
                          <a:ea typeface="Calibri" charset="0"/>
                          <a:cs typeface="Calibri" charset="0"/>
                        </a:rPr>
                        <a:t>David Skoupil</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3.3.3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2"/>
                  </a:ext>
                </a:extLst>
              </a:tr>
              <a:tr h="208052">
                <a:tc>
                  <a:txBody>
                    <a:bodyPr/>
                    <a:lstStyle/>
                    <a:p>
                      <a:pPr>
                        <a:lnSpc>
                          <a:spcPct val="107000"/>
                        </a:lnSpc>
                        <a:spcAft>
                          <a:spcPts val="0"/>
                        </a:spcAft>
                      </a:pPr>
                      <a:r>
                        <a:rPr lang="cs-CZ" sz="1200">
                          <a:effectLst/>
                          <a:latin typeface="Calibri" charset="0"/>
                          <a:ea typeface="Calibri" charset="0"/>
                          <a:cs typeface="Calibri" charset="0"/>
                        </a:rPr>
                        <a:t>Miroslav Syrovátka</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3.4 .1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3"/>
                  </a:ext>
                </a:extLst>
              </a:tr>
              <a:tr h="208052">
                <a:tc>
                  <a:txBody>
                    <a:bodyPr/>
                    <a:lstStyle/>
                    <a:p>
                      <a:pPr>
                        <a:lnSpc>
                          <a:spcPct val="107000"/>
                        </a:lnSpc>
                        <a:spcAft>
                          <a:spcPts val="0"/>
                        </a:spcAft>
                      </a:pPr>
                      <a:r>
                        <a:rPr lang="cs-CZ" sz="1200">
                          <a:effectLst/>
                          <a:latin typeface="Calibri" charset="0"/>
                          <a:ea typeface="Calibri" charset="0"/>
                          <a:cs typeface="Calibri" charset="0"/>
                        </a:rPr>
                        <a:t>Klára Seitlová</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3.4 .2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4"/>
                  </a:ext>
                </a:extLst>
              </a:tr>
              <a:tr h="425794">
                <a:tc>
                  <a:txBody>
                    <a:bodyPr/>
                    <a:lstStyle/>
                    <a:p>
                      <a:pPr>
                        <a:lnSpc>
                          <a:spcPct val="107000"/>
                        </a:lnSpc>
                        <a:spcAft>
                          <a:spcPts val="0"/>
                        </a:spcAft>
                      </a:pPr>
                      <a:r>
                        <a:rPr lang="en-US" sz="1200" dirty="0">
                          <a:effectLst/>
                          <a:latin typeface="Calibri" charset="0"/>
                          <a:ea typeface="Calibri" charset="0"/>
                          <a:cs typeface="Times New Roman" charset="0"/>
                        </a:rPr>
                        <a:t>Petra </a:t>
                      </a:r>
                      <a:r>
                        <a:rPr lang="en-US" sz="1200" dirty="0" err="1">
                          <a:effectLst/>
                          <a:latin typeface="Calibri" charset="0"/>
                          <a:ea typeface="Calibri" charset="0"/>
                          <a:cs typeface="Times New Roman" charset="0"/>
                        </a:rPr>
                        <a:t>Mandysova</a:t>
                      </a:r>
                      <a:r>
                        <a:rPr lang="en-US" sz="1200" dirty="0">
                          <a:effectLst/>
                          <a:latin typeface="Calibri" charset="0"/>
                          <a:ea typeface="Calibri" charset="0"/>
                          <a:cs typeface="Times New Roman" charset="0"/>
                        </a:rPr>
                        <a:t>, Helena </a:t>
                      </a:r>
                      <a:r>
                        <a:rPr lang="en-US" sz="1200" dirty="0" err="1">
                          <a:effectLst/>
                          <a:latin typeface="Calibri" charset="0"/>
                          <a:ea typeface="Calibri" charset="0"/>
                          <a:cs typeface="Times New Roman" charset="0"/>
                        </a:rPr>
                        <a:t>Kisvetrova</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3.4 .3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5"/>
                  </a:ext>
                </a:extLst>
              </a:tr>
              <a:tr h="425794">
                <a:tc>
                  <a:txBody>
                    <a:bodyPr/>
                    <a:lstStyle/>
                    <a:p>
                      <a:pPr>
                        <a:lnSpc>
                          <a:spcPct val="107000"/>
                        </a:lnSpc>
                        <a:spcAft>
                          <a:spcPts val="0"/>
                        </a:spcAft>
                      </a:pPr>
                      <a:r>
                        <a:rPr lang="cs-CZ" sz="1200" dirty="0">
                          <a:effectLst/>
                          <a:latin typeface="Calibri" charset="0"/>
                          <a:ea typeface="Calibri" charset="0"/>
                          <a:cs typeface="Calibri" charset="0"/>
                        </a:rPr>
                        <a:t>Vít Voženílek, Pavlina </a:t>
                      </a:r>
                      <a:r>
                        <a:rPr lang="cs-CZ" sz="1200" dirty="0" err="1">
                          <a:effectLst/>
                          <a:latin typeface="Calibri" charset="0"/>
                          <a:ea typeface="Calibri" charset="0"/>
                          <a:cs typeface="Calibri" charset="0"/>
                        </a:rPr>
                        <a:t>Flajsarova</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3.4 .4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6"/>
                  </a:ext>
                </a:extLst>
              </a:tr>
              <a:tr h="208052">
                <a:tc>
                  <a:txBody>
                    <a:bodyPr/>
                    <a:lstStyle/>
                    <a:p>
                      <a:pPr>
                        <a:lnSpc>
                          <a:spcPct val="107000"/>
                        </a:lnSpc>
                        <a:spcAft>
                          <a:spcPts val="0"/>
                        </a:spcAft>
                      </a:pPr>
                      <a:r>
                        <a:rPr lang="cs-CZ" sz="1200">
                          <a:effectLst/>
                          <a:latin typeface="Calibri" charset="0"/>
                          <a:ea typeface="Calibri" charset="0"/>
                          <a:cs typeface="Calibri" charset="0"/>
                        </a:rPr>
                        <a:t>Jana Poláchová Vašťatková</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a:effectLst/>
                          <a:latin typeface="Calibri" charset="0"/>
                          <a:ea typeface="Calibri" charset="0"/>
                          <a:cs typeface="Calibri" charset="0"/>
                        </a:rPr>
                        <a:t>WP 3.5 Participant</a:t>
                      </a:r>
                      <a:endParaRPr lang="en-US" sz="120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7"/>
                  </a:ext>
                </a:extLst>
              </a:tr>
              <a:tr h="208052">
                <a:tc>
                  <a:txBody>
                    <a:bodyPr/>
                    <a:lstStyle/>
                    <a:p>
                      <a:pPr>
                        <a:lnSpc>
                          <a:spcPct val="107000"/>
                        </a:lnSpc>
                        <a:spcAft>
                          <a:spcPts val="0"/>
                        </a:spcAft>
                      </a:pPr>
                      <a:r>
                        <a:rPr lang="cs-CZ" sz="1200" dirty="0">
                          <a:effectLst/>
                          <a:latin typeface="Calibri" charset="0"/>
                          <a:ea typeface="Calibri" charset="0"/>
                          <a:cs typeface="Calibri" charset="0"/>
                        </a:rPr>
                        <a:t>Miroslav Dopita</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200" dirty="0">
                          <a:effectLst/>
                          <a:latin typeface="Calibri" charset="0"/>
                          <a:ea typeface="Calibri" charset="0"/>
                          <a:cs typeface="Calibri" charset="0"/>
                        </a:rPr>
                        <a:t>WP 3.5 Participant</a:t>
                      </a:r>
                      <a:endParaRPr lang="en-US" sz="120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8"/>
                  </a:ext>
                </a:extLst>
              </a:tr>
              <a:tr h="416165">
                <a:tc>
                  <a:txBody>
                    <a:bodyPr/>
                    <a:lstStyle/>
                    <a:p>
                      <a:pPr>
                        <a:lnSpc>
                          <a:spcPct val="107000"/>
                        </a:lnSpc>
                        <a:spcAft>
                          <a:spcPts val="0"/>
                        </a:spcAft>
                      </a:pPr>
                      <a:r>
                        <a:rPr lang="cs-CZ" sz="1200" dirty="0">
                          <a:effectLst/>
                          <a:latin typeface="Calibri" charset="0"/>
                          <a:ea typeface="Calibri" charset="0"/>
                          <a:cs typeface="Calibri" charset="0"/>
                        </a:rPr>
                        <a:t>Vít Dočekal</a:t>
                      </a:r>
                      <a:r>
                        <a:rPr lang="en-US" sz="2400" dirty="0">
                          <a:effectLst/>
                        </a:rPr>
                        <a:t> </a:t>
                      </a:r>
                      <a:endParaRPr lang="en-US" sz="1050" dirty="0">
                        <a:effectLst/>
                        <a:latin typeface="Calibri" charset="0"/>
                        <a:ea typeface="Calibri" charset="0"/>
                        <a:cs typeface="Times New Roman" charset="0"/>
                      </a:endParaRP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en-US" sz="1200" dirty="0">
                          <a:effectLst/>
                          <a:latin typeface="Calibri" charset="0"/>
                          <a:ea typeface="Calibri" charset="0"/>
                          <a:cs typeface="Times New Roman" charset="0"/>
                        </a:rPr>
                        <a:t>WP 3.6 Participant</a:t>
                      </a:r>
                    </a:p>
                  </a:txBody>
                  <a:tcPr marL="59424" marR="59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1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36685"/>
              </p:ext>
            </p:extLst>
          </p:nvPr>
        </p:nvGraphicFramePr>
        <p:xfrm>
          <a:off x="4943913" y="2265424"/>
          <a:ext cx="3603625" cy="4438738"/>
        </p:xfrm>
        <a:graphic>
          <a:graphicData uri="http://schemas.openxmlformats.org/drawingml/2006/table">
            <a:tbl>
              <a:tblPr firstRow="1" firstCol="1" bandRow="1"/>
              <a:tblGrid>
                <a:gridCol w="20796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43385">
                <a:tc gridSpan="2">
                  <a:txBody>
                    <a:bodyPr/>
                    <a:lstStyle/>
                    <a:p>
                      <a:pPr>
                        <a:lnSpc>
                          <a:spcPct val="107000"/>
                        </a:lnSpc>
                        <a:spcAft>
                          <a:spcPts val="0"/>
                        </a:spcAft>
                      </a:pPr>
                      <a:r>
                        <a:rPr lang="cs-CZ" sz="1800" b="1" dirty="0">
                          <a:solidFill>
                            <a:srgbClr val="FFFFFF"/>
                          </a:solidFill>
                          <a:effectLst/>
                          <a:latin typeface="Calibri" charset="0"/>
                          <a:ea typeface="Calibri" charset="0"/>
                          <a:cs typeface="Calibri" charset="0"/>
                        </a:rPr>
                        <a:t>WP4: Aurora </a:t>
                      </a:r>
                      <a:r>
                        <a:rPr lang="cs-CZ" sz="1800" b="1" dirty="0" err="1">
                          <a:solidFill>
                            <a:srgbClr val="FFFFFF"/>
                          </a:solidFill>
                          <a:effectLst/>
                          <a:latin typeface="Calibri" charset="0"/>
                          <a:ea typeface="Calibri" charset="0"/>
                          <a:cs typeface="Calibri" charset="0"/>
                        </a:rPr>
                        <a:t>Engaging</a:t>
                      </a:r>
                      <a:r>
                        <a:rPr lang="cs-CZ" sz="1800" b="1" dirty="0">
                          <a:solidFill>
                            <a:srgbClr val="FFFFFF"/>
                          </a:solidFill>
                          <a:effectLst/>
                          <a:latin typeface="Calibri" charset="0"/>
                          <a:ea typeface="Calibri" charset="0"/>
                          <a:cs typeface="Calibri" charset="0"/>
                        </a:rPr>
                        <a:t> </a:t>
                      </a:r>
                      <a:r>
                        <a:rPr lang="cs-CZ" sz="1800" b="1" dirty="0" err="1">
                          <a:solidFill>
                            <a:srgbClr val="FFFFFF"/>
                          </a:solidFill>
                          <a:effectLst/>
                          <a:latin typeface="Calibri" charset="0"/>
                          <a:ea typeface="Calibri" charset="0"/>
                          <a:cs typeface="Calibri" charset="0"/>
                        </a:rPr>
                        <a:t>Communities</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hMerge="1">
                  <a:txBody>
                    <a:bodyPr/>
                    <a:lstStyle/>
                    <a:p>
                      <a:endParaRPr lang="en-GB"/>
                    </a:p>
                  </a:txBody>
                  <a:tcPr/>
                </a:tc>
                <a:extLst>
                  <a:ext uri="{0D108BD9-81ED-4DB2-BD59-A6C34878D82A}">
                    <a16:rowId xmlns:a16="http://schemas.microsoft.com/office/drawing/2014/main" val="10000"/>
                  </a:ext>
                </a:extLst>
              </a:tr>
              <a:tr h="637327">
                <a:tc>
                  <a:txBody>
                    <a:bodyPr/>
                    <a:lstStyle/>
                    <a:p>
                      <a:pPr>
                        <a:lnSpc>
                          <a:spcPct val="107000"/>
                        </a:lnSpc>
                        <a:spcAft>
                          <a:spcPts val="0"/>
                        </a:spcAft>
                      </a:pPr>
                      <a:r>
                        <a:rPr lang="cs-CZ" sz="1800" dirty="0">
                          <a:effectLst/>
                          <a:latin typeface="Calibri" charset="0"/>
                          <a:ea typeface="Calibri" charset="0"/>
                          <a:cs typeface="Calibri" charset="0"/>
                        </a:rPr>
                        <a:t>Veronika  Glogarova</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4.1  Participant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3"/>
                  </a:ext>
                </a:extLst>
              </a:tr>
              <a:tr h="1421102">
                <a:tc>
                  <a:txBody>
                    <a:bodyPr/>
                    <a:lstStyle/>
                    <a:p>
                      <a:pPr>
                        <a:lnSpc>
                          <a:spcPct val="107000"/>
                        </a:lnSpc>
                        <a:spcAft>
                          <a:spcPts val="0"/>
                        </a:spcAft>
                      </a:pPr>
                      <a:r>
                        <a:rPr lang="cs-CZ" sz="1800" dirty="0">
                          <a:effectLst/>
                          <a:latin typeface="Calibri" charset="0"/>
                          <a:ea typeface="Calibri" charset="0"/>
                          <a:cs typeface="Calibri" charset="0"/>
                        </a:rPr>
                        <a:t>Marie </a:t>
                      </a:r>
                      <a:r>
                        <a:rPr lang="cs-CZ" sz="1800" dirty="0" err="1">
                          <a:effectLst/>
                          <a:latin typeface="Calibri" charset="0"/>
                          <a:ea typeface="Calibri" charset="0"/>
                          <a:cs typeface="Calibri" charset="0"/>
                        </a:rPr>
                        <a:t>Jadrnickova</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4.2 Co-</a:t>
                      </a:r>
                      <a:r>
                        <a:rPr lang="cs-CZ" sz="1800" dirty="0" err="1">
                          <a:effectLst/>
                          <a:latin typeface="Calibri" charset="0"/>
                          <a:ea typeface="Calibri" charset="0"/>
                          <a:cs typeface="Calibri" charset="0"/>
                        </a:rPr>
                        <a:t>lead</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4"/>
                  </a:ext>
                </a:extLst>
              </a:tr>
              <a:tr h="1061822">
                <a:tc>
                  <a:txBody>
                    <a:bodyPr/>
                    <a:lstStyle/>
                    <a:p>
                      <a:pPr>
                        <a:lnSpc>
                          <a:spcPct val="107000"/>
                        </a:lnSpc>
                        <a:spcAft>
                          <a:spcPts val="0"/>
                        </a:spcAft>
                      </a:pPr>
                      <a:r>
                        <a:rPr lang="cs-CZ" sz="1800" dirty="0">
                          <a:effectLst/>
                          <a:latin typeface="Calibri" charset="0"/>
                          <a:ea typeface="Calibri" charset="0"/>
                          <a:cs typeface="Calibri" charset="0"/>
                        </a:rPr>
                        <a:t> Ondrej </a:t>
                      </a:r>
                      <a:r>
                        <a:rPr lang="cs-CZ" sz="1800" dirty="0" err="1">
                          <a:effectLst/>
                          <a:latin typeface="Calibri" charset="0"/>
                          <a:ea typeface="Calibri" charset="0"/>
                          <a:cs typeface="Calibri" charset="0"/>
                        </a:rPr>
                        <a:t>Krocil</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4.3 Participant</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5"/>
                  </a:ext>
                </a:extLst>
              </a:tr>
              <a:tr h="975102">
                <a:tc>
                  <a:txBody>
                    <a:bodyPr/>
                    <a:lstStyle/>
                    <a:p>
                      <a:pPr>
                        <a:lnSpc>
                          <a:spcPct val="107000"/>
                        </a:lnSpc>
                        <a:spcAft>
                          <a:spcPts val="0"/>
                        </a:spcAft>
                      </a:pPr>
                      <a:r>
                        <a:rPr lang="cs-CZ" sz="1800" dirty="0">
                          <a:effectLst/>
                          <a:latin typeface="Calibri" charset="0"/>
                          <a:ea typeface="Calibri" charset="0"/>
                          <a:cs typeface="Calibri" charset="0"/>
                        </a:rPr>
                        <a:t>Tereza Kalouskova</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4.4 - </a:t>
                      </a:r>
                      <a:r>
                        <a:rPr lang="cs-CZ" sz="1800" dirty="0" err="1">
                          <a:effectLst/>
                          <a:latin typeface="Calibri" charset="0"/>
                          <a:ea typeface="Calibri" charset="0"/>
                          <a:cs typeface="Calibri" charset="0"/>
                        </a:rPr>
                        <a:t>Lead</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8006179"/>
              </p:ext>
            </p:extLst>
          </p:nvPr>
        </p:nvGraphicFramePr>
        <p:xfrm>
          <a:off x="8684713" y="2265424"/>
          <a:ext cx="3266470" cy="4435811"/>
        </p:xfrm>
        <a:graphic>
          <a:graphicData uri="http://schemas.openxmlformats.org/drawingml/2006/table">
            <a:tbl>
              <a:tblPr firstRow="1" firstCol="1" bandRow="1"/>
              <a:tblGrid>
                <a:gridCol w="1488799">
                  <a:extLst>
                    <a:ext uri="{9D8B030D-6E8A-4147-A177-3AD203B41FA5}">
                      <a16:colId xmlns:a16="http://schemas.microsoft.com/office/drawing/2014/main" val="20000"/>
                    </a:ext>
                  </a:extLst>
                </a:gridCol>
                <a:gridCol w="1777671">
                  <a:extLst>
                    <a:ext uri="{9D8B030D-6E8A-4147-A177-3AD203B41FA5}">
                      <a16:colId xmlns:a16="http://schemas.microsoft.com/office/drawing/2014/main" val="20001"/>
                    </a:ext>
                  </a:extLst>
                </a:gridCol>
              </a:tblGrid>
              <a:tr h="1261656">
                <a:tc gridSpan="2">
                  <a:txBody>
                    <a:bodyPr/>
                    <a:lstStyle/>
                    <a:p>
                      <a:pPr>
                        <a:lnSpc>
                          <a:spcPct val="107000"/>
                        </a:lnSpc>
                        <a:spcAft>
                          <a:spcPts val="0"/>
                        </a:spcAft>
                      </a:pPr>
                      <a:r>
                        <a:rPr lang="cs-CZ" sz="2000" b="1" dirty="0">
                          <a:solidFill>
                            <a:srgbClr val="FFFFFF"/>
                          </a:solidFill>
                          <a:effectLst/>
                          <a:latin typeface="Calibri" charset="0"/>
                          <a:ea typeface="Calibri" charset="0"/>
                          <a:cs typeface="Calibri" charset="0"/>
                        </a:rPr>
                        <a:t>WP5: Aurora </a:t>
                      </a:r>
                      <a:r>
                        <a:rPr lang="cs-CZ" sz="2000" b="1" dirty="0" err="1">
                          <a:solidFill>
                            <a:srgbClr val="FFFFFF"/>
                          </a:solidFill>
                          <a:effectLst/>
                          <a:latin typeface="Calibri" charset="0"/>
                          <a:ea typeface="Calibri" charset="0"/>
                          <a:cs typeface="Calibri" charset="0"/>
                        </a:rPr>
                        <a:t>Sustainability</a:t>
                      </a:r>
                      <a:r>
                        <a:rPr lang="cs-CZ" sz="2000" b="1" dirty="0">
                          <a:solidFill>
                            <a:srgbClr val="FFFFFF"/>
                          </a:solidFill>
                          <a:effectLst/>
                          <a:latin typeface="Calibri" charset="0"/>
                          <a:ea typeface="Calibri" charset="0"/>
                          <a:cs typeface="Calibri" charset="0"/>
                        </a:rPr>
                        <a:t> </a:t>
                      </a:r>
                      <a:r>
                        <a:rPr lang="cs-CZ" sz="2000" b="1" dirty="0" err="1">
                          <a:solidFill>
                            <a:srgbClr val="FFFFFF"/>
                          </a:solidFill>
                          <a:effectLst/>
                          <a:latin typeface="Calibri" charset="0"/>
                          <a:ea typeface="Calibri" charset="0"/>
                          <a:cs typeface="Calibri" charset="0"/>
                        </a:rPr>
                        <a:t>Pioneers</a:t>
                      </a:r>
                      <a:endParaRPr lang="en-US"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hMerge="1">
                  <a:txBody>
                    <a:bodyPr/>
                    <a:lstStyle/>
                    <a:p>
                      <a:endParaRPr lang="en-GB"/>
                    </a:p>
                  </a:txBody>
                  <a:tcPr/>
                </a:tc>
                <a:extLst>
                  <a:ext uri="{0D108BD9-81ED-4DB2-BD59-A6C34878D82A}">
                    <a16:rowId xmlns:a16="http://schemas.microsoft.com/office/drawing/2014/main" val="10000"/>
                  </a:ext>
                </a:extLst>
              </a:tr>
              <a:tr h="828434">
                <a:tc>
                  <a:txBody>
                    <a:bodyPr/>
                    <a:lstStyle/>
                    <a:p>
                      <a:pPr>
                        <a:lnSpc>
                          <a:spcPct val="107000"/>
                        </a:lnSpc>
                        <a:spcAft>
                          <a:spcPts val="0"/>
                        </a:spcAft>
                      </a:pPr>
                      <a:r>
                        <a:rPr lang="cs-CZ" sz="1800" dirty="0">
                          <a:effectLst/>
                          <a:latin typeface="Calibri" charset="0"/>
                          <a:ea typeface="Calibri" charset="0"/>
                          <a:cs typeface="Calibri" charset="0"/>
                        </a:rPr>
                        <a:t>Robert </a:t>
                      </a:r>
                      <a:r>
                        <a:rPr lang="cs-CZ" sz="1800" dirty="0" err="1">
                          <a:effectLst/>
                          <a:latin typeface="Calibri" charset="0"/>
                          <a:ea typeface="Calibri" charset="0"/>
                          <a:cs typeface="Calibri" charset="0"/>
                        </a:rPr>
                        <a:t>Jaworek</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5.1 Participant</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3"/>
                  </a:ext>
                </a:extLst>
              </a:tr>
              <a:tr h="828434">
                <a:tc>
                  <a:txBody>
                    <a:bodyPr/>
                    <a:lstStyle/>
                    <a:p>
                      <a:pPr>
                        <a:lnSpc>
                          <a:spcPct val="107000"/>
                        </a:lnSpc>
                        <a:spcAft>
                          <a:spcPts val="0"/>
                        </a:spcAft>
                      </a:pPr>
                      <a:r>
                        <a:rPr lang="cs-CZ" sz="1800" dirty="0" err="1">
                          <a:effectLst/>
                          <a:latin typeface="Calibri" charset="0"/>
                          <a:ea typeface="Calibri" charset="0"/>
                          <a:cs typeface="Calibri" charset="0"/>
                        </a:rPr>
                        <a:t>Jiri</a:t>
                      </a:r>
                      <a:r>
                        <a:rPr lang="cs-CZ" sz="1800" dirty="0">
                          <a:effectLst/>
                          <a:latin typeface="Calibri" charset="0"/>
                          <a:ea typeface="Calibri" charset="0"/>
                          <a:cs typeface="Calibri" charset="0"/>
                        </a:rPr>
                        <a:t> </a:t>
                      </a:r>
                      <a:r>
                        <a:rPr lang="cs-CZ" sz="1800" dirty="0" err="1">
                          <a:effectLst/>
                          <a:latin typeface="Calibri" charset="0"/>
                          <a:ea typeface="Calibri" charset="0"/>
                          <a:cs typeface="Calibri" charset="0"/>
                        </a:rPr>
                        <a:t>Tesarik</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5.2 Participant</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4"/>
                  </a:ext>
                </a:extLst>
              </a:tr>
              <a:tr h="688853">
                <a:tc>
                  <a:txBody>
                    <a:bodyPr/>
                    <a:lstStyle/>
                    <a:p>
                      <a:pPr>
                        <a:lnSpc>
                          <a:spcPct val="107000"/>
                        </a:lnSpc>
                        <a:spcAft>
                          <a:spcPts val="0"/>
                        </a:spcAft>
                      </a:pPr>
                      <a:r>
                        <a:rPr lang="cs-CZ" sz="1800" dirty="0">
                          <a:effectLst/>
                          <a:latin typeface="Calibri" charset="0"/>
                          <a:ea typeface="Calibri" charset="0"/>
                          <a:cs typeface="Calibri" charset="0"/>
                        </a:rPr>
                        <a:t>Zuzana </a:t>
                      </a:r>
                      <a:r>
                        <a:rPr lang="cs-CZ" sz="1800" dirty="0" err="1">
                          <a:effectLst/>
                          <a:latin typeface="Calibri" charset="0"/>
                          <a:ea typeface="Calibri" charset="0"/>
                          <a:cs typeface="Calibri" charset="0"/>
                        </a:rPr>
                        <a:t>Hunakova</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a:effectLst/>
                          <a:latin typeface="Calibri" charset="0"/>
                          <a:ea typeface="Calibri" charset="0"/>
                          <a:cs typeface="Calibri" charset="0"/>
                        </a:rPr>
                        <a:t>5.3 Co-lead</a:t>
                      </a:r>
                      <a:endParaRPr lang="en-US" sz="18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5"/>
                  </a:ext>
                </a:extLst>
              </a:tr>
              <a:tr h="828434">
                <a:tc>
                  <a:txBody>
                    <a:bodyPr/>
                    <a:lstStyle/>
                    <a:p>
                      <a:pPr>
                        <a:lnSpc>
                          <a:spcPct val="107000"/>
                        </a:lnSpc>
                        <a:spcAft>
                          <a:spcPts val="0"/>
                        </a:spcAft>
                      </a:pPr>
                      <a:r>
                        <a:rPr lang="cs-CZ" sz="1800" dirty="0">
                          <a:effectLst/>
                          <a:latin typeface="Calibri" charset="0"/>
                          <a:ea typeface="Calibri" charset="0"/>
                          <a:cs typeface="Calibri" charset="0"/>
                        </a:rPr>
                        <a:t>Miroslav </a:t>
                      </a:r>
                      <a:r>
                        <a:rPr lang="cs-CZ" sz="1800" dirty="0" err="1">
                          <a:effectLst/>
                          <a:latin typeface="Calibri" charset="0"/>
                          <a:ea typeface="Calibri" charset="0"/>
                          <a:cs typeface="Calibri" charset="0"/>
                        </a:rPr>
                        <a:t>Syrovatka</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tc>
                  <a:txBody>
                    <a:bodyPr/>
                    <a:lstStyle/>
                    <a:p>
                      <a:pPr>
                        <a:lnSpc>
                          <a:spcPct val="107000"/>
                        </a:lnSpc>
                        <a:spcAft>
                          <a:spcPts val="0"/>
                        </a:spcAft>
                      </a:pPr>
                      <a:r>
                        <a:rPr lang="cs-CZ" sz="1800" dirty="0">
                          <a:effectLst/>
                          <a:latin typeface="Calibri" charset="0"/>
                          <a:ea typeface="Calibri" charset="0"/>
                          <a:cs typeface="Calibri" charset="0"/>
                        </a:rPr>
                        <a:t>5.4 Participant </a:t>
                      </a:r>
                      <a:endParaRPr lang="en-US" sz="1800" dirty="0">
                        <a:effectLst/>
                        <a:latin typeface="Calibri" charset="0"/>
                        <a:ea typeface="Calibri" charset="0"/>
                        <a:cs typeface="Times New Roman" charset="0"/>
                      </a:endParaRPr>
                    </a:p>
                    <a:p>
                      <a:pPr>
                        <a:lnSpc>
                          <a:spcPct val="107000"/>
                        </a:lnSpc>
                        <a:spcAft>
                          <a:spcPts val="0"/>
                        </a:spcAft>
                      </a:pPr>
                      <a:r>
                        <a:rPr lang="cs-CZ" sz="1800" dirty="0">
                          <a:effectLst/>
                          <a:latin typeface="Calibri" charset="0"/>
                          <a:ea typeface="Calibri" charset="0"/>
                          <a:cs typeface="Calibri" charset="0"/>
                        </a:rPr>
                        <a:t> </a:t>
                      </a:r>
                      <a:endParaRPr lang="en-US"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DB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967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8EB928-EAC3-5C4E-B6CA-3D8B93300202}"/>
              </a:ext>
            </a:extLst>
          </p:cNvPr>
          <p:cNvPicPr>
            <a:picLocks noChangeAspect="1"/>
          </p:cNvPicPr>
          <p:nvPr/>
        </p:nvPicPr>
        <p:blipFill>
          <a:blip r:embed="rId2"/>
          <a:stretch>
            <a:fillRect/>
          </a:stretch>
        </p:blipFill>
        <p:spPr>
          <a:xfrm>
            <a:off x="1484285" y="3134812"/>
            <a:ext cx="3987828" cy="2923088"/>
          </a:xfrm>
          <a:prstGeom prst="rect">
            <a:avLst/>
          </a:prstGeom>
        </p:spPr>
      </p:pic>
      <p:sp>
        <p:nvSpPr>
          <p:cNvPr id="3" name="Text Placeholder 2"/>
          <p:cNvSpPr>
            <a:spLocks noGrp="1"/>
          </p:cNvSpPr>
          <p:nvPr>
            <p:ph type="body" idx="1"/>
          </p:nvPr>
        </p:nvSpPr>
        <p:spPr>
          <a:xfrm>
            <a:off x="3758932" y="1718323"/>
            <a:ext cx="4893536" cy="693376"/>
          </a:xfrm>
        </p:spPr>
        <p:txBody>
          <a:bodyPr/>
          <a:lstStyle/>
          <a:p>
            <a:pPr algn="ctr"/>
            <a:r>
              <a:rPr lang="cs-CZ" dirty="0"/>
              <a:t>Aurora UP Office</a:t>
            </a:r>
          </a:p>
        </p:txBody>
      </p:sp>
      <p:sp>
        <p:nvSpPr>
          <p:cNvPr id="8" name="Podnadpis 2">
            <a:extLst>
              <a:ext uri="{FF2B5EF4-FFF2-40B4-BE49-F238E27FC236}">
                <a16:creationId xmlns:a16="http://schemas.microsoft.com/office/drawing/2014/main" id="{4BF2E41D-F2C1-E144-9018-138DFE855765}"/>
              </a:ext>
            </a:extLst>
          </p:cNvPr>
          <p:cNvSpPr>
            <a:spLocks noGrp="1"/>
          </p:cNvSpPr>
          <p:nvPr>
            <p:ph sz="half" idx="2"/>
          </p:nvPr>
        </p:nvSpPr>
        <p:spPr>
          <a:xfrm>
            <a:off x="5782429" y="3140661"/>
            <a:ext cx="4893536" cy="3209550"/>
          </a:xfrm>
        </p:spPr>
        <p:txBody>
          <a:bodyPr>
            <a:normAutofit fontScale="70000" lnSpcReduction="20000"/>
          </a:bodyPr>
          <a:lstStyle/>
          <a:p>
            <a:pPr marL="457200" indent="-457200">
              <a:buFont typeface="Wingdings" pitchFamily="2" charset="2"/>
              <a:buChar char="Ø"/>
            </a:pPr>
            <a:r>
              <a:rPr lang="en-US" dirty="0">
                <a:solidFill>
                  <a:srgbClr val="00DDBA"/>
                </a:solidFill>
              </a:rPr>
              <a:t>Institutional Coordinator-</a:t>
            </a:r>
            <a:r>
              <a:rPr lang="en-US" dirty="0"/>
              <a:t>- operational management of the project through the UP Aurora Office. </a:t>
            </a:r>
          </a:p>
          <a:p>
            <a:pPr marL="457200" indent="-457200">
              <a:buFont typeface="Wingdings" pitchFamily="2" charset="2"/>
              <a:buChar char="Ø"/>
            </a:pPr>
            <a:r>
              <a:rPr lang="en-US" dirty="0">
                <a:solidFill>
                  <a:srgbClr val="00DDBA"/>
                </a:solidFill>
              </a:rPr>
              <a:t>Executive Assistant &amp; Communication Officer</a:t>
            </a:r>
          </a:p>
          <a:p>
            <a:pPr marL="457200" indent="-457200">
              <a:buFont typeface="Wingdings" pitchFamily="2" charset="2"/>
              <a:buChar char="Ø"/>
            </a:pPr>
            <a:r>
              <a:rPr lang="en-US" dirty="0">
                <a:solidFill>
                  <a:srgbClr val="00DDBA"/>
                </a:solidFill>
              </a:rPr>
              <a:t>Finance Manager</a:t>
            </a:r>
          </a:p>
          <a:p>
            <a:pPr marL="457200" indent="-457200">
              <a:buFont typeface="Wingdings" pitchFamily="2" charset="2"/>
              <a:buChar char="Ø"/>
            </a:pPr>
            <a:r>
              <a:rPr lang="en-US" dirty="0">
                <a:solidFill>
                  <a:srgbClr val="00DDBA"/>
                </a:solidFill>
              </a:rPr>
              <a:t>Administration and Internal Communications officer</a:t>
            </a:r>
          </a:p>
          <a:p>
            <a:pPr marL="457200" indent="-457200">
              <a:buFont typeface="Wingdings" pitchFamily="2" charset="2"/>
              <a:buChar char="Ø"/>
            </a:pPr>
            <a:r>
              <a:rPr lang="en-US" dirty="0">
                <a:solidFill>
                  <a:srgbClr val="00DDBA"/>
                </a:solidFill>
              </a:rPr>
              <a:t>Aurora Research &amp; Innovation Coordinator and Research officer</a:t>
            </a:r>
          </a:p>
          <a:p>
            <a:endParaRPr lang="en-US" dirty="0"/>
          </a:p>
          <a:p>
            <a:endParaRPr lang="cs-CZ" dirty="0"/>
          </a:p>
        </p:txBody>
      </p:sp>
    </p:spTree>
    <p:extLst>
      <p:ext uri="{BB962C8B-B14F-4D97-AF65-F5344CB8AC3E}">
        <p14:creationId xmlns:p14="http://schemas.microsoft.com/office/powerpoint/2010/main" val="154057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D2D-1D13-0F48-9E1D-780A3E1EC8A6}"/>
              </a:ext>
            </a:extLst>
          </p:cNvPr>
          <p:cNvSpPr>
            <a:spLocks noGrp="1"/>
          </p:cNvSpPr>
          <p:nvPr>
            <p:ph type="title"/>
          </p:nvPr>
        </p:nvSpPr>
        <p:spPr/>
        <p:txBody>
          <a:bodyPr/>
          <a:lstStyle/>
          <a:p>
            <a:r>
              <a:rPr lang="en-GB" dirty="0"/>
              <a:t>What Aurora office can do for you</a:t>
            </a:r>
          </a:p>
        </p:txBody>
      </p:sp>
      <p:sp>
        <p:nvSpPr>
          <p:cNvPr id="3" name="Content Placeholder 2">
            <a:extLst>
              <a:ext uri="{FF2B5EF4-FFF2-40B4-BE49-F238E27FC236}">
                <a16:creationId xmlns:a16="http://schemas.microsoft.com/office/drawing/2014/main" id="{48D5C398-C861-9349-9FAA-42682BED663B}"/>
              </a:ext>
            </a:extLst>
          </p:cNvPr>
          <p:cNvSpPr>
            <a:spLocks noGrp="1"/>
          </p:cNvSpPr>
          <p:nvPr>
            <p:ph idx="1"/>
          </p:nvPr>
        </p:nvSpPr>
        <p:spPr>
          <a:xfrm>
            <a:off x="972870" y="2460568"/>
            <a:ext cx="10215134" cy="4379970"/>
          </a:xfrm>
        </p:spPr>
        <p:txBody>
          <a:bodyPr>
            <a:normAutofit fontScale="25000" lnSpcReduction="20000"/>
          </a:bodyPr>
          <a:lstStyle/>
          <a:p>
            <a:r>
              <a:rPr lang="en-GB" sz="9600" dirty="0">
                <a:solidFill>
                  <a:srgbClr val="00DDBA"/>
                </a:solidFill>
              </a:rPr>
              <a:t>Provide info </a:t>
            </a:r>
            <a:r>
              <a:rPr lang="en-GB" sz="9600" dirty="0"/>
              <a:t>about Aurora events/collaborations and opportunities for your administration, academic staff and students</a:t>
            </a:r>
          </a:p>
          <a:p>
            <a:r>
              <a:rPr lang="en-GB" sz="9600" dirty="0">
                <a:solidFill>
                  <a:srgbClr val="00DDBA"/>
                </a:solidFill>
              </a:rPr>
              <a:t>Match-make</a:t>
            </a:r>
            <a:r>
              <a:rPr lang="en-GB" sz="9600" dirty="0"/>
              <a:t> and help find short-term and long-term strategic education and research partners across Aurora universities </a:t>
            </a:r>
          </a:p>
          <a:p>
            <a:r>
              <a:rPr lang="en-GB" sz="9600" dirty="0">
                <a:solidFill>
                  <a:srgbClr val="00DDBA"/>
                </a:solidFill>
              </a:rPr>
              <a:t>Provide opportunity to deepen strategic partnership in CEE </a:t>
            </a:r>
            <a:r>
              <a:rPr lang="en-GB" sz="9600" dirty="0"/>
              <a:t>and broader through Aurora Capacity Support Programme </a:t>
            </a:r>
          </a:p>
          <a:p>
            <a:r>
              <a:rPr lang="en-GB" sz="9600" dirty="0">
                <a:solidFill>
                  <a:srgbClr val="00DDBA"/>
                </a:solidFill>
              </a:rPr>
              <a:t>Support enlargement of your study programmes</a:t>
            </a:r>
            <a:r>
              <a:rPr lang="en-GB" sz="9600" dirty="0"/>
              <a:t> through </a:t>
            </a:r>
            <a:r>
              <a:rPr lang="en-GB" sz="9600" dirty="0" err="1"/>
              <a:t>aurorisation</a:t>
            </a:r>
            <a:r>
              <a:rPr lang="en-GB" sz="9600" dirty="0"/>
              <a:t> /</a:t>
            </a:r>
            <a:r>
              <a:rPr lang="en-GB" sz="9600" dirty="0" err="1"/>
              <a:t>internationalisaiton</a:t>
            </a:r>
            <a:r>
              <a:rPr lang="en-GB" sz="9600" dirty="0"/>
              <a:t> of curricula and WP 3 programme</a:t>
            </a:r>
          </a:p>
          <a:p>
            <a:r>
              <a:rPr lang="en-GB" sz="9600" dirty="0">
                <a:solidFill>
                  <a:srgbClr val="00DDBA"/>
                </a:solidFill>
              </a:rPr>
              <a:t>Support engagement with local stakeholders </a:t>
            </a:r>
            <a:r>
              <a:rPr lang="en-GB" sz="9600" dirty="0"/>
              <a:t>through WP 4 and engaging communities</a:t>
            </a:r>
          </a:p>
          <a:p>
            <a:r>
              <a:rPr lang="en-GB" sz="9600" dirty="0">
                <a:solidFill>
                  <a:srgbClr val="00DDBA"/>
                </a:solidFill>
              </a:rPr>
              <a:t>Support environmental sustainability </a:t>
            </a:r>
            <a:r>
              <a:rPr lang="en-GB" sz="9600" dirty="0"/>
              <a:t>through Action plan in WP5</a:t>
            </a:r>
          </a:p>
          <a:p>
            <a:endParaRPr lang="en-GB" sz="5600" dirty="0"/>
          </a:p>
          <a:p>
            <a:pPr lvl="1"/>
            <a:endParaRPr lang="en-GB" dirty="0"/>
          </a:p>
          <a:p>
            <a:pPr lvl="1"/>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3073983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50A26EE8-E21F-4BB5-AE5E-366ABAA65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12160250" cy="6840141"/>
          </a:xfrm>
          <a:prstGeom prst="rect">
            <a:avLst/>
          </a:prstGeom>
        </p:spPr>
      </p:pic>
      <p:sp>
        <p:nvSpPr>
          <p:cNvPr id="8" name="TextBox 7">
            <a:extLst>
              <a:ext uri="{FF2B5EF4-FFF2-40B4-BE49-F238E27FC236}">
                <a16:creationId xmlns:a16="http://schemas.microsoft.com/office/drawing/2014/main" id="{280C5908-5CD0-4546-A161-1214D287C104}"/>
              </a:ext>
            </a:extLst>
          </p:cNvPr>
          <p:cNvSpPr txBox="1"/>
          <p:nvPr/>
        </p:nvSpPr>
        <p:spPr>
          <a:xfrm>
            <a:off x="3438350" y="1270153"/>
            <a:ext cx="4169229" cy="710387"/>
          </a:xfrm>
          <a:prstGeom prst="rect">
            <a:avLst/>
          </a:prstGeom>
          <a:noFill/>
        </p:spPr>
        <p:txBody>
          <a:bodyPr wrap="square" rtlCol="0">
            <a:spAutoFit/>
          </a:bodyPr>
          <a:lstStyle/>
          <a:p>
            <a:pPr algn="r">
              <a:lnSpc>
                <a:spcPts val="5320"/>
              </a:lnSpc>
            </a:pPr>
            <a:r>
              <a:rPr lang="en-GB" sz="3200" dirty="0">
                <a:solidFill>
                  <a:srgbClr val="00DDBA"/>
                </a:solidFill>
              </a:rPr>
              <a:t>Upcoming Faculty Visits</a:t>
            </a:r>
          </a:p>
        </p:txBody>
      </p:sp>
      <p:pic>
        <p:nvPicPr>
          <p:cNvPr id="10" name="Picture 9" descr="Logo, company name&#10;&#10;Description automatically generated">
            <a:extLst>
              <a:ext uri="{FF2B5EF4-FFF2-40B4-BE49-F238E27FC236}">
                <a16:creationId xmlns:a16="http://schemas.microsoft.com/office/drawing/2014/main" id="{B05C3445-8231-44CF-9C19-E65ACC800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532" y="539643"/>
            <a:ext cx="2305833" cy="730510"/>
          </a:xfrm>
          <a:prstGeom prst="rect">
            <a:avLst/>
          </a:prstGeom>
        </p:spPr>
      </p:pic>
      <p:sp>
        <p:nvSpPr>
          <p:cNvPr id="11" name="Content Placeholder 5">
            <a:extLst>
              <a:ext uri="{FF2B5EF4-FFF2-40B4-BE49-F238E27FC236}">
                <a16:creationId xmlns:a16="http://schemas.microsoft.com/office/drawing/2014/main" id="{C74896CA-56F6-3542-8CE9-3578DAF158BE}"/>
              </a:ext>
            </a:extLst>
          </p:cNvPr>
          <p:cNvSpPr txBox="1">
            <a:spLocks/>
          </p:cNvSpPr>
          <p:nvPr/>
        </p:nvSpPr>
        <p:spPr>
          <a:xfrm>
            <a:off x="6045305" y="2540107"/>
            <a:ext cx="6114944" cy="3946418"/>
          </a:xfrm>
          <a:prstGeom prst="rect">
            <a:avLst/>
          </a:prstGeom>
        </p:spPr>
        <p:txBody>
          <a:bodyPr>
            <a:normAutofit fontScale="70000" lnSpcReduction="20000"/>
          </a:bodyPr>
          <a:lstStyle>
            <a:lvl1pPr marL="360365" indent="-360365" algn="l" defTabSz="1216015" rtl="0" eaLnBrk="1" latinLnBrk="0" hangingPunct="1">
              <a:lnSpc>
                <a:spcPct val="100000"/>
              </a:lnSpc>
              <a:spcBef>
                <a:spcPts val="1330"/>
              </a:spcBef>
              <a:buFont typeface="Arial" panose="020B0604020202020204" pitchFamily="34" charset="0"/>
              <a:buChar char="−"/>
              <a:defRPr sz="2702" kern="1200">
                <a:solidFill>
                  <a:schemeClr val="accent1"/>
                </a:solidFill>
                <a:latin typeface="Arial" panose="020B0604020202020204" pitchFamily="34" charset="0"/>
                <a:ea typeface="+mn-ea"/>
                <a:cs typeface="Arial" panose="020B0604020202020204" pitchFamily="34" charset="0"/>
              </a:defRPr>
            </a:lvl1pPr>
            <a:lvl2pPr marL="729310" indent="-368945" algn="l" defTabSz="1216015" rtl="0" eaLnBrk="1" latinLnBrk="0" hangingPunct="1">
              <a:lnSpc>
                <a:spcPct val="100000"/>
              </a:lnSpc>
              <a:spcBef>
                <a:spcPts val="665"/>
              </a:spcBef>
              <a:buFont typeface="Arial" panose="020B0604020202020204" pitchFamily="34" charset="0"/>
              <a:buChar char="−"/>
              <a:defRPr sz="2432" kern="1200">
                <a:solidFill>
                  <a:schemeClr val="accent2"/>
                </a:solidFill>
                <a:latin typeface="Arial" panose="020B0604020202020204" pitchFamily="34" charset="0"/>
                <a:ea typeface="+mn-ea"/>
                <a:cs typeface="Arial" panose="020B0604020202020204" pitchFamily="34" charset="0"/>
              </a:defRPr>
            </a:lvl2pPr>
            <a:lvl3pPr marL="1089675" indent="-360365" algn="l" defTabSz="1216015" rtl="0" eaLnBrk="1" latinLnBrk="0" hangingPunct="1">
              <a:lnSpc>
                <a:spcPct val="100000"/>
              </a:lnSpc>
              <a:spcBef>
                <a:spcPts val="665"/>
              </a:spcBef>
              <a:buFont typeface="Arial" panose="020B0604020202020204" pitchFamily="34" charset="0"/>
              <a:buChar char="−"/>
              <a:defRPr sz="2162" kern="1200">
                <a:solidFill>
                  <a:schemeClr val="accent2"/>
                </a:solidFill>
                <a:latin typeface="Arial" panose="020B0604020202020204" pitchFamily="34" charset="0"/>
                <a:ea typeface="+mn-ea"/>
                <a:cs typeface="Arial" panose="020B0604020202020204" pitchFamily="34" charset="0"/>
              </a:defRPr>
            </a:lvl3pPr>
            <a:lvl4pPr marL="1447896" indent="-358221" algn="l" defTabSz="1216015" rtl="0" eaLnBrk="1" latinLnBrk="0" hangingPunct="1">
              <a:lnSpc>
                <a:spcPct val="100000"/>
              </a:lnSpc>
              <a:spcBef>
                <a:spcPts val="665"/>
              </a:spcBef>
              <a:buFont typeface="Arial" panose="020B0604020202020204" pitchFamily="34" charset="0"/>
              <a:buChar char="−"/>
              <a:defRPr sz="1892" kern="1200">
                <a:solidFill>
                  <a:schemeClr val="accent2"/>
                </a:solidFill>
                <a:latin typeface="Arial" panose="020B0604020202020204" pitchFamily="34" charset="0"/>
                <a:ea typeface="+mn-ea"/>
                <a:cs typeface="Arial" panose="020B0604020202020204" pitchFamily="34" charset="0"/>
              </a:defRPr>
            </a:lvl4pPr>
            <a:lvl5pPr marL="1818985" indent="-371091" algn="l" defTabSz="1216015" rtl="0" eaLnBrk="1" latinLnBrk="0" hangingPunct="1">
              <a:lnSpc>
                <a:spcPct val="100000"/>
              </a:lnSpc>
              <a:spcBef>
                <a:spcPts val="665"/>
              </a:spcBef>
              <a:buFont typeface="Arial" panose="020B0604020202020204" pitchFamily="34" charset="0"/>
              <a:buChar char="−"/>
              <a:defRPr sz="1892" kern="1200">
                <a:solidFill>
                  <a:schemeClr val="accent2"/>
                </a:solidFill>
                <a:latin typeface="Arial" panose="020B0604020202020204" pitchFamily="34" charset="0"/>
                <a:ea typeface="+mn-ea"/>
                <a:cs typeface="Arial" panose="020B0604020202020204" pitchFamily="34" charset="0"/>
              </a:defRPr>
            </a:lvl5pPr>
            <a:lvl6pPr marL="3344043"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6pPr>
            <a:lvl7pPr marL="3952052"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7pPr>
            <a:lvl8pPr marL="4560059"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8pPr>
            <a:lvl9pPr marL="5168067" indent="-304004" algn="l" defTabSz="1216015" rtl="0" eaLnBrk="1" latinLnBrk="0" hangingPunct="1">
              <a:lnSpc>
                <a:spcPct val="90000"/>
              </a:lnSpc>
              <a:spcBef>
                <a:spcPts val="665"/>
              </a:spcBef>
              <a:buFont typeface="Arial" panose="020B0604020202020204" pitchFamily="34" charset="0"/>
              <a:buChar char="•"/>
              <a:defRPr sz="2394" kern="1200">
                <a:solidFill>
                  <a:schemeClr val="tx1"/>
                </a:solidFill>
                <a:latin typeface="+mn-lt"/>
                <a:ea typeface="+mn-ea"/>
                <a:cs typeface="+mn-cs"/>
              </a:defRPr>
            </a:lvl9pPr>
          </a:lstStyle>
          <a:p>
            <a:pPr>
              <a:buFont typeface="Wingdings" pitchFamily="2" charset="2"/>
              <a:buChar char="Ø"/>
            </a:pPr>
            <a:r>
              <a:rPr lang="en-GB" b="1" dirty="0">
                <a:solidFill>
                  <a:srgbClr val="00DDBA"/>
                </a:solidFill>
              </a:rPr>
              <a:t>Faculty of Health Sciences: 14.1. 2022 (9-11 am)</a:t>
            </a:r>
            <a:endParaRPr lang="en-GB" dirty="0">
              <a:solidFill>
                <a:srgbClr val="00DDBA"/>
              </a:solidFill>
            </a:endParaRPr>
          </a:p>
          <a:p>
            <a:pPr>
              <a:buFont typeface="Wingdings" pitchFamily="2" charset="2"/>
              <a:buChar char="Ø"/>
            </a:pPr>
            <a:r>
              <a:rPr lang="en-GB" b="1" dirty="0">
                <a:solidFill>
                  <a:srgbClr val="00DDBA"/>
                </a:solidFill>
              </a:rPr>
              <a:t>Faculty of Law: 14.1. 2022 (14-16 pm)</a:t>
            </a:r>
            <a:endParaRPr lang="en-GB" dirty="0">
              <a:solidFill>
                <a:srgbClr val="00DDBA"/>
              </a:solidFill>
            </a:endParaRPr>
          </a:p>
          <a:p>
            <a:pPr>
              <a:buFont typeface="Wingdings" pitchFamily="2" charset="2"/>
              <a:buChar char="Ø"/>
            </a:pPr>
            <a:r>
              <a:rPr lang="en-GB" b="1" dirty="0">
                <a:solidFill>
                  <a:srgbClr val="0070C0"/>
                </a:solidFill>
              </a:rPr>
              <a:t>Faculty of Education:</a:t>
            </a:r>
            <a:r>
              <a:rPr lang="en-GB" dirty="0">
                <a:solidFill>
                  <a:srgbClr val="0070C0"/>
                </a:solidFill>
              </a:rPr>
              <a:t> at the end of the winter semester (TBC)</a:t>
            </a:r>
          </a:p>
          <a:p>
            <a:pPr>
              <a:buFont typeface="Wingdings" pitchFamily="2" charset="2"/>
              <a:buChar char="Ø"/>
            </a:pPr>
            <a:r>
              <a:rPr lang="en-GB" b="1" dirty="0">
                <a:solidFill>
                  <a:srgbClr val="0070C0"/>
                </a:solidFill>
              </a:rPr>
              <a:t>Faculty of Theology</a:t>
            </a:r>
            <a:r>
              <a:rPr lang="en-GB" dirty="0">
                <a:solidFill>
                  <a:srgbClr val="0070C0"/>
                </a:solidFill>
              </a:rPr>
              <a:t>: no response yet (TBC)</a:t>
            </a:r>
          </a:p>
          <a:p>
            <a:pPr>
              <a:buFont typeface="Wingdings" pitchFamily="2" charset="2"/>
              <a:buChar char="Ø"/>
            </a:pPr>
            <a:r>
              <a:rPr lang="en-GB" b="1" dirty="0">
                <a:solidFill>
                  <a:srgbClr val="0070C0"/>
                </a:solidFill>
              </a:rPr>
              <a:t>Medical Faculty</a:t>
            </a:r>
            <a:r>
              <a:rPr lang="en-GB" dirty="0">
                <a:solidFill>
                  <a:srgbClr val="0070C0"/>
                </a:solidFill>
              </a:rPr>
              <a:t>: no response yet (TBC)</a:t>
            </a:r>
          </a:p>
          <a:p>
            <a:pPr>
              <a:buFont typeface="Wingdings" pitchFamily="2" charset="2"/>
              <a:buChar char="Ø"/>
            </a:pPr>
            <a:r>
              <a:rPr lang="en-GB" b="1" dirty="0">
                <a:solidFill>
                  <a:srgbClr val="0070C0"/>
                </a:solidFill>
              </a:rPr>
              <a:t>Faculty of Physical Culture</a:t>
            </a:r>
            <a:r>
              <a:rPr lang="en-GB" dirty="0">
                <a:solidFill>
                  <a:srgbClr val="0070C0"/>
                </a:solidFill>
              </a:rPr>
              <a:t>: no response yet (TBC)</a:t>
            </a:r>
          </a:p>
          <a:p>
            <a:pPr>
              <a:buFont typeface="Wingdings" pitchFamily="2" charset="2"/>
              <a:buChar char="Ø"/>
            </a:pPr>
            <a:r>
              <a:rPr lang="en-GB" b="1" dirty="0">
                <a:solidFill>
                  <a:srgbClr val="0070C0"/>
                </a:solidFill>
              </a:rPr>
              <a:t>Faculty of Science</a:t>
            </a:r>
            <a:r>
              <a:rPr lang="en-GB" dirty="0">
                <a:solidFill>
                  <a:srgbClr val="0070C0"/>
                </a:solidFill>
              </a:rPr>
              <a:t>: no response yet (TBC)</a:t>
            </a:r>
          </a:p>
          <a:p>
            <a:pPr>
              <a:buFont typeface="Wingdings" pitchFamily="2" charset="2"/>
              <a:buChar char="Ø"/>
            </a:pPr>
            <a:r>
              <a:rPr lang="en-GB" b="1" dirty="0">
                <a:solidFill>
                  <a:srgbClr val="0070C0"/>
                </a:solidFill>
              </a:rPr>
              <a:t>Faculty of Arts</a:t>
            </a:r>
            <a:r>
              <a:rPr lang="en-GB" dirty="0">
                <a:solidFill>
                  <a:srgbClr val="0070C0"/>
                </a:solidFill>
              </a:rPr>
              <a:t>: no response yet (TBC)</a:t>
            </a:r>
          </a:p>
          <a:p>
            <a:endParaRPr lang="en-GB" dirty="0"/>
          </a:p>
        </p:txBody>
      </p:sp>
      <p:pic>
        <p:nvPicPr>
          <p:cNvPr id="2" name="Picture 1">
            <a:extLst>
              <a:ext uri="{FF2B5EF4-FFF2-40B4-BE49-F238E27FC236}">
                <a16:creationId xmlns:a16="http://schemas.microsoft.com/office/drawing/2014/main" id="{E0391FBF-0AAF-AB44-AE62-E978938E4021}"/>
              </a:ext>
            </a:extLst>
          </p:cNvPr>
          <p:cNvPicPr>
            <a:picLocks noChangeAspect="1"/>
          </p:cNvPicPr>
          <p:nvPr/>
        </p:nvPicPr>
        <p:blipFill>
          <a:blip r:embed="rId5"/>
          <a:stretch>
            <a:fillRect/>
          </a:stretch>
        </p:blipFill>
        <p:spPr>
          <a:xfrm>
            <a:off x="634259" y="2684478"/>
            <a:ext cx="5119687" cy="3430571"/>
          </a:xfrm>
          <a:prstGeom prst="rect">
            <a:avLst/>
          </a:prstGeom>
        </p:spPr>
      </p:pic>
    </p:spTree>
    <p:extLst>
      <p:ext uri="{BB962C8B-B14F-4D97-AF65-F5344CB8AC3E}">
        <p14:creationId xmlns:p14="http://schemas.microsoft.com/office/powerpoint/2010/main" val="884006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0C5908-5CD0-4546-A161-1214D287C104}"/>
              </a:ext>
            </a:extLst>
          </p:cNvPr>
          <p:cNvSpPr txBox="1"/>
          <p:nvPr/>
        </p:nvSpPr>
        <p:spPr>
          <a:xfrm>
            <a:off x="5605297" y="2813820"/>
            <a:ext cx="5911850" cy="1811650"/>
          </a:xfrm>
          <a:prstGeom prst="rect">
            <a:avLst/>
          </a:prstGeom>
          <a:noFill/>
        </p:spPr>
        <p:txBody>
          <a:bodyPr wrap="square" rtlCol="0">
            <a:spAutoFit/>
          </a:bodyPr>
          <a:lstStyle/>
          <a:p>
            <a:pPr algn="r"/>
            <a:r>
              <a:rPr lang="en-US" sz="3724" dirty="0">
                <a:solidFill>
                  <a:srgbClr val="00DEB9"/>
                </a:solidFill>
                <a:latin typeface="Salome" panose="02000503000000020004" pitchFamily="50" charset="0"/>
                <a:cs typeface="Arial" panose="020B0604020202020204" pitchFamily="34" charset="0"/>
              </a:rPr>
              <a:t>Learning &amp;</a:t>
            </a:r>
          </a:p>
          <a:p>
            <a:pPr algn="r"/>
            <a:r>
              <a:rPr lang="en-US" sz="3724" dirty="0">
                <a:solidFill>
                  <a:srgbClr val="00DEB9"/>
                </a:solidFill>
                <a:latin typeface="Salome" panose="02000503000000020004" pitchFamily="50" charset="0"/>
                <a:cs typeface="Arial" panose="020B0604020202020204" pitchFamily="34" charset="0"/>
              </a:rPr>
              <a:t>Engaging communities</a:t>
            </a:r>
          </a:p>
          <a:p>
            <a:pPr algn="r"/>
            <a:r>
              <a:rPr lang="en-US" sz="3724" dirty="0">
                <a:solidFill>
                  <a:srgbClr val="00DEB9"/>
                </a:solidFill>
                <a:latin typeface="Salome" panose="02000503000000020004" pitchFamily="50" charset="0"/>
                <a:cs typeface="Arial" panose="020B0604020202020204" pitchFamily="34" charset="0"/>
              </a:rPr>
              <a:t>for Societal Impact</a:t>
            </a:r>
          </a:p>
        </p:txBody>
      </p:sp>
      <p:sp>
        <p:nvSpPr>
          <p:cNvPr id="9" name="TextBox 8">
            <a:extLst>
              <a:ext uri="{FF2B5EF4-FFF2-40B4-BE49-F238E27FC236}">
                <a16:creationId xmlns:a16="http://schemas.microsoft.com/office/drawing/2014/main" id="{A64C16CB-49F0-4D95-BCE1-5A9B2D575936}"/>
              </a:ext>
            </a:extLst>
          </p:cNvPr>
          <p:cNvSpPr txBox="1"/>
          <p:nvPr/>
        </p:nvSpPr>
        <p:spPr>
          <a:xfrm>
            <a:off x="5460190" y="4943449"/>
            <a:ext cx="6056956" cy="1074718"/>
          </a:xfrm>
          <a:prstGeom prst="rect">
            <a:avLst/>
          </a:prstGeom>
          <a:noFill/>
        </p:spPr>
        <p:txBody>
          <a:bodyPr wrap="square" rtlCol="0">
            <a:spAutoFit/>
          </a:bodyPr>
          <a:lstStyle/>
          <a:p>
            <a:pPr algn="r"/>
            <a:r>
              <a:rPr lang="en-US" sz="2128" dirty="0">
                <a:solidFill>
                  <a:srgbClr val="0095F7"/>
                </a:solidFill>
                <a:latin typeface="Salome" panose="02000503000000020004" pitchFamily="50" charset="0"/>
                <a:cs typeface="Arial" panose="020B0604020202020204" pitchFamily="34" charset="0"/>
              </a:rPr>
              <a:t>CDS Training event</a:t>
            </a:r>
          </a:p>
          <a:p>
            <a:pPr algn="r"/>
            <a:r>
              <a:rPr lang="en-US" sz="2128" dirty="0">
                <a:solidFill>
                  <a:srgbClr val="0095F7"/>
                </a:solidFill>
                <a:latin typeface="Salome" panose="02000503000000020004" pitchFamily="50" charset="0"/>
                <a:cs typeface="Arial" panose="020B0604020202020204" pitchFamily="34" charset="0"/>
              </a:rPr>
              <a:t>South-West University “</a:t>
            </a:r>
            <a:r>
              <a:rPr lang="en-US" sz="2128" dirty="0" err="1">
                <a:solidFill>
                  <a:srgbClr val="0095F7"/>
                </a:solidFill>
                <a:latin typeface="Salome" panose="02000503000000020004" pitchFamily="50" charset="0"/>
                <a:cs typeface="Arial" panose="020B0604020202020204" pitchFamily="34" charset="0"/>
              </a:rPr>
              <a:t>Neofit</a:t>
            </a:r>
            <a:r>
              <a:rPr lang="en-US" sz="2128" dirty="0">
                <a:solidFill>
                  <a:srgbClr val="0095F7"/>
                </a:solidFill>
                <a:latin typeface="Salome" panose="02000503000000020004" pitchFamily="50" charset="0"/>
                <a:cs typeface="Arial" panose="020B0604020202020204" pitchFamily="34" charset="0"/>
              </a:rPr>
              <a:t> </a:t>
            </a:r>
            <a:r>
              <a:rPr lang="en-US" sz="2128" dirty="0" err="1">
                <a:solidFill>
                  <a:srgbClr val="0095F7"/>
                </a:solidFill>
                <a:latin typeface="Salome" panose="02000503000000020004" pitchFamily="50" charset="0"/>
                <a:cs typeface="Arial" panose="020B0604020202020204" pitchFamily="34" charset="0"/>
              </a:rPr>
              <a:t>Rilski</a:t>
            </a:r>
            <a:r>
              <a:rPr lang="en-US" sz="2128" dirty="0">
                <a:solidFill>
                  <a:srgbClr val="0095F7"/>
                </a:solidFill>
                <a:latin typeface="Salome" panose="02000503000000020004" pitchFamily="50" charset="0"/>
                <a:cs typeface="Arial" panose="020B0604020202020204" pitchFamily="34" charset="0"/>
              </a:rPr>
              <a:t>” </a:t>
            </a:r>
          </a:p>
          <a:p>
            <a:pPr algn="r"/>
            <a:r>
              <a:rPr lang="en-US" sz="2128" dirty="0">
                <a:solidFill>
                  <a:srgbClr val="0095F7"/>
                </a:solidFill>
                <a:latin typeface="Salome" panose="02000503000000020004" pitchFamily="50" charset="0"/>
                <a:cs typeface="Arial" panose="020B0604020202020204" pitchFamily="34" charset="0"/>
              </a:rPr>
              <a:t>October 5-6 2021 </a:t>
            </a:r>
          </a:p>
        </p:txBody>
      </p:sp>
      <p:pic>
        <p:nvPicPr>
          <p:cNvPr id="10" name="Picture 9" descr="Logo, company name&#10;&#10;Description automatically generated">
            <a:extLst>
              <a:ext uri="{FF2B5EF4-FFF2-40B4-BE49-F238E27FC236}">
                <a16:creationId xmlns:a16="http://schemas.microsoft.com/office/drawing/2014/main" id="{B05C3445-8231-44CF-9C19-E65ACC800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2532" y="539643"/>
            <a:ext cx="2305833" cy="730510"/>
          </a:xfrm>
          <a:prstGeom prst="rect">
            <a:avLst/>
          </a:prstGeom>
        </p:spPr>
      </p:pic>
      <p:pic>
        <p:nvPicPr>
          <p:cNvPr id="11" name="Picture 10">
            <a:extLst>
              <a:ext uri="{FF2B5EF4-FFF2-40B4-BE49-F238E27FC236}">
                <a16:creationId xmlns:a16="http://schemas.microsoft.com/office/drawing/2014/main" id="{F57C9B6F-3486-425A-B386-0F2724C47BAF}"/>
              </a:ext>
            </a:extLst>
          </p:cNvPr>
          <p:cNvPicPr>
            <a:picLocks noChangeAspect="1"/>
          </p:cNvPicPr>
          <p:nvPr/>
        </p:nvPicPr>
        <p:blipFill rotWithShape="1">
          <a:blip r:embed="rId4">
            <a:extLst>
              <a:ext uri="{28A0092B-C50C-407E-A947-70E740481C1C}">
                <a14:useLocalDpi xmlns:a14="http://schemas.microsoft.com/office/drawing/2010/main" val="0"/>
              </a:ext>
            </a:extLst>
          </a:blip>
          <a:srcRect l="24401" r="6513"/>
          <a:stretch/>
        </p:blipFill>
        <p:spPr>
          <a:xfrm>
            <a:off x="-1" y="199"/>
            <a:ext cx="7088318" cy="6840141"/>
          </a:xfrm>
          <a:prstGeom prst="rect">
            <a:avLst/>
          </a:prstGeom>
        </p:spPr>
      </p:pic>
      <p:pic>
        <p:nvPicPr>
          <p:cNvPr id="7" name="Picture 6" descr="Shape&#10;&#10;Description automatically generated">
            <a:extLst>
              <a:ext uri="{FF2B5EF4-FFF2-40B4-BE49-F238E27FC236}">
                <a16:creationId xmlns:a16="http://schemas.microsoft.com/office/drawing/2014/main" id="{50A26EE8-E21F-4BB5-AE5E-366ABAA65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 y="199"/>
            <a:ext cx="12160250" cy="6840141"/>
          </a:xfrm>
          <a:prstGeom prst="rect">
            <a:avLst/>
          </a:prstGeom>
        </p:spPr>
      </p:pic>
      <p:sp>
        <p:nvSpPr>
          <p:cNvPr id="13" name="TextBox 12">
            <a:extLst>
              <a:ext uri="{FF2B5EF4-FFF2-40B4-BE49-F238E27FC236}">
                <a16:creationId xmlns:a16="http://schemas.microsoft.com/office/drawing/2014/main" id="{91F9E338-2365-4D81-A266-C165F0783498}"/>
              </a:ext>
            </a:extLst>
          </p:cNvPr>
          <p:cNvSpPr txBox="1"/>
          <p:nvPr/>
        </p:nvSpPr>
        <p:spPr>
          <a:xfrm>
            <a:off x="5229835" y="5789653"/>
            <a:ext cx="6925846" cy="621132"/>
          </a:xfrm>
          <a:prstGeom prst="rect">
            <a:avLst/>
          </a:prstGeom>
          <a:noFill/>
        </p:spPr>
        <p:txBody>
          <a:bodyPr wrap="square">
            <a:spAutoFit/>
          </a:bodyPr>
          <a:lstStyle/>
          <a:p>
            <a:pPr>
              <a:lnSpc>
                <a:spcPts val="3990"/>
              </a:lnSpc>
            </a:pPr>
            <a:r>
              <a:rPr lang="en-GB" sz="4256" b="1" dirty="0">
                <a:solidFill>
                  <a:srgbClr val="00DDBA"/>
                </a:solidFill>
                <a:latin typeface="Salome" panose="02000503000000020004" pitchFamily="50" charset="0"/>
                <a:cs typeface="Arial" panose="020B0604020202020204" pitchFamily="34" charset="0"/>
              </a:rPr>
              <a:t>Enjoy the Open Day!</a:t>
            </a:r>
            <a:endParaRPr lang="en-US" sz="4256" b="1" dirty="0">
              <a:solidFill>
                <a:srgbClr val="00DDBA"/>
              </a:solidFill>
              <a:latin typeface="Salome" panose="02000503000000020004" pitchFamily="50" charset="0"/>
              <a:cs typeface="Arial" panose="020B0604020202020204" pitchFamily="34" charset="0"/>
            </a:endParaRPr>
          </a:p>
        </p:txBody>
      </p:sp>
      <p:pic>
        <p:nvPicPr>
          <p:cNvPr id="14" name="Picture 13" descr="Logo, company name&#10;&#10;Description automatically generated">
            <a:extLst>
              <a:ext uri="{FF2B5EF4-FFF2-40B4-BE49-F238E27FC236}">
                <a16:creationId xmlns:a16="http://schemas.microsoft.com/office/drawing/2014/main" id="{4DF6A364-4C84-4B17-8C6F-F362ACA07D39}"/>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8844451" y="206555"/>
            <a:ext cx="2305833" cy="730510"/>
          </a:xfrm>
          <a:prstGeom prst="rect">
            <a:avLst/>
          </a:prstGeom>
        </p:spPr>
      </p:pic>
      <p:pic>
        <p:nvPicPr>
          <p:cNvPr id="1026" name="Picture 2" descr="Image result for univerzita palackého v olomouci">
            <a:extLst>
              <a:ext uri="{FF2B5EF4-FFF2-40B4-BE49-F238E27FC236}">
                <a16:creationId xmlns:a16="http://schemas.microsoft.com/office/drawing/2014/main" id="{BEA2059E-D10A-484F-8C96-2FEFDA44E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629" y="1792756"/>
            <a:ext cx="1777729" cy="16270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46AA69A-C6CA-467C-8C47-AD6B308EB917}"/>
              </a:ext>
            </a:extLst>
          </p:cNvPr>
          <p:cNvSpPr txBox="1"/>
          <p:nvPr/>
        </p:nvSpPr>
        <p:spPr>
          <a:xfrm>
            <a:off x="5532877" y="4395086"/>
            <a:ext cx="6205488" cy="460767"/>
          </a:xfrm>
          <a:prstGeom prst="rect">
            <a:avLst/>
          </a:prstGeom>
          <a:noFill/>
        </p:spPr>
        <p:txBody>
          <a:bodyPr wrap="square">
            <a:spAutoFit/>
          </a:bodyPr>
          <a:lstStyle/>
          <a:p>
            <a:pPr lvl="2">
              <a:buFont typeface="Wingdings" panose="05000000000000000000" pitchFamily="2" charset="2"/>
              <a:buChar char="Ø"/>
            </a:pPr>
            <a:r>
              <a:rPr lang="cs-CZ" sz="2394" dirty="0">
                <a:hlinkClick r:id="rId7"/>
              </a:rPr>
              <a:t>https://aurora.upol.cz</a:t>
            </a:r>
            <a:r>
              <a:rPr lang="cs-CZ" sz="2394" dirty="0"/>
              <a:t> </a:t>
            </a:r>
          </a:p>
        </p:txBody>
      </p:sp>
      <p:sp>
        <p:nvSpPr>
          <p:cNvPr id="15" name="TextBox 14">
            <a:extLst>
              <a:ext uri="{FF2B5EF4-FFF2-40B4-BE49-F238E27FC236}">
                <a16:creationId xmlns:a16="http://schemas.microsoft.com/office/drawing/2014/main" id="{867D74B5-A158-1B4B-8FE0-BF3E150CDA2F}"/>
              </a:ext>
            </a:extLst>
          </p:cNvPr>
          <p:cNvSpPr txBox="1"/>
          <p:nvPr/>
        </p:nvSpPr>
        <p:spPr>
          <a:xfrm>
            <a:off x="8844451" y="1798607"/>
            <a:ext cx="2881626" cy="1569660"/>
          </a:xfrm>
          <a:prstGeom prst="rect">
            <a:avLst/>
          </a:prstGeom>
          <a:solidFill>
            <a:srgbClr val="00DDBA"/>
          </a:solidFill>
        </p:spPr>
        <p:txBody>
          <a:bodyPr wrap="square">
            <a:spAutoFit/>
          </a:bodyPr>
          <a:lstStyle/>
          <a:p>
            <a:pPr marL="342900" indent="-342900">
              <a:buFont typeface="Wingdings" pitchFamily="2" charset="2"/>
              <a:buChar char="v"/>
            </a:pPr>
            <a:r>
              <a:rPr lang="en-GB" sz="2400" dirty="0">
                <a:solidFill>
                  <a:schemeClr val="bg1"/>
                </a:solidFill>
              </a:rPr>
              <a:t>Aurora Website</a:t>
            </a:r>
          </a:p>
          <a:p>
            <a:pPr marL="342900" indent="-342900">
              <a:buFont typeface="Wingdings" pitchFamily="2" charset="2"/>
              <a:buChar char="v"/>
            </a:pPr>
            <a:r>
              <a:rPr lang="en-GB" sz="2400" dirty="0">
                <a:solidFill>
                  <a:schemeClr val="bg1"/>
                </a:solidFill>
              </a:rPr>
              <a:t>UP Website</a:t>
            </a:r>
          </a:p>
          <a:p>
            <a:pPr marL="342900" indent="-342900">
              <a:buFont typeface="Wingdings" pitchFamily="2" charset="2"/>
              <a:buChar char="v"/>
            </a:pPr>
            <a:r>
              <a:rPr lang="en-GB" sz="2400" dirty="0">
                <a:solidFill>
                  <a:schemeClr val="bg1"/>
                </a:solidFill>
              </a:rPr>
              <a:t>News Letter</a:t>
            </a:r>
          </a:p>
          <a:p>
            <a:pPr marL="342900" indent="-342900">
              <a:buFont typeface="Wingdings" pitchFamily="2" charset="2"/>
              <a:buChar char="v"/>
            </a:pPr>
            <a:r>
              <a:rPr lang="en-GB" sz="2400" dirty="0">
                <a:solidFill>
                  <a:schemeClr val="bg1"/>
                </a:solidFill>
              </a:rPr>
              <a:t>Social Media</a:t>
            </a:r>
          </a:p>
        </p:txBody>
      </p:sp>
    </p:spTree>
    <p:extLst>
      <p:ext uri="{BB962C8B-B14F-4D97-AF65-F5344CB8AC3E}">
        <p14:creationId xmlns:p14="http://schemas.microsoft.com/office/powerpoint/2010/main" val="412082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30308" y="1821690"/>
            <a:ext cx="10215134" cy="1612866"/>
          </a:xfrm>
        </p:spPr>
        <p:txBody>
          <a:bodyPr/>
          <a:lstStyle/>
          <a:p>
            <a:r>
              <a:rPr lang="cs-CZ" b="0" dirty="0" err="1">
                <a:solidFill>
                  <a:srgbClr val="0070C0"/>
                </a:solidFill>
              </a:rPr>
              <a:t>Presentation</a:t>
            </a:r>
            <a:r>
              <a:rPr lang="cs-CZ" b="0" dirty="0">
                <a:solidFill>
                  <a:srgbClr val="0070C0"/>
                </a:solidFill>
              </a:rPr>
              <a:t> </a:t>
            </a:r>
            <a:r>
              <a:rPr lang="cs-CZ" b="0" dirty="0" err="1">
                <a:solidFill>
                  <a:srgbClr val="0070C0"/>
                </a:solidFill>
              </a:rPr>
              <a:t>Overview</a:t>
            </a:r>
            <a:endParaRPr lang="cs-CZ" b="0" dirty="0">
              <a:solidFill>
                <a:srgbClr val="0070C0"/>
              </a:solidFill>
            </a:endParaRPr>
          </a:p>
        </p:txBody>
      </p:sp>
      <p:sp>
        <p:nvSpPr>
          <p:cNvPr id="3" name="Podnadpis 2"/>
          <p:cNvSpPr>
            <a:spLocks noGrp="1"/>
          </p:cNvSpPr>
          <p:nvPr>
            <p:ph type="subTitle" idx="1"/>
          </p:nvPr>
        </p:nvSpPr>
        <p:spPr>
          <a:xfrm>
            <a:off x="3330308" y="2986088"/>
            <a:ext cx="10215134" cy="2102340"/>
          </a:xfrm>
        </p:spPr>
        <p:txBody>
          <a:bodyPr>
            <a:normAutofit fontScale="92500" lnSpcReduction="20000"/>
          </a:bodyPr>
          <a:lstStyle/>
          <a:p>
            <a:pPr marL="457200" indent="-457200">
              <a:buFont typeface="Wingdings" pitchFamily="2" charset="2"/>
              <a:buChar char="Ø"/>
            </a:pPr>
            <a:r>
              <a:rPr lang="en-GB" dirty="0">
                <a:solidFill>
                  <a:srgbClr val="00DDBA"/>
                </a:solidFill>
              </a:rPr>
              <a:t>European Universities (EUN)</a:t>
            </a:r>
          </a:p>
          <a:p>
            <a:pPr marL="457200" indent="-457200">
              <a:buFont typeface="Wingdings" pitchFamily="2" charset="2"/>
              <a:buChar char="Ø"/>
            </a:pPr>
            <a:r>
              <a:rPr lang="en-GB" dirty="0">
                <a:solidFill>
                  <a:srgbClr val="00DDBA"/>
                </a:solidFill>
              </a:rPr>
              <a:t>Aurora European Universities Alliance (AEUN)</a:t>
            </a:r>
          </a:p>
          <a:p>
            <a:pPr marL="457200" indent="-457200">
              <a:buFont typeface="Wingdings" pitchFamily="2" charset="2"/>
              <a:buChar char="Ø"/>
            </a:pPr>
            <a:r>
              <a:rPr lang="en-GB" dirty="0">
                <a:solidFill>
                  <a:srgbClr val="00DDBA"/>
                </a:solidFill>
              </a:rPr>
              <a:t>Aurora Office and Coordination at UP</a:t>
            </a:r>
          </a:p>
          <a:p>
            <a:pPr marL="457200" indent="-457200">
              <a:buFont typeface="Wingdings" pitchFamily="2" charset="2"/>
              <a:buChar char="Ø"/>
            </a:pPr>
            <a:r>
              <a:rPr lang="en-GB" dirty="0">
                <a:solidFill>
                  <a:srgbClr val="00DDBA"/>
                </a:solidFill>
              </a:rPr>
              <a:t>Information for Faculties &amp; Faculty Visits</a:t>
            </a:r>
          </a:p>
          <a:p>
            <a:endParaRPr lang="en-GB" dirty="0"/>
          </a:p>
        </p:txBody>
      </p:sp>
      <p:pic>
        <p:nvPicPr>
          <p:cNvPr id="5" name="Picture 4" descr="Shape&#10;&#10;Description automatically generated">
            <a:extLst>
              <a:ext uri="{FF2B5EF4-FFF2-40B4-BE49-F238E27FC236}">
                <a16:creationId xmlns:a16="http://schemas.microsoft.com/office/drawing/2014/main" id="{9371EF0C-5170-494B-82CD-EE2C8520E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37"/>
            <a:ext cx="3330308" cy="5054601"/>
          </a:xfrm>
          <a:prstGeom prst="rect">
            <a:avLst/>
          </a:prstGeom>
        </p:spPr>
      </p:pic>
    </p:spTree>
    <p:extLst>
      <p:ext uri="{BB962C8B-B14F-4D97-AF65-F5344CB8AC3E}">
        <p14:creationId xmlns:p14="http://schemas.microsoft.com/office/powerpoint/2010/main" val="10822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reativity icon"/>
          <p:cNvSpPr>
            <a:spLocks noChangeAspect="1" noChangeArrowheads="1"/>
          </p:cNvSpPr>
          <p:nvPr/>
        </p:nvSpPr>
        <p:spPr bwMode="auto">
          <a:xfrm>
            <a:off x="1733474" y="-2818473"/>
            <a:ext cx="5971568" cy="59715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995" tIns="44998" rIns="89995" bIns="44998" numCol="1" anchor="t" anchorCtr="0" compatLnSpc="1">
            <a:prstTxWarp prst="textNoShape">
              <a:avLst/>
            </a:prstTxWarp>
          </a:bodyPr>
          <a:lstStyle/>
          <a:p>
            <a:endParaRPr lang="en-GB" sz="1754"/>
          </a:p>
        </p:txBody>
      </p:sp>
      <p:sp>
        <p:nvSpPr>
          <p:cNvPr id="4" name="AutoShape 10" descr="Image result for plane icon"/>
          <p:cNvSpPr>
            <a:spLocks noChangeAspect="1" noChangeArrowheads="1"/>
          </p:cNvSpPr>
          <p:nvPr/>
        </p:nvSpPr>
        <p:spPr bwMode="auto">
          <a:xfrm>
            <a:off x="1914398" y="-2603712"/>
            <a:ext cx="4799753" cy="47997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995" tIns="44998" rIns="89995" bIns="44998" numCol="1" anchor="t" anchorCtr="0" compatLnSpc="1">
            <a:prstTxWarp prst="textNoShape">
              <a:avLst/>
            </a:prstTxWarp>
          </a:bodyPr>
          <a:lstStyle/>
          <a:p>
            <a:endParaRPr lang="en-GB" sz="1754"/>
          </a:p>
        </p:txBody>
      </p:sp>
      <p:sp>
        <p:nvSpPr>
          <p:cNvPr id="5" name="AutoShape 12" descr="Image result for plane icon"/>
          <p:cNvSpPr>
            <a:spLocks noChangeAspect="1" noChangeArrowheads="1"/>
          </p:cNvSpPr>
          <p:nvPr/>
        </p:nvSpPr>
        <p:spPr bwMode="auto">
          <a:xfrm>
            <a:off x="2033459" y="-1956017"/>
            <a:ext cx="4799753" cy="47997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995" tIns="44998" rIns="89995" bIns="44998" numCol="1" anchor="t" anchorCtr="0" compatLnSpc="1">
            <a:prstTxWarp prst="textNoShape">
              <a:avLst/>
            </a:prstTxWarp>
          </a:bodyPr>
          <a:lstStyle/>
          <a:p>
            <a:endParaRPr lang="en-GB" sz="1754"/>
          </a:p>
        </p:txBody>
      </p:sp>
      <p:sp>
        <p:nvSpPr>
          <p:cNvPr id="6" name="AutoShape 14" descr="Image result for plane icon"/>
          <p:cNvSpPr>
            <a:spLocks noChangeAspect="1" noChangeArrowheads="1"/>
          </p:cNvSpPr>
          <p:nvPr/>
        </p:nvSpPr>
        <p:spPr bwMode="auto">
          <a:xfrm>
            <a:off x="2183451" y="-1806025"/>
            <a:ext cx="4799753" cy="47997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995" tIns="44998" rIns="89995" bIns="44998" numCol="1" anchor="t" anchorCtr="0" compatLnSpc="1">
            <a:prstTxWarp prst="textNoShape">
              <a:avLst/>
            </a:prstTxWarp>
          </a:bodyPr>
          <a:lstStyle/>
          <a:p>
            <a:endParaRPr lang="en-GB" sz="1754"/>
          </a:p>
        </p:txBody>
      </p:sp>
      <p:sp>
        <p:nvSpPr>
          <p:cNvPr id="8" name="AutoShape 16" descr="Image result for plane icon"/>
          <p:cNvSpPr>
            <a:spLocks noChangeAspect="1" noChangeArrowheads="1"/>
          </p:cNvSpPr>
          <p:nvPr/>
        </p:nvSpPr>
        <p:spPr bwMode="auto">
          <a:xfrm>
            <a:off x="2333444" y="-1656032"/>
            <a:ext cx="4799753" cy="47997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995" tIns="44998" rIns="89995" bIns="44998" numCol="1" anchor="t" anchorCtr="0" compatLnSpc="1">
            <a:prstTxWarp prst="textNoShape">
              <a:avLst/>
            </a:prstTxWarp>
          </a:bodyPr>
          <a:lstStyle/>
          <a:p>
            <a:endParaRPr lang="en-GB" sz="1754"/>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459" y="3773168"/>
            <a:ext cx="2074331" cy="260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2133914" y="2843737"/>
            <a:ext cx="2342657" cy="760144"/>
          </a:xfrm>
        </p:spPr>
        <p:txBody>
          <a:bodyPr>
            <a:normAutofit fontScale="70000" lnSpcReduction="20000"/>
          </a:bodyPr>
          <a:lstStyle/>
          <a:p>
            <a:pPr marL="0" indent="0">
              <a:buNone/>
            </a:pPr>
            <a:r>
              <a:rPr lang="en-GB" b="1" dirty="0">
                <a:solidFill>
                  <a:srgbClr val="00DDBA"/>
                </a:solidFill>
              </a:rPr>
              <a:t>European</a:t>
            </a:r>
            <a:r>
              <a:rPr lang="en-GB" b="1" dirty="0">
                <a:solidFill>
                  <a:schemeClr val="bg2">
                    <a:lumMod val="50000"/>
                  </a:schemeClr>
                </a:solidFill>
              </a:rPr>
              <a:t> </a:t>
            </a:r>
            <a:r>
              <a:rPr lang="en-GB" b="1" dirty="0">
                <a:solidFill>
                  <a:srgbClr val="00DDBA"/>
                </a:solidFill>
              </a:rPr>
              <a:t>Universities</a:t>
            </a:r>
            <a:r>
              <a:rPr lang="en-GB" b="1" dirty="0">
                <a:solidFill>
                  <a:schemeClr val="bg2">
                    <a:lumMod val="50000"/>
                  </a:schemeClr>
                </a:solidFill>
              </a:rPr>
              <a:t> </a:t>
            </a:r>
            <a:r>
              <a:rPr lang="en-GB" b="1" dirty="0">
                <a:solidFill>
                  <a:srgbClr val="0070C0"/>
                </a:solidFill>
              </a:rPr>
              <a:t>2018-2019 Pilot Calls</a:t>
            </a:r>
            <a:endParaRPr lang="en-GB" dirty="0">
              <a:solidFill>
                <a:srgbClr val="0070C0"/>
              </a:solidFill>
            </a:endParaRPr>
          </a:p>
        </p:txBody>
      </p:sp>
      <p:sp>
        <p:nvSpPr>
          <p:cNvPr id="11" name="Title 1"/>
          <p:cNvSpPr>
            <a:spLocks noGrp="1"/>
          </p:cNvSpPr>
          <p:nvPr>
            <p:ph type="title"/>
          </p:nvPr>
        </p:nvSpPr>
        <p:spPr>
          <a:xfrm>
            <a:off x="4909320" y="2822914"/>
            <a:ext cx="3764390" cy="1148015"/>
          </a:xfrm>
        </p:spPr>
        <p:txBody>
          <a:bodyPr>
            <a:normAutofit/>
          </a:bodyPr>
          <a:lstStyle/>
          <a:p>
            <a:pPr algn="ctr"/>
            <a:r>
              <a:rPr lang="en-GB" sz="2000" dirty="0">
                <a:solidFill>
                  <a:srgbClr val="0070C0"/>
                </a:solidFill>
              </a:rPr>
              <a:t>Objectives of the </a:t>
            </a:r>
            <a:r>
              <a:rPr lang="en-GB" sz="2000" dirty="0">
                <a:solidFill>
                  <a:srgbClr val="00DDBA"/>
                </a:solidFill>
              </a:rPr>
              <a:t>European Universities 2025-2030</a:t>
            </a:r>
          </a:p>
        </p:txBody>
      </p:sp>
      <p:graphicFrame>
        <p:nvGraphicFramePr>
          <p:cNvPr id="12" name="Diagram 11"/>
          <p:cNvGraphicFramePr/>
          <p:nvPr>
            <p:extLst>
              <p:ext uri="{D42A27DB-BD31-4B8C-83A1-F6EECF244321}">
                <p14:modId xmlns:p14="http://schemas.microsoft.com/office/powerpoint/2010/main" val="410297175"/>
              </p:ext>
            </p:extLst>
          </p:nvPr>
        </p:nvGraphicFramePr>
        <p:xfrm>
          <a:off x="4862691" y="3301665"/>
          <a:ext cx="6310134" cy="3699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1914398" y="1551971"/>
            <a:ext cx="8625028" cy="954107"/>
          </a:xfrm>
          <a:prstGeom prst="rect">
            <a:avLst/>
          </a:prstGeom>
          <a:noFill/>
        </p:spPr>
        <p:txBody>
          <a:bodyPr wrap="square" rtlCol="0">
            <a:spAutoFit/>
          </a:bodyPr>
          <a:lstStyle/>
          <a:p>
            <a:pPr algn="ctr"/>
            <a:r>
              <a:rPr lang="en-US" sz="2800" dirty="0">
                <a:solidFill>
                  <a:srgbClr val="0070C0"/>
                </a:solidFill>
                <a:latin typeface="Arial" charset="0"/>
                <a:ea typeface="Arial" charset="0"/>
                <a:cs typeface="Arial" charset="0"/>
              </a:rPr>
              <a:t>European Universities – A flagship </a:t>
            </a:r>
            <a:r>
              <a:rPr lang="en-US" sz="2800" dirty="0" err="1">
                <a:solidFill>
                  <a:srgbClr val="0070C0"/>
                </a:solidFill>
                <a:latin typeface="Arial" charset="0"/>
                <a:ea typeface="Arial" charset="0"/>
                <a:cs typeface="Arial" charset="0"/>
              </a:rPr>
              <a:t>programme</a:t>
            </a:r>
            <a:r>
              <a:rPr lang="en-US" sz="2800" dirty="0">
                <a:solidFill>
                  <a:srgbClr val="0070C0"/>
                </a:solidFill>
                <a:latin typeface="Arial" charset="0"/>
                <a:ea typeface="Arial" charset="0"/>
                <a:cs typeface="Arial" charset="0"/>
              </a:rPr>
              <a:t> of EU’s HEA  </a:t>
            </a:r>
          </a:p>
        </p:txBody>
      </p:sp>
    </p:spTree>
    <p:extLst>
      <p:ext uri="{BB962C8B-B14F-4D97-AF65-F5344CB8AC3E}">
        <p14:creationId xmlns:p14="http://schemas.microsoft.com/office/powerpoint/2010/main" val="123878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199" y="1516244"/>
            <a:ext cx="9106694" cy="758755"/>
          </a:xfrm>
        </p:spPr>
        <p:txBody>
          <a:bodyPr>
            <a:noAutofit/>
          </a:bodyPr>
          <a:lstStyle/>
          <a:p>
            <a:pPr algn="ctr"/>
            <a:r>
              <a:rPr lang="en-GB" sz="2800" b="0" dirty="0">
                <a:solidFill>
                  <a:srgbClr val="0070C0"/>
                </a:solidFill>
              </a:rPr>
              <a:t>How European Universities will look like in 2025-2030?</a:t>
            </a:r>
          </a:p>
        </p:txBody>
      </p:sp>
      <p:sp>
        <p:nvSpPr>
          <p:cNvPr id="7" name="Plus 6"/>
          <p:cNvSpPr/>
          <p:nvPr/>
        </p:nvSpPr>
        <p:spPr>
          <a:xfrm>
            <a:off x="4024154" y="3150420"/>
            <a:ext cx="708704" cy="708704"/>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endParaRPr lang="en-GB" sz="1772">
              <a:solidFill>
                <a:srgbClr val="FFFFFF"/>
              </a:solidFill>
            </a:endParaRPr>
          </a:p>
        </p:txBody>
      </p:sp>
      <p:sp>
        <p:nvSpPr>
          <p:cNvPr id="8" name="Plus 7"/>
          <p:cNvSpPr/>
          <p:nvPr/>
        </p:nvSpPr>
        <p:spPr>
          <a:xfrm>
            <a:off x="6772240" y="3150420"/>
            <a:ext cx="708704" cy="708704"/>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endParaRPr lang="en-GB" sz="1772">
              <a:solidFill>
                <a:srgbClr val="FFFFFF"/>
              </a:solidFill>
            </a:endParaRPr>
          </a:p>
        </p:txBody>
      </p:sp>
      <p:sp>
        <p:nvSpPr>
          <p:cNvPr id="9" name="Equal 8"/>
          <p:cNvSpPr/>
          <p:nvPr/>
        </p:nvSpPr>
        <p:spPr>
          <a:xfrm>
            <a:off x="2748488" y="5162926"/>
            <a:ext cx="1275667" cy="850444"/>
          </a:xfrm>
          <a:prstGeom prst="mathEqual">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endParaRPr lang="en-GB" sz="1772">
              <a:solidFill>
                <a:srgbClr val="000000"/>
              </a:solidFill>
            </a:endParaRPr>
          </a:p>
        </p:txBody>
      </p:sp>
      <p:sp>
        <p:nvSpPr>
          <p:cNvPr id="10" name="Plaque 9"/>
          <p:cNvSpPr/>
          <p:nvPr/>
        </p:nvSpPr>
        <p:spPr>
          <a:xfrm>
            <a:off x="4148178" y="4851212"/>
            <a:ext cx="4068736" cy="1878065"/>
          </a:xfrm>
          <a:prstGeom prst="plaque">
            <a:avLst/>
          </a:prstGeom>
          <a:solidFill>
            <a:srgbClr val="0070C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r>
              <a:rPr lang="en-GB" sz="2000" dirty="0">
                <a:solidFill>
                  <a:srgbClr val="FFFFFF"/>
                </a:solidFill>
              </a:rPr>
              <a:t>A European Campus</a:t>
            </a:r>
          </a:p>
          <a:p>
            <a:pPr algn="ctr" defTabSz="449976"/>
            <a:endParaRPr lang="en-GB" sz="2000" dirty="0">
              <a:solidFill>
                <a:srgbClr val="FFFFFF"/>
              </a:solidFill>
            </a:endParaRPr>
          </a:p>
          <a:p>
            <a:pPr algn="ctr" defTabSz="449976"/>
            <a:r>
              <a:rPr lang="en-GB" sz="2000" dirty="0">
                <a:solidFill>
                  <a:srgbClr val="FFFFFF"/>
                </a:solidFill>
              </a:rPr>
              <a:t>Bachelor/Master/Doctoral levels</a:t>
            </a:r>
          </a:p>
        </p:txBody>
      </p:sp>
      <p:sp>
        <p:nvSpPr>
          <p:cNvPr id="11" name="Rounded Rectangle 10"/>
          <p:cNvSpPr/>
          <p:nvPr/>
        </p:nvSpPr>
        <p:spPr>
          <a:xfrm>
            <a:off x="1809456" y="2477153"/>
            <a:ext cx="2338722" cy="2055241"/>
          </a:xfrm>
          <a:prstGeom prst="roundRect">
            <a:avLst/>
          </a:prstGeom>
          <a:solidFill>
            <a:srgbClr val="00DDBA"/>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r>
              <a:rPr lang="en-GB" sz="2000" dirty="0">
                <a:solidFill>
                  <a:srgbClr val="0070C0"/>
                </a:solidFill>
              </a:rPr>
              <a:t>European</a:t>
            </a:r>
            <a:r>
              <a:rPr lang="en-GB" sz="2000" dirty="0">
                <a:solidFill>
                  <a:srgbClr val="FFFFFF"/>
                </a:solidFill>
              </a:rPr>
              <a:t> </a:t>
            </a:r>
            <a:r>
              <a:rPr lang="en-GB" sz="2000" dirty="0">
                <a:solidFill>
                  <a:srgbClr val="0070C0"/>
                </a:solidFill>
              </a:rPr>
              <a:t>curriculum</a:t>
            </a:r>
            <a:r>
              <a:rPr lang="en-GB" sz="2000" dirty="0">
                <a:solidFill>
                  <a:srgbClr val="002060"/>
                </a:solidFill>
              </a:rPr>
              <a:t> </a:t>
            </a:r>
            <a:r>
              <a:rPr lang="en-GB" sz="2000" dirty="0">
                <a:solidFill>
                  <a:srgbClr val="FFFFFF"/>
                </a:solidFill>
              </a:rPr>
              <a:t>customised by each student leading to a European degree</a:t>
            </a:r>
          </a:p>
        </p:txBody>
      </p:sp>
      <p:sp>
        <p:nvSpPr>
          <p:cNvPr id="12" name="Rounded Rectangle 11"/>
          <p:cNvSpPr/>
          <p:nvPr/>
        </p:nvSpPr>
        <p:spPr>
          <a:xfrm>
            <a:off x="4670848" y="2477153"/>
            <a:ext cx="2237775" cy="2055241"/>
          </a:xfrm>
          <a:prstGeom prst="roundRect">
            <a:avLst/>
          </a:prstGeom>
          <a:solidFill>
            <a:srgbClr val="00DDBA"/>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r>
              <a:rPr lang="en-GB" sz="2000" dirty="0">
                <a:solidFill>
                  <a:srgbClr val="FFFFFF"/>
                </a:solidFill>
              </a:rPr>
              <a:t>Innovative curricula with </a:t>
            </a:r>
            <a:r>
              <a:rPr lang="en-GB" sz="2000" dirty="0">
                <a:solidFill>
                  <a:srgbClr val="0070C0"/>
                </a:solidFill>
              </a:rPr>
              <a:t>innovative pedagogies </a:t>
            </a:r>
            <a:r>
              <a:rPr lang="en-GB" sz="2000" dirty="0">
                <a:solidFill>
                  <a:srgbClr val="FFFFFF"/>
                </a:solidFill>
              </a:rPr>
              <a:t>+ </a:t>
            </a:r>
            <a:r>
              <a:rPr lang="en-GB" sz="2000" dirty="0">
                <a:solidFill>
                  <a:srgbClr val="0070C0"/>
                </a:solidFill>
              </a:rPr>
              <a:t>embedded structured student mobility </a:t>
            </a:r>
          </a:p>
        </p:txBody>
      </p:sp>
      <p:sp>
        <p:nvSpPr>
          <p:cNvPr id="13" name="Rounded Rectangle 12"/>
          <p:cNvSpPr/>
          <p:nvPr/>
        </p:nvSpPr>
        <p:spPr>
          <a:xfrm>
            <a:off x="7431293" y="2477150"/>
            <a:ext cx="2338722" cy="2055241"/>
          </a:xfrm>
          <a:prstGeom prst="roundRect">
            <a:avLst/>
          </a:prstGeom>
          <a:solidFill>
            <a:srgbClr val="00DDBA"/>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9976"/>
            <a:r>
              <a:rPr lang="en-GB" sz="2000" dirty="0">
                <a:solidFill>
                  <a:srgbClr val="FFFFFF"/>
                </a:solidFill>
              </a:rPr>
              <a:t>Enhanced </a:t>
            </a:r>
            <a:r>
              <a:rPr lang="en-GB" sz="2000" dirty="0">
                <a:solidFill>
                  <a:srgbClr val="0070C0"/>
                </a:solidFill>
              </a:rPr>
              <a:t>staff mobility between the partner</a:t>
            </a:r>
            <a:r>
              <a:rPr lang="en-GB" sz="2000" dirty="0">
                <a:solidFill>
                  <a:srgbClr val="FFFFFF"/>
                </a:solidFill>
              </a:rPr>
              <a:t> institutions to teach/do research/work</a:t>
            </a:r>
          </a:p>
        </p:txBody>
      </p:sp>
    </p:spTree>
    <p:extLst>
      <p:ext uri="{BB962C8B-B14F-4D97-AF65-F5344CB8AC3E}">
        <p14:creationId xmlns:p14="http://schemas.microsoft.com/office/powerpoint/2010/main" val="190339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893767" y="2078182"/>
          <a:ext cx="5719156" cy="443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2004580" y="1128876"/>
            <a:ext cx="8575314" cy="1204796"/>
          </a:xfrm>
          <a:prstGeom prst="rect">
            <a:avLst/>
          </a:prstGeom>
          <a:noFill/>
          <a:ln w="9525">
            <a:noFill/>
            <a:miter lim="800000"/>
            <a:headEnd/>
            <a:tailEnd/>
          </a:ln>
        </p:spPr>
        <p:txBody>
          <a:bodyPr vert="horz" wrap="square" lIns="89995" tIns="44998" rIns="89995" bIns="44998"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953" kern="0" dirty="0">
                <a:solidFill>
                  <a:srgbClr val="0070C0"/>
                </a:solidFill>
              </a:rPr>
              <a:t>EUN is a very ambitious deeper level of collaboration:</a:t>
            </a:r>
          </a:p>
        </p:txBody>
      </p:sp>
    </p:spTree>
    <p:extLst>
      <p:ext uri="{BB962C8B-B14F-4D97-AF65-F5344CB8AC3E}">
        <p14:creationId xmlns:p14="http://schemas.microsoft.com/office/powerpoint/2010/main" val="177530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E87F2-51C6-5147-9073-204FC67CACE9}"/>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Member Universities </a:t>
            </a:r>
            <a:endParaRPr lang="nl-NL" dirty="0">
              <a:solidFill>
                <a:schemeClr val="bg1"/>
              </a:solidFill>
              <a:latin typeface="Arial" panose="020B0604020202020204" pitchFamily="34" charset="0"/>
              <a:cs typeface="Arial" panose="020B0604020202020204" pitchFamily="34" charset="0"/>
            </a:endParaRPr>
          </a:p>
        </p:txBody>
      </p:sp>
      <p:grpSp>
        <p:nvGrpSpPr>
          <p:cNvPr id="4" name="Groep 3">
            <a:extLst>
              <a:ext uri="{FF2B5EF4-FFF2-40B4-BE49-F238E27FC236}">
                <a16:creationId xmlns:a16="http://schemas.microsoft.com/office/drawing/2014/main" id="{D558EB77-E2F7-1F40-AB94-FF6FF86E8280}"/>
              </a:ext>
            </a:extLst>
          </p:cNvPr>
          <p:cNvGrpSpPr/>
          <p:nvPr/>
        </p:nvGrpSpPr>
        <p:grpSpPr>
          <a:xfrm>
            <a:off x="10167195" y="6411555"/>
            <a:ext cx="1993055" cy="637613"/>
            <a:chOff x="10193741" y="6428096"/>
            <a:chExt cx="1998259" cy="639278"/>
          </a:xfrm>
        </p:grpSpPr>
        <p:sp>
          <p:nvSpPr>
            <p:cNvPr id="5" name="Tekstvak 4">
              <a:extLst>
                <a:ext uri="{FF2B5EF4-FFF2-40B4-BE49-F238E27FC236}">
                  <a16:creationId xmlns:a16="http://schemas.microsoft.com/office/drawing/2014/main" id="{466F4F03-0076-B54E-A758-2F52CDCADBA4}"/>
                </a:ext>
              </a:extLst>
            </p:cNvPr>
            <p:cNvSpPr txBox="1"/>
            <p:nvPr/>
          </p:nvSpPr>
          <p:spPr>
            <a:xfrm>
              <a:off x="11668836" y="6428096"/>
              <a:ext cx="523164" cy="639278"/>
            </a:xfrm>
            <a:prstGeom prst="rect">
              <a:avLst/>
            </a:prstGeom>
            <a:noFill/>
          </p:spPr>
          <p:txBody>
            <a:bodyPr wrap="square" rtlCol="0">
              <a:spAutoFit/>
            </a:bodyPr>
            <a:lstStyle/>
            <a:p>
              <a:r>
                <a:rPr lang="nl-NL" sz="1777" dirty="0">
                  <a:solidFill>
                    <a:schemeClr val="bg1"/>
                  </a:solidFill>
                  <a:latin typeface="Montserrat" pitchFamily="2" charset="77"/>
                </a:rPr>
                <a:t>0</a:t>
              </a:r>
              <a:fld id="{5D2D8B21-A507-45B7-86A8-A26DCBAC0F92}" type="slidenum">
                <a:rPr lang="nl-NL" sz="1777">
                  <a:solidFill>
                    <a:schemeClr val="bg1"/>
                  </a:solidFill>
                  <a:latin typeface="Montserrat" pitchFamily="2" charset="77"/>
                </a:rPr>
                <a:t>7</a:t>
              </a:fld>
              <a:endParaRPr lang="nl-NL" sz="1777" dirty="0">
                <a:solidFill>
                  <a:schemeClr val="bg1"/>
                </a:solidFill>
                <a:latin typeface="Montserrat" pitchFamily="2" charset="77"/>
              </a:endParaRPr>
            </a:p>
          </p:txBody>
        </p:sp>
        <p:sp>
          <p:nvSpPr>
            <p:cNvPr id="6" name="Tekstvak 5">
              <a:extLst>
                <a:ext uri="{FF2B5EF4-FFF2-40B4-BE49-F238E27FC236}">
                  <a16:creationId xmlns:a16="http://schemas.microsoft.com/office/drawing/2014/main" id="{FDA554EB-9E12-4943-802F-D916D29B4819}"/>
                </a:ext>
              </a:extLst>
            </p:cNvPr>
            <p:cNvSpPr txBox="1"/>
            <p:nvPr/>
          </p:nvSpPr>
          <p:spPr>
            <a:xfrm>
              <a:off x="10193741" y="6474262"/>
              <a:ext cx="1160060" cy="276999"/>
            </a:xfrm>
            <a:prstGeom prst="rect">
              <a:avLst/>
            </a:prstGeom>
            <a:noFill/>
          </p:spPr>
          <p:txBody>
            <a:bodyPr wrap="square" rtlCol="0">
              <a:spAutoFit/>
            </a:bodyPr>
            <a:lstStyle/>
            <a:p>
              <a:r>
                <a:rPr lang="nl-NL" sz="1197" dirty="0">
                  <a:solidFill>
                    <a:schemeClr val="bg1"/>
                  </a:solidFill>
                  <a:latin typeface="Montserrat" pitchFamily="2" charset="77"/>
                </a:rPr>
                <a:t>Who we are</a:t>
              </a:r>
            </a:p>
          </p:txBody>
        </p:sp>
      </p:grpSp>
      <p:pic>
        <p:nvPicPr>
          <p:cNvPr id="8" name="Content Placeholder 2"/>
          <p:cNvPicPr>
            <a:picLocks noChangeAspect="1"/>
          </p:cNvPicPr>
          <p:nvPr/>
        </p:nvPicPr>
        <p:blipFill>
          <a:blip r:embed="rId3"/>
          <a:stretch>
            <a:fillRect/>
          </a:stretch>
        </p:blipFill>
        <p:spPr>
          <a:xfrm>
            <a:off x="1645920" y="1939409"/>
            <a:ext cx="8673649" cy="4358985"/>
          </a:xfrm>
          <a:prstGeom prst="rect">
            <a:avLst/>
          </a:prstGeom>
          <a:solidFill>
            <a:srgbClr val="00DDBA"/>
          </a:solidFill>
        </p:spPr>
      </p:pic>
      <p:sp>
        <p:nvSpPr>
          <p:cNvPr id="3" name="TextBox 2"/>
          <p:cNvSpPr txBox="1"/>
          <p:nvPr/>
        </p:nvSpPr>
        <p:spPr>
          <a:xfrm>
            <a:off x="4798616" y="1256485"/>
            <a:ext cx="2757422" cy="523220"/>
          </a:xfrm>
          <a:prstGeom prst="rect">
            <a:avLst/>
          </a:prstGeom>
          <a:noFill/>
        </p:spPr>
        <p:txBody>
          <a:bodyPr wrap="none" rtlCol="0">
            <a:spAutoFit/>
          </a:bodyPr>
          <a:lstStyle/>
          <a:p>
            <a:r>
              <a:rPr lang="en-GB" sz="2800" b="1" dirty="0">
                <a:solidFill>
                  <a:srgbClr val="00DDBA"/>
                </a:solidFill>
              </a:rPr>
              <a:t>AURORA Alliance</a:t>
            </a:r>
            <a:endParaRPr lang="en-GB" sz="2800" dirty="0">
              <a:solidFill>
                <a:srgbClr val="00DDBA"/>
              </a:solidFill>
            </a:endParaRPr>
          </a:p>
        </p:txBody>
      </p:sp>
    </p:spTree>
    <p:extLst>
      <p:ext uri="{BB962C8B-B14F-4D97-AF65-F5344CB8AC3E}">
        <p14:creationId xmlns:p14="http://schemas.microsoft.com/office/powerpoint/2010/main" val="176429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168C1BF0-82A9-4919-B6CC-9831B27B86F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165256" y="577154"/>
            <a:ext cx="2305833" cy="730510"/>
          </a:xfrm>
          <a:prstGeom prst="rect">
            <a:avLst/>
          </a:prstGeom>
        </p:spPr>
      </p:pic>
      <p:grpSp>
        <p:nvGrpSpPr>
          <p:cNvPr id="14" name="Group 4" hidden="1">
            <a:extLst>
              <a:ext uri="{FF2B5EF4-FFF2-40B4-BE49-F238E27FC236}">
                <a16:creationId xmlns:a16="http://schemas.microsoft.com/office/drawing/2014/main" id="{8362737C-2661-4AE5-BCF2-D3BBF03593B5}"/>
              </a:ext>
            </a:extLst>
          </p:cNvPr>
          <p:cNvGrpSpPr>
            <a:grpSpLocks noChangeAspect="1"/>
          </p:cNvGrpSpPr>
          <p:nvPr/>
        </p:nvGrpSpPr>
        <p:grpSpPr bwMode="auto">
          <a:xfrm>
            <a:off x="7617047" y="817825"/>
            <a:ext cx="3983748" cy="1340582"/>
            <a:chOff x="3356" y="826"/>
            <a:chExt cx="1887" cy="635"/>
          </a:xfrm>
          <a:blipFill>
            <a:blip r:embed="rId4"/>
            <a:stretch>
              <a:fillRect/>
            </a:stretch>
          </a:blipFill>
        </p:grpSpPr>
        <p:sp>
          <p:nvSpPr>
            <p:cNvPr id="16" name="Rectangle 5">
              <a:extLst>
                <a:ext uri="{FF2B5EF4-FFF2-40B4-BE49-F238E27FC236}">
                  <a16:creationId xmlns:a16="http://schemas.microsoft.com/office/drawing/2014/main" id="{D6DE51A9-8A5B-4CF0-8CDF-9A5CF523FA2A}"/>
                </a:ext>
              </a:extLst>
            </p:cNvPr>
            <p:cNvSpPr>
              <a:spLocks noChangeArrowheads="1"/>
            </p:cNvSpPr>
            <p:nvPr/>
          </p:nvSpPr>
          <p:spPr bwMode="auto">
            <a:xfrm>
              <a:off x="3356" y="826"/>
              <a:ext cx="1887" cy="4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03" tIns="60801" rIns="121603" bIns="60801" numCol="1" anchor="ctr" anchorCtr="0" compatLnSpc="1">
              <a:prstTxWarp prst="textNoShape">
                <a:avLst/>
              </a:prstTxWarp>
            </a:bodyPr>
            <a:lstStyle/>
            <a:p>
              <a:pPr algn="ctr"/>
              <a:r>
                <a:rPr lang="en-US" sz="3724" b="1" dirty="0">
                  <a:solidFill>
                    <a:schemeClr val="bg1"/>
                  </a:solidFill>
                  <a:latin typeface="Arial" panose="020B0604020202020204" pitchFamily="34" charset="0"/>
                  <a:cs typeface="Arial" panose="020B0604020202020204" pitchFamily="34" charset="0"/>
                </a:rPr>
                <a:t>UNITING</a:t>
              </a:r>
              <a:endParaRPr lang="en-US" sz="3724" dirty="0">
                <a:solidFill>
                  <a:schemeClr val="bg1"/>
                </a:solidFill>
              </a:endParaRPr>
            </a:p>
          </p:txBody>
        </p:sp>
        <p:sp>
          <p:nvSpPr>
            <p:cNvPr id="17" name="Freeform 6">
              <a:extLst>
                <a:ext uri="{FF2B5EF4-FFF2-40B4-BE49-F238E27FC236}">
                  <a16:creationId xmlns:a16="http://schemas.microsoft.com/office/drawing/2014/main" id="{2BDB0013-66EA-43C7-8B46-F3C1A4EEE821}"/>
                </a:ext>
              </a:extLst>
            </p:cNvPr>
            <p:cNvSpPr>
              <a:spLocks/>
            </p:cNvSpPr>
            <p:nvPr/>
          </p:nvSpPr>
          <p:spPr bwMode="auto">
            <a:xfrm>
              <a:off x="4205" y="1176"/>
              <a:ext cx="189" cy="285"/>
            </a:xfrm>
            <a:custGeom>
              <a:avLst/>
              <a:gdLst>
                <a:gd name="T0" fmla="*/ 0 w 189"/>
                <a:gd name="T1" fmla="*/ 0 h 285"/>
                <a:gd name="T2" fmla="*/ 0 w 189"/>
                <a:gd name="T3" fmla="*/ 190 h 285"/>
                <a:gd name="T4" fmla="*/ 95 w 189"/>
                <a:gd name="T5" fmla="*/ 285 h 285"/>
                <a:gd name="T6" fmla="*/ 189 w 189"/>
                <a:gd name="T7" fmla="*/ 190 h 285"/>
                <a:gd name="T8" fmla="*/ 189 w 189"/>
                <a:gd name="T9" fmla="*/ 0 h 285"/>
                <a:gd name="T10" fmla="*/ 0 w 189"/>
                <a:gd name="T11" fmla="*/ 0 h 285"/>
              </a:gdLst>
              <a:ahLst/>
              <a:cxnLst>
                <a:cxn ang="0">
                  <a:pos x="T0" y="T1"/>
                </a:cxn>
                <a:cxn ang="0">
                  <a:pos x="T2" y="T3"/>
                </a:cxn>
                <a:cxn ang="0">
                  <a:pos x="T4" y="T5"/>
                </a:cxn>
                <a:cxn ang="0">
                  <a:pos x="T6" y="T7"/>
                </a:cxn>
                <a:cxn ang="0">
                  <a:pos x="T8" y="T9"/>
                </a:cxn>
                <a:cxn ang="0">
                  <a:pos x="T10" y="T11"/>
                </a:cxn>
              </a:cxnLst>
              <a:rect l="0" t="0" r="r" b="b"/>
              <a:pathLst>
                <a:path w="189" h="285">
                  <a:moveTo>
                    <a:pt x="0" y="0"/>
                  </a:moveTo>
                  <a:lnTo>
                    <a:pt x="0" y="190"/>
                  </a:lnTo>
                  <a:lnTo>
                    <a:pt x="95" y="285"/>
                  </a:lnTo>
                  <a:lnTo>
                    <a:pt x="189" y="190"/>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603" tIns="60801" rIns="121603" bIns="60801" numCol="1" anchor="t" anchorCtr="0" compatLnSpc="1">
              <a:prstTxWarp prst="textNoShape">
                <a:avLst/>
              </a:prstTxWarp>
            </a:bodyPr>
            <a:lstStyle/>
            <a:p>
              <a:endParaRPr lang="en-US" sz="2370"/>
            </a:p>
          </p:txBody>
        </p:sp>
      </p:grpSp>
      <p:sp>
        <p:nvSpPr>
          <p:cNvPr id="20" name="Rectangle 19">
            <a:extLst>
              <a:ext uri="{FF2B5EF4-FFF2-40B4-BE49-F238E27FC236}">
                <a16:creationId xmlns:a16="http://schemas.microsoft.com/office/drawing/2014/main" id="{B6C0CB14-0777-41E0-A2DB-97C58382F0BB}"/>
              </a:ext>
            </a:extLst>
          </p:cNvPr>
          <p:cNvSpPr/>
          <p:nvPr/>
        </p:nvSpPr>
        <p:spPr>
          <a:xfrm>
            <a:off x="9601530" y="1879736"/>
            <a:ext cx="1999265" cy="1261861"/>
          </a:xfrm>
          <a:prstGeom prst="rect">
            <a:avLst/>
          </a:prstGeom>
          <a:solidFill>
            <a:srgbClr val="0095F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27"/>
              </a:lnSpc>
            </a:pPr>
            <a:r>
              <a:rPr lang="en-US" sz="2370" b="1" dirty="0">
                <a:latin typeface="Arial" panose="020B0604020202020204" pitchFamily="34" charset="0"/>
                <a:cs typeface="Arial" panose="020B0604020202020204" pitchFamily="34" charset="0"/>
              </a:rPr>
              <a:t>260.000</a:t>
            </a:r>
          </a:p>
          <a:p>
            <a:pPr algn="ctr">
              <a:lnSpc>
                <a:spcPts val="2527"/>
              </a:lnSpc>
            </a:pPr>
            <a:r>
              <a:rPr lang="en-US" sz="2370" dirty="0">
                <a:latin typeface="Arial" panose="020B0604020202020204" pitchFamily="34" charset="0"/>
                <a:cs typeface="Arial" panose="020B0604020202020204" pitchFamily="34" charset="0"/>
              </a:rPr>
              <a:t>Students</a:t>
            </a:r>
          </a:p>
        </p:txBody>
      </p:sp>
      <p:sp>
        <p:nvSpPr>
          <p:cNvPr id="21" name="Rectangle 20">
            <a:extLst>
              <a:ext uri="{FF2B5EF4-FFF2-40B4-BE49-F238E27FC236}">
                <a16:creationId xmlns:a16="http://schemas.microsoft.com/office/drawing/2014/main" id="{2E538CEE-6F5E-4FD8-844D-C6C6B56DC6B0}"/>
              </a:ext>
            </a:extLst>
          </p:cNvPr>
          <p:cNvSpPr/>
          <p:nvPr/>
        </p:nvSpPr>
        <p:spPr>
          <a:xfrm>
            <a:off x="7610713" y="1908391"/>
            <a:ext cx="1984481" cy="1261861"/>
          </a:xfrm>
          <a:prstGeom prst="rect">
            <a:avLst/>
          </a:prstGeom>
          <a:solidFill>
            <a:srgbClr val="009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27"/>
              </a:lnSpc>
            </a:pPr>
            <a:r>
              <a:rPr lang="en-US" sz="2370" b="1" dirty="0">
                <a:latin typeface="Arial" panose="020B0604020202020204" pitchFamily="34" charset="0"/>
                <a:cs typeface="Arial" panose="020B0604020202020204" pitchFamily="34" charset="0"/>
              </a:rPr>
              <a:t>30.000</a:t>
            </a:r>
          </a:p>
          <a:p>
            <a:pPr algn="ctr">
              <a:lnSpc>
                <a:spcPts val="2527"/>
              </a:lnSpc>
            </a:pPr>
            <a:r>
              <a:rPr lang="en-US" sz="2370" dirty="0">
                <a:latin typeface="Arial" panose="020B0604020202020204" pitchFamily="34" charset="0"/>
                <a:cs typeface="Arial" panose="020B0604020202020204" pitchFamily="34" charset="0"/>
              </a:rPr>
              <a:t>Staff</a:t>
            </a:r>
          </a:p>
        </p:txBody>
      </p:sp>
      <p:grpSp>
        <p:nvGrpSpPr>
          <p:cNvPr id="5" name="Group 4"/>
          <p:cNvGrpSpPr>
            <a:grpSpLocks noChangeAspect="1"/>
          </p:cNvGrpSpPr>
          <p:nvPr/>
        </p:nvGrpSpPr>
        <p:grpSpPr bwMode="auto">
          <a:xfrm>
            <a:off x="7617047" y="577154"/>
            <a:ext cx="3985860" cy="1301072"/>
            <a:chOff x="3615" y="386"/>
            <a:chExt cx="1881" cy="614"/>
          </a:xfrm>
        </p:grpSpPr>
        <p:sp>
          <p:nvSpPr>
            <p:cNvPr id="7" name="Rectangle 5"/>
            <p:cNvSpPr>
              <a:spLocks noChangeArrowheads="1"/>
            </p:cNvSpPr>
            <p:nvPr/>
          </p:nvSpPr>
          <p:spPr bwMode="auto">
            <a:xfrm>
              <a:off x="3615" y="386"/>
              <a:ext cx="1881" cy="462"/>
            </a:xfrm>
            <a:prstGeom prst="rect">
              <a:avLst/>
            </a:prstGeom>
            <a:solidFill>
              <a:srgbClr val="00D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603" tIns="60801" rIns="121603" bIns="60801" numCol="1" anchor="ctr" anchorCtr="0" compatLnSpc="1">
              <a:prstTxWarp prst="textNoShape">
                <a:avLst/>
              </a:prstTxWarp>
            </a:bodyPr>
            <a:lstStyle/>
            <a:p>
              <a:pPr algn="ctr"/>
              <a:r>
                <a:rPr lang="en-US" sz="3724" b="1" dirty="0">
                  <a:solidFill>
                    <a:schemeClr val="bg1"/>
                  </a:solidFill>
                  <a:latin typeface="Arial" panose="020B0604020202020204" pitchFamily="34" charset="0"/>
                  <a:cs typeface="Arial" panose="020B0604020202020204" pitchFamily="34" charset="0"/>
                </a:rPr>
                <a:t>UNITING</a:t>
              </a:r>
              <a:endParaRPr lang="en-GB" sz="3724" b="1" dirty="0">
                <a:solidFill>
                  <a:schemeClr val="bg1"/>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 y="721"/>
              <a:ext cx="19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a:extLst>
              <a:ext uri="{FF2B5EF4-FFF2-40B4-BE49-F238E27FC236}">
                <a16:creationId xmlns:a16="http://schemas.microsoft.com/office/drawing/2014/main" id="{B6C0CB14-0777-41E0-A2DB-97C58382F0BB}"/>
              </a:ext>
            </a:extLst>
          </p:cNvPr>
          <p:cNvSpPr/>
          <p:nvPr/>
        </p:nvSpPr>
        <p:spPr>
          <a:xfrm>
            <a:off x="7610713" y="4220698"/>
            <a:ext cx="1999264" cy="1948293"/>
          </a:xfrm>
          <a:prstGeom prst="rect">
            <a:avLst/>
          </a:prstGeom>
          <a:solidFill>
            <a:srgbClr val="0095F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27"/>
              </a:lnSpc>
            </a:pPr>
            <a:r>
              <a:rPr lang="en-US" sz="2370" b="1" dirty="0">
                <a:latin typeface="Arial" panose="020B0604020202020204" pitchFamily="34" charset="0"/>
                <a:cs typeface="Arial" panose="020B0604020202020204" pitchFamily="34" charset="0"/>
              </a:rPr>
              <a:t>112</a:t>
            </a:r>
          </a:p>
          <a:p>
            <a:pPr algn="ctr">
              <a:lnSpc>
                <a:spcPts val="2527"/>
              </a:lnSpc>
            </a:pPr>
            <a:r>
              <a:rPr lang="en-US" sz="2370" dirty="0">
                <a:latin typeface="Arial" panose="020B0604020202020204" pitchFamily="34" charset="0"/>
                <a:cs typeface="Arial" panose="020B0604020202020204" pitchFamily="34" charset="0"/>
              </a:rPr>
              <a:t>Faculties</a:t>
            </a:r>
          </a:p>
        </p:txBody>
      </p:sp>
      <p:sp>
        <p:nvSpPr>
          <p:cNvPr id="26" name="Rectangle 25">
            <a:extLst>
              <a:ext uri="{FF2B5EF4-FFF2-40B4-BE49-F238E27FC236}">
                <a16:creationId xmlns:a16="http://schemas.microsoft.com/office/drawing/2014/main" id="{B6C0CB14-0777-41E0-A2DB-97C58382F0BB}"/>
              </a:ext>
            </a:extLst>
          </p:cNvPr>
          <p:cNvSpPr/>
          <p:nvPr/>
        </p:nvSpPr>
        <p:spPr>
          <a:xfrm>
            <a:off x="9609977" y="4220700"/>
            <a:ext cx="1990815" cy="1948293"/>
          </a:xfrm>
          <a:prstGeom prst="rect">
            <a:avLst/>
          </a:prstGeom>
          <a:solidFill>
            <a:srgbClr val="0095F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27"/>
              </a:lnSpc>
            </a:pPr>
            <a:r>
              <a:rPr lang="en-US" sz="2370" b="1" dirty="0">
                <a:latin typeface="Arial" panose="020B0604020202020204" pitchFamily="34" charset="0"/>
                <a:cs typeface="Arial" panose="020B0604020202020204" pitchFamily="34" charset="0"/>
              </a:rPr>
              <a:t>813</a:t>
            </a:r>
          </a:p>
          <a:p>
            <a:pPr algn="ctr">
              <a:lnSpc>
                <a:spcPts val="2527"/>
              </a:lnSpc>
            </a:pPr>
            <a:r>
              <a:rPr lang="en-US" sz="2370" dirty="0">
                <a:latin typeface="Arial" panose="020B0604020202020204" pitchFamily="34" charset="0"/>
                <a:cs typeface="Arial" panose="020B0604020202020204" pitchFamily="34" charset="0"/>
              </a:rPr>
              <a:t>Research</a:t>
            </a:r>
          </a:p>
          <a:p>
            <a:pPr algn="ctr">
              <a:lnSpc>
                <a:spcPts val="2527"/>
              </a:lnSpc>
            </a:pPr>
            <a:r>
              <a:rPr lang="en-US" sz="2370" dirty="0">
                <a:latin typeface="Arial" panose="020B0604020202020204" pitchFamily="34" charset="0"/>
                <a:cs typeface="Arial" panose="020B0604020202020204" pitchFamily="34" charset="0"/>
              </a:rPr>
              <a:t>Groups</a:t>
            </a:r>
          </a:p>
        </p:txBody>
      </p:sp>
      <p:sp>
        <p:nvSpPr>
          <p:cNvPr id="27" name="Rectangle 26">
            <a:extLst>
              <a:ext uri="{FF2B5EF4-FFF2-40B4-BE49-F238E27FC236}">
                <a16:creationId xmlns:a16="http://schemas.microsoft.com/office/drawing/2014/main" id="{B6C0CB14-0777-41E0-A2DB-97C58382F0BB}"/>
              </a:ext>
            </a:extLst>
          </p:cNvPr>
          <p:cNvSpPr/>
          <p:nvPr/>
        </p:nvSpPr>
        <p:spPr>
          <a:xfrm>
            <a:off x="7617046" y="3141592"/>
            <a:ext cx="3983747" cy="1078515"/>
          </a:xfrm>
          <a:prstGeom prst="rect">
            <a:avLst/>
          </a:prstGeom>
          <a:solidFill>
            <a:srgbClr val="0095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27"/>
              </a:lnSpc>
            </a:pPr>
            <a:r>
              <a:rPr lang="en-US" sz="2370" b="1" dirty="0">
                <a:latin typeface="Arial" panose="020B0604020202020204" pitchFamily="34" charset="0"/>
                <a:cs typeface="Arial" panose="020B0604020202020204" pitchFamily="34" charset="0"/>
              </a:rPr>
              <a:t>673.922</a:t>
            </a:r>
          </a:p>
          <a:p>
            <a:pPr algn="ctr">
              <a:lnSpc>
                <a:spcPts val="2527"/>
              </a:lnSpc>
            </a:pPr>
            <a:r>
              <a:rPr lang="en-US" sz="2370" dirty="0" err="1">
                <a:latin typeface="Arial" panose="020B0604020202020204" pitchFamily="34" charset="0"/>
                <a:cs typeface="Arial" panose="020B0604020202020204" pitchFamily="34" charset="0"/>
              </a:rPr>
              <a:t>Allumni</a:t>
            </a:r>
            <a:endParaRPr lang="en-US" sz="237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45EBDA-E291-CF4B-9E8D-A315C90FF97F}"/>
              </a:ext>
            </a:extLst>
          </p:cNvPr>
          <p:cNvSpPr txBox="1"/>
          <p:nvPr/>
        </p:nvSpPr>
        <p:spPr>
          <a:xfrm>
            <a:off x="-2530238" y="2775754"/>
            <a:ext cx="8718075" cy="1611018"/>
          </a:xfrm>
          <a:prstGeom prst="rect">
            <a:avLst/>
          </a:prstGeom>
          <a:noFill/>
        </p:spPr>
        <p:txBody>
          <a:bodyPr wrap="square" rtlCol="0">
            <a:spAutoFit/>
          </a:bodyPr>
          <a:lstStyle/>
          <a:p>
            <a:pPr algn="r">
              <a:lnSpc>
                <a:spcPts val="3990"/>
              </a:lnSpc>
            </a:pPr>
            <a:r>
              <a:rPr lang="en-GB" sz="3192" b="1" dirty="0">
                <a:solidFill>
                  <a:srgbClr val="0070C0"/>
                </a:solidFill>
                <a:latin typeface="Salome" panose="02000503000000020004" pitchFamily="50" charset="0"/>
                <a:cs typeface="Arial" panose="020B0604020202020204" pitchFamily="34" charset="0"/>
              </a:rPr>
              <a:t>A partnership of like-minded </a:t>
            </a:r>
          </a:p>
          <a:p>
            <a:pPr algn="r">
              <a:lnSpc>
                <a:spcPts val="3990"/>
              </a:lnSpc>
            </a:pPr>
            <a:r>
              <a:rPr lang="en-GB" sz="3192" b="1" dirty="0">
                <a:solidFill>
                  <a:srgbClr val="0070C0"/>
                </a:solidFill>
                <a:latin typeface="Salome" panose="02000503000000020004" pitchFamily="50" charset="0"/>
                <a:cs typeface="Arial" panose="020B0604020202020204" pitchFamily="34" charset="0"/>
              </a:rPr>
              <a:t>closely collaborating </a:t>
            </a:r>
          </a:p>
          <a:p>
            <a:pPr algn="r">
              <a:lnSpc>
                <a:spcPts val="3990"/>
              </a:lnSpc>
            </a:pPr>
            <a:r>
              <a:rPr lang="en-GB" sz="3192" b="1" dirty="0">
                <a:solidFill>
                  <a:srgbClr val="0070C0"/>
                </a:solidFill>
                <a:latin typeface="Salome" panose="02000503000000020004" pitchFamily="50" charset="0"/>
                <a:cs typeface="Arial" panose="020B0604020202020204" pitchFamily="34" charset="0"/>
              </a:rPr>
              <a:t>research-intensive universities </a:t>
            </a:r>
          </a:p>
        </p:txBody>
      </p:sp>
      <p:sp>
        <p:nvSpPr>
          <p:cNvPr id="3" name="TextBox 2">
            <a:extLst>
              <a:ext uri="{FF2B5EF4-FFF2-40B4-BE49-F238E27FC236}">
                <a16:creationId xmlns:a16="http://schemas.microsoft.com/office/drawing/2014/main" id="{6CE7BC58-D6D3-0143-BBC9-8BAB686C8D09}"/>
              </a:ext>
            </a:extLst>
          </p:cNvPr>
          <p:cNvSpPr txBox="1"/>
          <p:nvPr/>
        </p:nvSpPr>
        <p:spPr>
          <a:xfrm>
            <a:off x="1315231" y="1954546"/>
            <a:ext cx="4764894" cy="584775"/>
          </a:xfrm>
          <a:prstGeom prst="rect">
            <a:avLst/>
          </a:prstGeom>
          <a:noFill/>
        </p:spPr>
        <p:txBody>
          <a:bodyPr wrap="none" rtlCol="0">
            <a:spAutoFit/>
          </a:bodyPr>
          <a:lstStyle/>
          <a:p>
            <a:r>
              <a:rPr lang="en-GB" sz="3200" dirty="0">
                <a:solidFill>
                  <a:srgbClr val="00DDBA"/>
                </a:solidFill>
              </a:rPr>
              <a:t>What is Aurora EUN about?</a:t>
            </a:r>
          </a:p>
        </p:txBody>
      </p:sp>
    </p:spTree>
    <p:extLst>
      <p:ext uri="{BB962C8B-B14F-4D97-AF65-F5344CB8AC3E}">
        <p14:creationId xmlns:p14="http://schemas.microsoft.com/office/powerpoint/2010/main" val="287471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0BD86-76D1-47A5-9E88-DD7359C54C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25" t="2043" r="1"/>
          <a:stretch/>
        </p:blipFill>
        <p:spPr>
          <a:xfrm>
            <a:off x="0" y="-28060"/>
            <a:ext cx="6031032" cy="6854270"/>
          </a:xfrm>
          <a:prstGeom prst="rect">
            <a:avLst/>
          </a:prstGeom>
        </p:spPr>
      </p:pic>
      <p:pic>
        <p:nvPicPr>
          <p:cNvPr id="4" name="Picture 3" descr="Background pattern&#10;&#10;Description automatically generated">
            <a:extLst>
              <a:ext uri="{FF2B5EF4-FFF2-40B4-BE49-F238E27FC236}">
                <a16:creationId xmlns:a16="http://schemas.microsoft.com/office/drawing/2014/main" id="{57CD5D5C-6755-4274-B270-A0361CDE4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129" y="63158"/>
            <a:ext cx="11089895" cy="6840141"/>
          </a:xfrm>
          <a:prstGeom prst="rect">
            <a:avLst/>
          </a:prstGeom>
        </p:spPr>
      </p:pic>
      <p:sp>
        <p:nvSpPr>
          <p:cNvPr id="9" name="TextBox 8">
            <a:extLst>
              <a:ext uri="{FF2B5EF4-FFF2-40B4-BE49-F238E27FC236}">
                <a16:creationId xmlns:a16="http://schemas.microsoft.com/office/drawing/2014/main" id="{A64C16CB-49F0-4D95-BCE1-5A9B2D575936}"/>
              </a:ext>
            </a:extLst>
          </p:cNvPr>
          <p:cNvSpPr txBox="1"/>
          <p:nvPr/>
        </p:nvSpPr>
        <p:spPr>
          <a:xfrm>
            <a:off x="3660698" y="2569107"/>
            <a:ext cx="8009380" cy="1186479"/>
          </a:xfrm>
          <a:prstGeom prst="rect">
            <a:avLst/>
          </a:prstGeom>
          <a:noFill/>
        </p:spPr>
        <p:txBody>
          <a:bodyPr wrap="square" rtlCol="0">
            <a:spAutoFit/>
          </a:bodyPr>
          <a:lstStyle/>
          <a:p>
            <a:pPr marL="456023" indent="-456023" algn="r">
              <a:buClr>
                <a:srgbClr val="0095F7"/>
              </a:buClr>
              <a:buFont typeface="Wingdings" panose="05000000000000000000" pitchFamily="2" charset="2"/>
              <a:buChar char="§"/>
            </a:pPr>
            <a:r>
              <a:rPr lang="en-US" sz="2370" dirty="0">
                <a:solidFill>
                  <a:srgbClr val="0070C0"/>
                </a:solidFill>
                <a:latin typeface="Arial" panose="020B0604020202020204" pitchFamily="34" charset="0"/>
                <a:cs typeface="Arial" panose="020B0604020202020204" pitchFamily="34" charset="0"/>
              </a:rPr>
              <a:t>Matching excellence with relevance</a:t>
            </a:r>
          </a:p>
          <a:p>
            <a:pPr marL="456023" indent="-456023" algn="r">
              <a:buClr>
                <a:srgbClr val="0095F7"/>
              </a:buClr>
              <a:buFont typeface="Wingdings" panose="05000000000000000000" pitchFamily="2" charset="2"/>
              <a:buChar char="§"/>
            </a:pPr>
            <a:r>
              <a:rPr lang="en-US" sz="2370" dirty="0">
                <a:solidFill>
                  <a:srgbClr val="00DDBA"/>
                </a:solidFill>
                <a:latin typeface="Arial" panose="020B0604020202020204" pitchFamily="34" charset="0"/>
                <a:cs typeface="Arial" panose="020B0604020202020204" pitchFamily="34" charset="0"/>
              </a:rPr>
              <a:t>High trust </a:t>
            </a:r>
            <a:r>
              <a:rPr lang="en-GB" sz="2370" dirty="0">
                <a:solidFill>
                  <a:srgbClr val="00DDBA"/>
                </a:solidFill>
                <a:latin typeface="Arial" panose="020B0604020202020204" pitchFamily="34" charset="0"/>
                <a:cs typeface="Arial" panose="020B0604020202020204" pitchFamily="34" charset="0"/>
              </a:rPr>
              <a:t>platform: </a:t>
            </a:r>
            <a:r>
              <a:rPr lang="en-GB" sz="2370" dirty="0">
                <a:solidFill>
                  <a:srgbClr val="0070C0"/>
                </a:solidFill>
                <a:latin typeface="Arial" panose="020B0604020202020204" pitchFamily="34" charset="0"/>
                <a:cs typeface="Arial" panose="020B0604020202020204" pitchFamily="34" charset="0"/>
              </a:rPr>
              <a:t>learning from &amp; with </a:t>
            </a:r>
            <a:r>
              <a:rPr lang="en-GB" sz="2370" dirty="0">
                <a:solidFill>
                  <a:srgbClr val="00DDBA"/>
                </a:solidFill>
                <a:latin typeface="Arial" panose="020B0604020202020204" pitchFamily="34" charset="0"/>
                <a:cs typeface="Arial" panose="020B0604020202020204" pitchFamily="34" charset="0"/>
              </a:rPr>
              <a:t>each other</a:t>
            </a:r>
            <a:r>
              <a:rPr lang="en-US" sz="2370" dirty="0">
                <a:solidFill>
                  <a:srgbClr val="00DDBA"/>
                </a:solidFill>
                <a:latin typeface="Arial" panose="020B0604020202020204" pitchFamily="34" charset="0"/>
                <a:cs typeface="Arial" panose="020B0604020202020204" pitchFamily="34" charset="0"/>
              </a:rPr>
              <a:t> </a:t>
            </a:r>
          </a:p>
          <a:p>
            <a:pPr marL="456023" indent="-456023" algn="r">
              <a:buClr>
                <a:srgbClr val="0095F7"/>
              </a:buClr>
              <a:buFont typeface="Wingdings" panose="05000000000000000000" pitchFamily="2" charset="2"/>
              <a:buChar char="§"/>
            </a:pPr>
            <a:r>
              <a:rPr lang="en-GB" sz="2370" dirty="0">
                <a:solidFill>
                  <a:srgbClr val="00DDBA"/>
                </a:solidFill>
                <a:latin typeface="Arial" panose="020B0604020202020204" pitchFamily="34" charset="0"/>
                <a:cs typeface="Arial" panose="020B0604020202020204" pitchFamily="34" charset="0"/>
              </a:rPr>
              <a:t>Equip graduates with </a:t>
            </a:r>
            <a:r>
              <a:rPr lang="en-GB" sz="2370" dirty="0">
                <a:solidFill>
                  <a:srgbClr val="0070C0"/>
                </a:solidFill>
                <a:latin typeface="Arial" panose="020B0604020202020204" pitchFamily="34" charset="0"/>
                <a:cs typeface="Arial" panose="020B0604020202020204" pitchFamily="34" charset="0"/>
              </a:rPr>
              <a:t>entrepreneurial skills &amp; mindset</a:t>
            </a:r>
          </a:p>
        </p:txBody>
      </p:sp>
      <p:sp>
        <p:nvSpPr>
          <p:cNvPr id="12" name="TextBox 11">
            <a:extLst>
              <a:ext uri="{FF2B5EF4-FFF2-40B4-BE49-F238E27FC236}">
                <a16:creationId xmlns:a16="http://schemas.microsoft.com/office/drawing/2014/main" id="{22D3B6BB-92FD-4D57-ADD8-2B59486C3A7E}"/>
              </a:ext>
            </a:extLst>
          </p:cNvPr>
          <p:cNvSpPr txBox="1"/>
          <p:nvPr/>
        </p:nvSpPr>
        <p:spPr>
          <a:xfrm>
            <a:off x="3661696" y="4298504"/>
            <a:ext cx="7678859" cy="1279453"/>
          </a:xfrm>
          <a:prstGeom prst="rect">
            <a:avLst/>
          </a:prstGeom>
          <a:noFill/>
        </p:spPr>
        <p:txBody>
          <a:bodyPr wrap="square" rtlCol="0">
            <a:spAutoFit/>
          </a:bodyPr>
          <a:lstStyle/>
          <a:p>
            <a:pPr algn="r" defTabSz="1216061">
              <a:defRPr/>
            </a:pPr>
            <a:r>
              <a:rPr lang="en-US" sz="1862" dirty="0">
                <a:solidFill>
                  <a:srgbClr val="0070C0"/>
                </a:solidFill>
                <a:latin typeface="Arial" panose="020B0604020202020204" pitchFamily="34" charset="0"/>
                <a:ea typeface="Arial" panose="020B0604020202020204" pitchFamily="34" charset="0"/>
                <a:cs typeface="Arial" panose="020B0604020202020204" pitchFamily="34" charset="0"/>
              </a:rPr>
              <a:t>As a partnership of European universities, we believe that we have a key contribution to make to the prosperity and wellbeing of our continent and the wider world. To achieve this, we serve communities and work with partners </a:t>
            </a:r>
            <a:r>
              <a:rPr lang="en-GB" sz="1862" dirty="0">
                <a:solidFill>
                  <a:srgbClr val="0070C0"/>
                </a:solidFill>
                <a:latin typeface="Arial" panose="020B0604020202020204" pitchFamily="34" charset="0"/>
                <a:ea typeface="Arial" panose="020B0604020202020204" pitchFamily="34" charset="0"/>
                <a:cs typeface="Arial" panose="020B0604020202020204" pitchFamily="34" charset="0"/>
              </a:rPr>
              <a:t>at a local, regional, European, and global level</a:t>
            </a:r>
            <a:r>
              <a:rPr lang="en-GB" sz="2128" dirty="0">
                <a:latin typeface="Arial" panose="020B0604020202020204" pitchFamily="34" charset="0"/>
                <a:ea typeface="Arial" panose="020B0604020202020204" pitchFamily="34" charset="0"/>
                <a:cs typeface="Arial" panose="020B0604020202020204" pitchFamily="34" charset="0"/>
              </a:rPr>
              <a:t>.</a:t>
            </a:r>
          </a:p>
        </p:txBody>
      </p:sp>
      <p:pic>
        <p:nvPicPr>
          <p:cNvPr id="10" name="Picture 9" descr="Logo, company name&#10;&#10;Description automatically generated">
            <a:extLst>
              <a:ext uri="{FF2B5EF4-FFF2-40B4-BE49-F238E27FC236}">
                <a16:creationId xmlns:a16="http://schemas.microsoft.com/office/drawing/2014/main" id="{A8396DD5-926C-4D46-97F7-CB47B0840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5892" y="539643"/>
            <a:ext cx="2305833" cy="730510"/>
          </a:xfrm>
          <a:prstGeom prst="rect">
            <a:avLst/>
          </a:prstGeom>
        </p:spPr>
      </p:pic>
      <p:sp>
        <p:nvSpPr>
          <p:cNvPr id="11" name="TextBox 10">
            <a:extLst>
              <a:ext uri="{FF2B5EF4-FFF2-40B4-BE49-F238E27FC236}">
                <a16:creationId xmlns:a16="http://schemas.microsoft.com/office/drawing/2014/main" id="{12CB043E-521E-5441-8F16-3AB82EBB125F}"/>
              </a:ext>
            </a:extLst>
          </p:cNvPr>
          <p:cNvSpPr txBox="1"/>
          <p:nvPr/>
        </p:nvSpPr>
        <p:spPr>
          <a:xfrm>
            <a:off x="4326756" y="1520522"/>
            <a:ext cx="8718075" cy="585097"/>
          </a:xfrm>
          <a:prstGeom prst="rect">
            <a:avLst/>
          </a:prstGeom>
          <a:noFill/>
        </p:spPr>
        <p:txBody>
          <a:bodyPr wrap="square" rtlCol="0">
            <a:spAutoFit/>
          </a:bodyPr>
          <a:lstStyle/>
          <a:p>
            <a:pPr algn="ctr">
              <a:lnSpc>
                <a:spcPts val="3990"/>
              </a:lnSpc>
            </a:pPr>
            <a:r>
              <a:rPr lang="en-GB" sz="3192" dirty="0">
                <a:solidFill>
                  <a:srgbClr val="0070C0"/>
                </a:solidFill>
                <a:latin typeface="Salome" panose="02000503000000020004" pitchFamily="50" charset="0"/>
                <a:cs typeface="Arial" panose="020B0604020202020204" pitchFamily="34" charset="0"/>
              </a:rPr>
              <a:t>Our goals:</a:t>
            </a:r>
          </a:p>
        </p:txBody>
      </p:sp>
    </p:spTree>
    <p:extLst>
      <p:ext uri="{BB962C8B-B14F-4D97-AF65-F5344CB8AC3E}">
        <p14:creationId xmlns:p14="http://schemas.microsoft.com/office/powerpoint/2010/main" val="232432923"/>
      </p:ext>
    </p:extLst>
  </p:cSld>
  <p:clrMapOvr>
    <a:masterClrMapping/>
  </p:clrMapOvr>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6x9.potx" id="{F892C289-41A8-4571-8012-227E5D00B9BC}" vid="{94DB3C90-5850-4E98-8046-7CED1A1F99B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UP_prezentace_en_16x9 (2)</Template>
  <TotalTime>581</TotalTime>
  <Words>2271</Words>
  <Application>Microsoft Macintosh PowerPoint</Application>
  <PresentationFormat>Custom</PresentationFormat>
  <Paragraphs>314</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Montserrat</vt:lpstr>
      <vt:lpstr>Salome</vt:lpstr>
      <vt:lpstr>Wingdings</vt:lpstr>
      <vt:lpstr>Motiv Office</vt:lpstr>
      <vt:lpstr>PowerPoint Presentation</vt:lpstr>
      <vt:lpstr>Aurora European Universities</vt:lpstr>
      <vt:lpstr>Presentation Overview</vt:lpstr>
      <vt:lpstr>Objectives of the European Universities 2025-2030</vt:lpstr>
      <vt:lpstr>How European Universities will look like in 2025-2030?</vt:lpstr>
      <vt:lpstr>PowerPoint Presentation</vt:lpstr>
      <vt:lpstr>Member Universities </vt:lpstr>
      <vt:lpstr>PowerPoint Presentation</vt:lpstr>
      <vt:lpstr>PowerPoint Presentation</vt:lpstr>
      <vt:lpstr>Legal framework of our collaboration</vt:lpstr>
      <vt:lpstr>AURORA Governance Structure</vt:lpstr>
      <vt:lpstr>PowerPoint Presentation</vt:lpstr>
      <vt:lpstr>How we work - 6 Work packages &amp; 26 Activities</vt:lpstr>
      <vt:lpstr>Aurora Alliance – Pilot Collaboration Areas </vt:lpstr>
      <vt:lpstr>Meetings &amp; frequent engagement </vt:lpstr>
      <vt:lpstr>PowerPoint Presentation</vt:lpstr>
      <vt:lpstr>PowerPoint Presentation</vt:lpstr>
      <vt:lpstr>Aurora Coordination at UP and Aurora Office</vt:lpstr>
      <vt:lpstr>UP Organisational Management Chart</vt:lpstr>
      <vt:lpstr>PowerPoint Presentation</vt:lpstr>
      <vt:lpstr>PowerPoint Presentation</vt:lpstr>
      <vt:lpstr>What Aurora office can do for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Hexspoor Niels</dc:creator>
  <cp:lastModifiedBy>selma porobic</cp:lastModifiedBy>
  <cp:revision>42</cp:revision>
  <dcterms:created xsi:type="dcterms:W3CDTF">2020-10-22T11:24:20Z</dcterms:created>
  <dcterms:modified xsi:type="dcterms:W3CDTF">2021-10-17T19:44:05Z</dcterms:modified>
</cp:coreProperties>
</file>