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8" r:id="rId2"/>
    <p:sldId id="261" r:id="rId3"/>
    <p:sldId id="262" r:id="rId4"/>
    <p:sldId id="265" r:id="rId5"/>
    <p:sldId id="263" r:id="rId6"/>
    <p:sldId id="264" r:id="rId7"/>
  </p:sldIdLst>
  <p:sldSz cx="12160250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38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24" y="168"/>
      </p:cViewPr>
      <p:guideLst>
        <p:guide orient="horz" pos="2154"/>
        <p:guide pos="38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586" y="2897013"/>
            <a:ext cx="3071701" cy="10266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151" y="621066"/>
            <a:ext cx="1607853" cy="54864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B921FCFA-8022-43DB-88D3-BF5CCDF744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94" y="345600"/>
            <a:ext cx="4450344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870" y="1980001"/>
            <a:ext cx="10215134" cy="1612866"/>
          </a:xfrm>
        </p:spPr>
        <p:txBody>
          <a:bodyPr anchor="t">
            <a:normAutofit/>
          </a:bodyPr>
          <a:lstStyle>
            <a:lvl1pPr algn="l">
              <a:defRPr sz="35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870" y="3592866"/>
            <a:ext cx="10215134" cy="1552712"/>
          </a:xfrm>
        </p:spPr>
        <p:txBody>
          <a:bodyPr/>
          <a:lstStyle>
            <a:lvl1pPr marL="0" indent="0" algn="l">
              <a:buNone/>
              <a:defRPr sz="3192">
                <a:solidFill>
                  <a:schemeClr val="accent2"/>
                </a:solidFill>
              </a:defRPr>
            </a:lvl1pPr>
            <a:lvl2pPr marL="608008" indent="0" algn="ctr">
              <a:buNone/>
              <a:defRPr sz="2659"/>
            </a:lvl2pPr>
            <a:lvl3pPr marL="1216015" indent="0" algn="ctr">
              <a:buNone/>
              <a:defRPr sz="2394"/>
            </a:lvl3pPr>
            <a:lvl4pPr marL="1824024" indent="0" algn="ctr">
              <a:buNone/>
              <a:defRPr sz="2128"/>
            </a:lvl4pPr>
            <a:lvl5pPr marL="2432032" indent="0" algn="ctr">
              <a:buNone/>
              <a:defRPr sz="2128"/>
            </a:lvl5pPr>
            <a:lvl6pPr marL="3040039" indent="0" algn="ctr">
              <a:buNone/>
              <a:defRPr sz="2128"/>
            </a:lvl6pPr>
            <a:lvl7pPr marL="3648047" indent="0" algn="ctr">
              <a:buNone/>
              <a:defRPr sz="2128"/>
            </a:lvl7pPr>
            <a:lvl8pPr marL="4256056" indent="0" algn="ctr">
              <a:buNone/>
              <a:defRPr sz="2128"/>
            </a:lvl8pPr>
            <a:lvl9pPr marL="4864063" indent="0" algn="ctr">
              <a:buNone/>
              <a:defRPr sz="21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870" y="4380949"/>
            <a:ext cx="10215134" cy="982528"/>
          </a:xfrm>
        </p:spPr>
        <p:txBody>
          <a:bodyPr anchor="t">
            <a:normAutofit/>
          </a:bodyPr>
          <a:lstStyle>
            <a:lvl1pPr algn="ctr">
              <a:defRPr sz="35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870" y="5363478"/>
            <a:ext cx="10215134" cy="945883"/>
          </a:xfrm>
        </p:spPr>
        <p:txBody>
          <a:bodyPr/>
          <a:lstStyle>
            <a:lvl1pPr marL="0" indent="0" algn="ctr">
              <a:buNone/>
              <a:defRPr sz="3192">
                <a:solidFill>
                  <a:schemeClr val="accent2"/>
                </a:solidFill>
              </a:defRPr>
            </a:lvl1pPr>
            <a:lvl2pPr marL="608008" indent="0" algn="ctr">
              <a:buNone/>
              <a:defRPr sz="2659"/>
            </a:lvl2pPr>
            <a:lvl3pPr marL="1216015" indent="0" algn="ctr">
              <a:buNone/>
              <a:defRPr sz="2394"/>
            </a:lvl3pPr>
            <a:lvl4pPr marL="1824024" indent="0" algn="ctr">
              <a:buNone/>
              <a:defRPr sz="2128"/>
            </a:lvl4pPr>
            <a:lvl5pPr marL="2432032" indent="0" algn="ctr">
              <a:buNone/>
              <a:defRPr sz="2128"/>
            </a:lvl5pPr>
            <a:lvl6pPr marL="3040039" indent="0" algn="ctr">
              <a:buNone/>
              <a:defRPr sz="2128"/>
            </a:lvl6pPr>
            <a:lvl7pPr marL="3648047" indent="0" algn="ctr">
              <a:buNone/>
              <a:defRPr sz="2128"/>
            </a:lvl7pPr>
            <a:lvl8pPr marL="4256056" indent="0" algn="ctr">
              <a:buNone/>
              <a:defRPr sz="2128"/>
            </a:lvl8pPr>
            <a:lvl9pPr marL="4864063" indent="0" algn="ctr">
              <a:buNone/>
              <a:defRPr sz="21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957" y="1260000"/>
            <a:ext cx="1936959" cy="18455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151" y="621066"/>
            <a:ext cx="1607853" cy="5486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FF03DCF-955D-4AB1-8D4C-9565969097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94" y="345600"/>
            <a:ext cx="4450344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870" y="2462400"/>
            <a:ext cx="4895025" cy="3898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979" y="2462400"/>
            <a:ext cx="4895025" cy="3898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10215134" cy="748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870" y="2368800"/>
            <a:ext cx="4893536" cy="693376"/>
          </a:xfrm>
        </p:spPr>
        <p:txBody>
          <a:bodyPr anchor="b"/>
          <a:lstStyle>
            <a:lvl1pPr marL="0" indent="0">
              <a:buNone/>
              <a:defRPr sz="3192" b="1"/>
            </a:lvl1pPr>
            <a:lvl2pPr marL="608008" indent="0">
              <a:buNone/>
              <a:defRPr sz="2659" b="1"/>
            </a:lvl2pPr>
            <a:lvl3pPr marL="1216015" indent="0">
              <a:buNone/>
              <a:defRPr sz="2394" b="1"/>
            </a:lvl3pPr>
            <a:lvl4pPr marL="1824024" indent="0">
              <a:buNone/>
              <a:defRPr sz="2128" b="1"/>
            </a:lvl4pPr>
            <a:lvl5pPr marL="2432032" indent="0">
              <a:buNone/>
              <a:defRPr sz="2128" b="1"/>
            </a:lvl5pPr>
            <a:lvl6pPr marL="3040039" indent="0">
              <a:buNone/>
              <a:defRPr sz="2128" b="1"/>
            </a:lvl6pPr>
            <a:lvl7pPr marL="3648047" indent="0">
              <a:buNone/>
              <a:defRPr sz="2128" b="1"/>
            </a:lvl7pPr>
            <a:lvl8pPr marL="4256056" indent="0">
              <a:buNone/>
              <a:defRPr sz="2128" b="1"/>
            </a:lvl8pPr>
            <a:lvl9pPr marL="4864063" indent="0">
              <a:buNone/>
              <a:defRPr sz="212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2870" y="3151650"/>
            <a:ext cx="4893536" cy="32095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468" y="2368800"/>
            <a:ext cx="4893536" cy="693376"/>
          </a:xfrm>
        </p:spPr>
        <p:txBody>
          <a:bodyPr anchor="b"/>
          <a:lstStyle>
            <a:lvl1pPr marL="0" indent="0">
              <a:buNone/>
              <a:defRPr sz="3192" b="1"/>
            </a:lvl1pPr>
            <a:lvl2pPr marL="608008" indent="0">
              <a:buNone/>
              <a:defRPr sz="2659" b="1"/>
            </a:lvl2pPr>
            <a:lvl3pPr marL="1216015" indent="0">
              <a:buNone/>
              <a:defRPr sz="2394" b="1"/>
            </a:lvl3pPr>
            <a:lvl4pPr marL="1824024" indent="0">
              <a:buNone/>
              <a:defRPr sz="2128" b="1"/>
            </a:lvl4pPr>
            <a:lvl5pPr marL="2432032" indent="0">
              <a:buNone/>
              <a:defRPr sz="2128" b="1"/>
            </a:lvl5pPr>
            <a:lvl6pPr marL="3040039" indent="0">
              <a:buNone/>
              <a:defRPr sz="2128" b="1"/>
            </a:lvl6pPr>
            <a:lvl7pPr marL="3648047" indent="0">
              <a:buNone/>
              <a:defRPr sz="2128" b="1"/>
            </a:lvl7pPr>
            <a:lvl8pPr marL="4256056" indent="0">
              <a:buNone/>
              <a:defRPr sz="2128" b="1"/>
            </a:lvl8pPr>
            <a:lvl9pPr marL="4864063" indent="0">
              <a:buNone/>
              <a:defRPr sz="212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468" y="3151650"/>
            <a:ext cx="4893536" cy="32095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4059167" cy="748800"/>
          </a:xfrm>
        </p:spPr>
        <p:txBody>
          <a:bodyPr anchor="b">
            <a:normAutofit/>
          </a:bodyPr>
          <a:lstStyle>
            <a:lvl1pPr>
              <a:defRPr sz="35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690" y="1620000"/>
            <a:ext cx="6018314" cy="4733283"/>
          </a:xfrm>
        </p:spPr>
        <p:txBody>
          <a:bodyPr>
            <a:normAutofit/>
          </a:bodyPr>
          <a:lstStyle>
            <a:lvl1pPr>
              <a:defRPr sz="3243"/>
            </a:lvl1pPr>
            <a:lvl2pPr>
              <a:defRPr sz="2702"/>
            </a:lvl2pPr>
            <a:lvl3pPr>
              <a:defRPr sz="2432"/>
            </a:lvl3pPr>
            <a:lvl4pPr>
              <a:defRPr sz="2162"/>
            </a:lvl4pPr>
            <a:lvl5pPr>
              <a:defRPr sz="2162"/>
            </a:lvl5pPr>
            <a:lvl6pPr>
              <a:defRPr sz="2659"/>
            </a:lvl6pPr>
            <a:lvl7pPr>
              <a:defRPr sz="2659"/>
            </a:lvl7pPr>
            <a:lvl8pPr>
              <a:defRPr sz="2659"/>
            </a:lvl8pPr>
            <a:lvl9pPr>
              <a:defRPr sz="265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2870" y="2458274"/>
            <a:ext cx="4059167" cy="3902926"/>
          </a:xfrm>
        </p:spPr>
        <p:txBody>
          <a:bodyPr/>
          <a:lstStyle>
            <a:lvl1pPr marL="0" indent="0">
              <a:buNone/>
              <a:defRPr sz="2128"/>
            </a:lvl1pPr>
            <a:lvl2pPr marL="608008" indent="0">
              <a:buNone/>
              <a:defRPr sz="1862"/>
            </a:lvl2pPr>
            <a:lvl3pPr marL="1216015" indent="0">
              <a:buNone/>
              <a:defRPr sz="1596"/>
            </a:lvl3pPr>
            <a:lvl4pPr marL="1824024" indent="0">
              <a:buNone/>
              <a:defRPr sz="1330"/>
            </a:lvl4pPr>
            <a:lvl5pPr marL="2432032" indent="0">
              <a:buNone/>
              <a:defRPr sz="1330"/>
            </a:lvl5pPr>
            <a:lvl6pPr marL="3040039" indent="0">
              <a:buNone/>
              <a:defRPr sz="1330"/>
            </a:lvl6pPr>
            <a:lvl7pPr marL="3648047" indent="0">
              <a:buNone/>
              <a:defRPr sz="1330"/>
            </a:lvl7pPr>
            <a:lvl8pPr marL="4256056" indent="0">
              <a:buNone/>
              <a:defRPr sz="1330"/>
            </a:lvl8pPr>
            <a:lvl9pPr marL="4864063" indent="0">
              <a:buNone/>
              <a:defRPr sz="13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10215134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870" y="2460568"/>
            <a:ext cx="10215134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2870" y="6450675"/>
            <a:ext cx="9619119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35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5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70" y="540000"/>
            <a:ext cx="2132317" cy="7107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151" y="621066"/>
            <a:ext cx="1607853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1216015" rtl="0" eaLnBrk="1" latinLnBrk="0" hangingPunct="1">
        <a:lnSpc>
          <a:spcPct val="100000"/>
        </a:lnSpc>
        <a:spcBef>
          <a:spcPct val="0"/>
        </a:spcBef>
        <a:buNone/>
        <a:defRPr sz="3513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365" indent="-360365" algn="l" defTabSz="1216015" rtl="0" eaLnBrk="1" latinLnBrk="0" hangingPunct="1">
        <a:lnSpc>
          <a:spcPct val="100000"/>
        </a:lnSpc>
        <a:spcBef>
          <a:spcPts val="1330"/>
        </a:spcBef>
        <a:buFont typeface="Arial" panose="020B0604020202020204" pitchFamily="34" charset="0"/>
        <a:buChar char="−"/>
        <a:defRPr sz="2702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9310" indent="-368945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243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89675" indent="-360365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216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47896" indent="-358221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189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18985" indent="-371091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189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44043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952052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560059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5168067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1pPr>
      <a:lvl2pPr marL="608008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216015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3pPr>
      <a:lvl4pPr marL="1824024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4pPr>
      <a:lvl5pPr marL="2432032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5pPr>
      <a:lvl6pPr marL="3040039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648047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256056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4864063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urora.upol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2870" y="3830691"/>
            <a:ext cx="10215134" cy="982528"/>
          </a:xfrm>
        </p:spPr>
        <p:txBody>
          <a:bodyPr/>
          <a:lstStyle/>
          <a:p>
            <a:r>
              <a:rPr lang="cs-CZ" dirty="0"/>
              <a:t>UP: AURORIZACE VZDĚLÁVÁNÍ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Vít Zouhar, 18.10.2021, AURORA OPEN DAY</a:t>
            </a:r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2870" y="1327452"/>
            <a:ext cx="10215134" cy="582268"/>
          </a:xfrm>
        </p:spPr>
        <p:txBody>
          <a:bodyPr/>
          <a:lstStyle/>
          <a:p>
            <a:r>
              <a:rPr lang="cs-CZ" dirty="0"/>
              <a:t>UP: </a:t>
            </a:r>
            <a:r>
              <a:rPr lang="cs-CZ" dirty="0" err="1"/>
              <a:t>Aurorizace</a:t>
            </a:r>
            <a:r>
              <a:rPr lang="cs-CZ" dirty="0"/>
              <a:t>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2869" y="1909719"/>
            <a:ext cx="11059987" cy="4652921"/>
          </a:xfrm>
        </p:spPr>
        <p:txBody>
          <a:bodyPr>
            <a:normAutofit fontScale="62500" lnSpcReduction="20000"/>
          </a:bodyPr>
          <a:lstStyle/>
          <a:p>
            <a:r>
              <a:rPr lang="cs-CZ" sz="5800" b="1" dirty="0"/>
              <a:t>Vize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dirty="0"/>
              <a:t>Společný vzdělávací prostor s rovnými příležitostmi právy a povinnostmi a kompatibilní infrastrukturou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dirty="0"/>
              <a:t>Občané s širokými </a:t>
            </a:r>
            <a:r>
              <a:rPr lang="cs-CZ" dirty="0" err="1"/>
              <a:t>SDGs</a:t>
            </a:r>
            <a:r>
              <a:rPr lang="cs-CZ" dirty="0"/>
              <a:t> kompetencemi (studenti, akademici, absolventi, účastnici CŽV, partnerské instituce, ad.)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dirty="0"/>
              <a:t>Sdílená vzdělávací infrastruktura a e-zdroje 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dirty="0"/>
              <a:t>Společné mezinárodní vzdělávací týmy (alianční spolupráce na studijních programech a předmětech)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dirty="0"/>
              <a:t>Společné mezinárodní studentské skupiny (alianční účast na výuce a vědě)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dirty="0"/>
              <a:t>Společné studijní programy (joint &amp;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degrees</a:t>
            </a:r>
            <a:r>
              <a:rPr lang="cs-CZ" dirty="0"/>
              <a:t>)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dirty="0"/>
              <a:t>Společné strategie posilování kompetencí studentů a akademiků (</a:t>
            </a:r>
            <a:r>
              <a:rPr lang="cs-CZ" dirty="0" err="1"/>
              <a:t>SDGs</a:t>
            </a:r>
            <a:r>
              <a:rPr lang="cs-CZ" dirty="0"/>
              <a:t>, jazyky, výuka ad) 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dirty="0"/>
              <a:t>Studenti a absolventi s širokými kompetencemi a uplatněním v globálním prostoru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/>
              <a:t>Vít Zouhar, 18.10.2021, AURORA OPEN DAY</a:t>
            </a:r>
          </a:p>
        </p:txBody>
      </p:sp>
    </p:spTree>
    <p:extLst>
      <p:ext uri="{BB962C8B-B14F-4D97-AF65-F5344CB8AC3E}">
        <p14:creationId xmlns:p14="http://schemas.microsoft.com/office/powerpoint/2010/main" val="50659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2870" y="1327452"/>
            <a:ext cx="10215134" cy="582268"/>
          </a:xfrm>
        </p:spPr>
        <p:txBody>
          <a:bodyPr/>
          <a:lstStyle/>
          <a:p>
            <a:r>
              <a:rPr lang="cs-CZ" dirty="0"/>
              <a:t>UP: </a:t>
            </a:r>
            <a:r>
              <a:rPr lang="cs-CZ" dirty="0" err="1"/>
              <a:t>Aurorizace</a:t>
            </a:r>
            <a:r>
              <a:rPr lang="cs-CZ" dirty="0"/>
              <a:t>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2869" y="1909719"/>
            <a:ext cx="11187381" cy="4930819"/>
          </a:xfrm>
        </p:spPr>
        <p:txBody>
          <a:bodyPr>
            <a:normAutofit fontScale="40000" lnSpcReduction="20000"/>
          </a:bodyPr>
          <a:lstStyle/>
          <a:p>
            <a:r>
              <a:rPr lang="cs-CZ" sz="6000" b="1" dirty="0"/>
              <a:t>Benefity pro UP: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sz="4500" b="1" dirty="0"/>
              <a:t>Fakulty / akademici / UP:</a:t>
            </a:r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Zapojení do mezinárodních vzdělávacích a výzkumných expertních týmů v pilotních oblastech (</a:t>
            </a:r>
            <a:r>
              <a:rPr lang="cs-CZ" sz="4500" dirty="0" err="1"/>
              <a:t>Sustainability</a:t>
            </a:r>
            <a:r>
              <a:rPr lang="cs-CZ" sz="4500" dirty="0"/>
              <a:t> &amp; </a:t>
            </a:r>
            <a:r>
              <a:rPr lang="cs-CZ" sz="4500" dirty="0" err="1"/>
              <a:t>Climate</a:t>
            </a:r>
            <a:r>
              <a:rPr lang="cs-CZ" sz="4500" dirty="0"/>
              <a:t> </a:t>
            </a:r>
            <a:r>
              <a:rPr lang="cs-CZ" sz="4500" dirty="0" err="1"/>
              <a:t>Change</a:t>
            </a:r>
            <a:r>
              <a:rPr lang="cs-CZ" sz="4500" dirty="0"/>
              <a:t> / Society &amp; </a:t>
            </a:r>
            <a:r>
              <a:rPr lang="cs-CZ" sz="4500" dirty="0" err="1"/>
              <a:t>Global</a:t>
            </a:r>
            <a:r>
              <a:rPr lang="cs-CZ" sz="4500" dirty="0"/>
              <a:t> </a:t>
            </a:r>
            <a:r>
              <a:rPr lang="cs-CZ" sz="4500" dirty="0" err="1"/>
              <a:t>Citizenship</a:t>
            </a:r>
            <a:r>
              <a:rPr lang="cs-CZ" sz="4500" dirty="0"/>
              <a:t> / </a:t>
            </a:r>
            <a:r>
              <a:rPr lang="cs-CZ" sz="4500" dirty="0" err="1"/>
              <a:t>Health</a:t>
            </a:r>
            <a:r>
              <a:rPr lang="cs-CZ" sz="4500" dirty="0"/>
              <a:t> &amp; </a:t>
            </a:r>
            <a:r>
              <a:rPr lang="cs-CZ" sz="4500" dirty="0" err="1"/>
              <a:t>Well-being</a:t>
            </a:r>
            <a:r>
              <a:rPr lang="cs-CZ" sz="4500" dirty="0"/>
              <a:t> / </a:t>
            </a:r>
            <a:r>
              <a:rPr lang="cs-CZ" sz="4500" dirty="0" err="1"/>
              <a:t>Teaching</a:t>
            </a:r>
            <a:r>
              <a:rPr lang="cs-CZ" sz="4500" dirty="0"/>
              <a:t> </a:t>
            </a:r>
            <a:r>
              <a:rPr lang="cs-CZ" sz="4500" dirty="0" err="1"/>
              <a:t>for</a:t>
            </a:r>
            <a:r>
              <a:rPr lang="cs-CZ" sz="4500" dirty="0"/>
              <a:t> </a:t>
            </a:r>
            <a:r>
              <a:rPr lang="cs-CZ" sz="4500" dirty="0" err="1"/>
              <a:t>Societal</a:t>
            </a:r>
            <a:r>
              <a:rPr lang="cs-CZ" sz="4500" dirty="0"/>
              <a:t> </a:t>
            </a:r>
            <a:r>
              <a:rPr lang="cs-CZ" sz="4500" dirty="0" err="1"/>
              <a:t>Impact</a:t>
            </a:r>
            <a:r>
              <a:rPr lang="cs-CZ" sz="4500" dirty="0"/>
              <a:t>) </a:t>
            </a:r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Participace na společných evropských a transatlantických studijních programech</a:t>
            </a:r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Nový stupeň široké oborové spolupráce v </a:t>
            </a:r>
            <a:r>
              <a:rPr lang="cs-CZ" sz="4500" dirty="0" err="1"/>
              <a:t>SDGs</a:t>
            </a:r>
            <a:r>
              <a:rPr lang="cs-CZ" sz="4500" dirty="0"/>
              <a:t> (</a:t>
            </a:r>
            <a:r>
              <a:rPr lang="cs-CZ" sz="4500" dirty="0" err="1"/>
              <a:t>Quality</a:t>
            </a:r>
            <a:r>
              <a:rPr lang="cs-CZ" sz="4500" dirty="0"/>
              <a:t> </a:t>
            </a:r>
            <a:r>
              <a:rPr lang="cs-CZ" sz="4500" dirty="0" err="1"/>
              <a:t>Education</a:t>
            </a:r>
            <a:r>
              <a:rPr lang="cs-CZ" sz="4500" dirty="0"/>
              <a:t>)</a:t>
            </a:r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Příklady dobré praxe: rozvoj vzdělávání / propojení vědy a vzdělávání / hodnocení kvality vzdělávání</a:t>
            </a:r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Rozšíření nabídky kurzů o </a:t>
            </a:r>
            <a:r>
              <a:rPr lang="cs-CZ" sz="4500" dirty="0" err="1"/>
              <a:t>SDGs</a:t>
            </a:r>
            <a:r>
              <a:rPr lang="cs-CZ" sz="4500" dirty="0"/>
              <a:t>, </a:t>
            </a:r>
            <a:r>
              <a:rPr lang="cs-CZ" sz="4500" dirty="0" err="1"/>
              <a:t>societal</a:t>
            </a:r>
            <a:r>
              <a:rPr lang="cs-CZ" sz="4500" dirty="0"/>
              <a:t> </a:t>
            </a:r>
            <a:r>
              <a:rPr lang="cs-CZ" sz="4500" dirty="0" err="1"/>
              <a:t>entrepreneurship</a:t>
            </a:r>
            <a:r>
              <a:rPr lang="cs-CZ" sz="4500" dirty="0"/>
              <a:t> and </a:t>
            </a:r>
            <a:r>
              <a:rPr lang="cs-CZ" sz="4500" dirty="0" err="1"/>
              <a:t>innovations</a:t>
            </a:r>
            <a:endParaRPr lang="cs-CZ" sz="4500" dirty="0"/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Posilování výukových kompetencí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cs-CZ" sz="4500" b="1" dirty="0"/>
              <a:t>Studenti:</a:t>
            </a:r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Získání nových kompetencí: </a:t>
            </a:r>
            <a:r>
              <a:rPr lang="cs-CZ" sz="4500" dirty="0" err="1"/>
              <a:t>SDGs</a:t>
            </a:r>
            <a:r>
              <a:rPr lang="cs-CZ" sz="4500" dirty="0"/>
              <a:t> / jazyky / interkulturní kompetence </a:t>
            </a:r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Rozšíření nabídky kurzů a mobilit</a:t>
            </a:r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Síťování a zkušenosti mezinárodních vzdělávacích a výzkumných týmů</a:t>
            </a:r>
          </a:p>
          <a:p>
            <a:pPr marL="1065208" lvl="1" indent="-457200" algn="l">
              <a:buFont typeface="Arial" panose="020B0604020202020204" pitchFamily="34" charset="0"/>
              <a:buChar char="•"/>
            </a:pPr>
            <a:r>
              <a:rPr lang="cs-CZ" sz="4500" dirty="0"/>
              <a:t>Rozšíření uplatnitelnosti na globálním trhu práce</a:t>
            </a:r>
          </a:p>
        </p:txBody>
      </p:sp>
    </p:spTree>
    <p:extLst>
      <p:ext uri="{BB962C8B-B14F-4D97-AF65-F5344CB8AC3E}">
        <p14:creationId xmlns:p14="http://schemas.microsoft.com/office/powerpoint/2010/main" val="103242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245518"/>
              </p:ext>
            </p:extLst>
          </p:nvPr>
        </p:nvGraphicFramePr>
        <p:xfrm>
          <a:off x="331209" y="1645824"/>
          <a:ext cx="5379721" cy="492610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5379721">
                  <a:extLst>
                    <a:ext uri="{9D8B030D-6E8A-4147-A177-3AD203B41FA5}">
                      <a16:colId xmlns:a16="http://schemas.microsoft.com/office/drawing/2014/main" val="833948414"/>
                    </a:ext>
                  </a:extLst>
                </a:gridCol>
              </a:tblGrid>
              <a:tr h="2347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Cíl 1: Flexibilní studium a vzdělávání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68399801"/>
                  </a:ext>
                </a:extLst>
              </a:tr>
              <a:tr h="199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1.1 Vznik a rozvoj Centra excelence ve vzdělávání (CEV)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24365603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1.1.1 Podpora flexibilních forem studia a celoživotního vzdělávání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16676527"/>
                  </a:ext>
                </a:extLst>
              </a:tr>
              <a:tr h="469497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1.1.2 Podpora výukových kompetencí akademických pracovníků a dalších zaměstnanců UP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71017329"/>
                  </a:ext>
                </a:extLst>
              </a:tr>
              <a:tr h="252517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1.1.3 Podpora </a:t>
                      </a:r>
                      <a:r>
                        <a:rPr lang="cs-CZ" sz="1400" dirty="0" err="1">
                          <a:effectLst/>
                        </a:rPr>
                        <a:t>kurikulárního</a:t>
                      </a:r>
                      <a:r>
                        <a:rPr lang="cs-CZ" sz="1400" dirty="0">
                          <a:effectLst/>
                        </a:rPr>
                        <a:t> designu a hodnocení studijních programů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25350231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1.1.4 Podpora praxí a stáží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94632002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1.2 Vznik a rozvoj Studentského centra (SC)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28341010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1.2.1 Podpora uchazečů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6931991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1.2.2 Podpora studentských aktivit a spolků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72800241"/>
                  </a:ext>
                </a:extLst>
              </a:tr>
              <a:tr h="469497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1.2.3 Podpora služeb pro studenty se specifickými potřebami, mimořádně nadané a socioekonomicky znevýhodněné studenty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55452431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1.2.4 Podpora služeb pro studenty-rodiče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54947175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1.2.5 Podpora kariérního poradenství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60422668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1.2.6 Podpora absolventů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36122264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1.3 Internacionalizace ve vzdělávání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90114466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1.4 Systematizace evaluací vzdělávací činnosti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16615854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1.5 Monitoring reálných možností uplatnění absolventů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78990765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1.6 Podpora programu Absolvent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00689870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1.7 Efektivní komunikace nabídky vzdělávání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10211276"/>
                  </a:ext>
                </a:extLst>
              </a:tr>
              <a:tr h="2347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1.8 Rozvoj IT infrastruktury pro vzdělávání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0100222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237232"/>
              </p:ext>
            </p:extLst>
          </p:nvPr>
        </p:nvGraphicFramePr>
        <p:xfrm>
          <a:off x="7796791" y="2299120"/>
          <a:ext cx="4064000" cy="4092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70776502"/>
                    </a:ext>
                  </a:extLst>
                </a:gridCol>
              </a:tblGrid>
              <a:tr h="374071">
                <a:tc>
                  <a:txBody>
                    <a:bodyPr/>
                    <a:lstStyle/>
                    <a:p>
                      <a:r>
                        <a:rPr lang="en-US" sz="1600" dirty="0"/>
                        <a:t>Learning for Societal</a:t>
                      </a:r>
                      <a:r>
                        <a:rPr lang="en-US" sz="1600" baseline="0" dirty="0"/>
                        <a:t> Impact 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355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3.1.</a:t>
                      </a:r>
                      <a:r>
                        <a:rPr lang="en-US" sz="1600" dirty="0"/>
                        <a:t> </a:t>
                      </a:r>
                      <a:r>
                        <a:rPr lang="cs-CZ" sz="1600" dirty="0"/>
                        <a:t>Aurora Competences Framework (ACF)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3.2.</a:t>
                      </a:r>
                      <a:r>
                        <a:rPr lang="en-US" sz="1600" dirty="0"/>
                        <a:t> </a:t>
                      </a:r>
                      <a:r>
                        <a:rPr lang="cs-CZ" sz="1600" dirty="0"/>
                        <a:t>"Aurora Social Transformation(AST)"</a:t>
                      </a:r>
                    </a:p>
                    <a:p>
                      <a:r>
                        <a:rPr lang="cs-CZ" sz="1600" dirty="0"/>
                        <a:t>	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32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3.3.</a:t>
                      </a:r>
                      <a:r>
                        <a:rPr lang="en-US" sz="1600" dirty="0"/>
                        <a:t> </a:t>
                      </a:r>
                      <a:r>
                        <a:rPr lang="cs-CZ" sz="1600" dirty="0"/>
                        <a:t>"Aurora Borderless Learning(ABL)"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869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3.4.</a:t>
                      </a:r>
                      <a:r>
                        <a:rPr lang="en-US" sz="1600" dirty="0"/>
                        <a:t> </a:t>
                      </a:r>
                      <a:r>
                        <a:rPr lang="cs-CZ" sz="1600" dirty="0"/>
                        <a:t>Aurora pilot domains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636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3.5.</a:t>
                      </a:r>
                      <a:r>
                        <a:rPr lang="en-US" sz="1600" dirty="0"/>
                        <a:t> </a:t>
                      </a:r>
                      <a:r>
                        <a:rPr lang="cs-CZ" sz="1600" dirty="0"/>
                        <a:t>Aurora Teaching for Societal Impact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976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3.6.</a:t>
                      </a:r>
                      <a:r>
                        <a:rPr lang="en-US" sz="1600" dirty="0"/>
                        <a:t> </a:t>
                      </a:r>
                      <a:r>
                        <a:rPr lang="cs-CZ" sz="1600" dirty="0"/>
                        <a:t>Aurora Learning Analytics (ALA)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59597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071833" y="2412123"/>
            <a:ext cx="1364055" cy="3866624"/>
            <a:chOff x="6072613" y="1690688"/>
            <a:chExt cx="1364055" cy="3866624"/>
          </a:xfrm>
        </p:grpSpPr>
        <p:sp>
          <p:nvSpPr>
            <p:cNvPr id="8" name="Left-Right Arrow 7"/>
            <p:cNvSpPr/>
            <p:nvPr/>
          </p:nvSpPr>
          <p:spPr>
            <a:xfrm>
              <a:off x="6072613" y="3212067"/>
              <a:ext cx="1364055" cy="82386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Left-Right Arrow 8"/>
            <p:cNvSpPr/>
            <p:nvPr/>
          </p:nvSpPr>
          <p:spPr>
            <a:xfrm>
              <a:off x="6072613" y="1690688"/>
              <a:ext cx="1364055" cy="82386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Left-Right Arrow 9"/>
            <p:cNvSpPr/>
            <p:nvPr/>
          </p:nvSpPr>
          <p:spPr>
            <a:xfrm>
              <a:off x="6072613" y="4733446"/>
              <a:ext cx="1364055" cy="82386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Obdélník 1"/>
          <p:cNvSpPr/>
          <p:nvPr/>
        </p:nvSpPr>
        <p:spPr>
          <a:xfrm>
            <a:off x="486112" y="1279249"/>
            <a:ext cx="5069914" cy="3665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Strategické priority a cíle Univerzity Palackého 2021+</a:t>
            </a:r>
          </a:p>
        </p:txBody>
      </p:sp>
      <p:sp>
        <p:nvSpPr>
          <p:cNvPr id="3" name="Obdélník 2"/>
          <p:cNvSpPr/>
          <p:nvPr/>
        </p:nvSpPr>
        <p:spPr>
          <a:xfrm>
            <a:off x="7734340" y="1869967"/>
            <a:ext cx="4126451" cy="3665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Strategické priority AURORA </a:t>
            </a:r>
            <a:r>
              <a:rPr lang="cs-CZ" dirty="0" err="1"/>
              <a:t>Alliance</a:t>
            </a:r>
            <a:r>
              <a:rPr lang="cs-CZ" dirty="0"/>
              <a:t>: WP3</a:t>
            </a:r>
          </a:p>
        </p:txBody>
      </p:sp>
    </p:spTree>
    <p:extLst>
      <p:ext uri="{BB962C8B-B14F-4D97-AF65-F5344CB8AC3E}">
        <p14:creationId xmlns:p14="http://schemas.microsoft.com/office/powerpoint/2010/main" val="72362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2870" y="1327452"/>
            <a:ext cx="10215134" cy="582268"/>
          </a:xfrm>
        </p:spPr>
        <p:txBody>
          <a:bodyPr/>
          <a:lstStyle/>
          <a:p>
            <a:r>
              <a:rPr lang="cs-CZ" dirty="0"/>
              <a:t>UP: </a:t>
            </a:r>
            <a:r>
              <a:rPr lang="cs-CZ" dirty="0" err="1"/>
              <a:t>Aurorizace</a:t>
            </a:r>
            <a:r>
              <a:rPr lang="cs-CZ" dirty="0"/>
              <a:t> vzdělávání: WP3</a:t>
            </a:r>
          </a:p>
        </p:txBody>
      </p:sp>
      <p:graphicFrame>
        <p:nvGraphicFramePr>
          <p:cNvPr id="4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79543"/>
              </p:ext>
            </p:extLst>
          </p:nvPr>
        </p:nvGraphicFramePr>
        <p:xfrm>
          <a:off x="972870" y="2142938"/>
          <a:ext cx="10938606" cy="4251265"/>
        </p:xfrm>
        <a:graphic>
          <a:graphicData uri="http://schemas.openxmlformats.org/drawingml/2006/table">
            <a:tbl>
              <a:tblPr firstRow="1" firstCol="1" bandRow="1"/>
              <a:tblGrid>
                <a:gridCol w="2276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3986">
                  <a:extLst>
                    <a:ext uri="{9D8B030D-6E8A-4147-A177-3AD203B41FA5}">
                      <a16:colId xmlns:a16="http://schemas.microsoft.com/office/drawing/2014/main" val="49797174"/>
                    </a:ext>
                  </a:extLst>
                </a:gridCol>
                <a:gridCol w="3706152">
                  <a:extLst>
                    <a:ext uri="{9D8B030D-6E8A-4147-A177-3AD203B41FA5}">
                      <a16:colId xmlns:a16="http://schemas.microsoft.com/office/drawing/2014/main" val="3196367016"/>
                    </a:ext>
                  </a:extLst>
                </a:gridCol>
              </a:tblGrid>
              <a:tr h="29276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WP3: Aurora </a:t>
                      </a:r>
                      <a:r>
                        <a:rPr lang="cs-CZ" sz="1600" b="1" dirty="0" err="1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Learning</a:t>
                      </a:r>
                      <a:r>
                        <a:rPr lang="cs-CZ" sz="1600" b="1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cs-CZ" sz="1600" b="1" dirty="0" err="1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for</a:t>
                      </a:r>
                      <a:r>
                        <a:rPr lang="cs-CZ" sz="1600" b="1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cs-CZ" sz="1600" b="1" dirty="0" err="1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Societal</a:t>
                      </a:r>
                      <a:r>
                        <a:rPr lang="cs-CZ" sz="1600" b="1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cs-CZ" sz="1600" b="1" dirty="0" err="1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Impact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Name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Role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Task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Vít Zouhar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WP3 </a:t>
                      </a:r>
                      <a:r>
                        <a:rPr lang="cs-CZ" sz="11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Lead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Veronika Tomoszková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3.1.1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Competences Framework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kompetenční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nástroje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(COIL</a:t>
                      </a: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, ad.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) 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Max Tomoszek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3.1.1 Participant 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Competences Framework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kompetenční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nástroje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(COIL</a:t>
                      </a: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, ad.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) 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Marie Raková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3.1.2 Lead        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Aurora Internship Program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příležitosti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pracovní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stáže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Zuzana </a:t>
                      </a:r>
                      <a:r>
                        <a:rPr lang="cs-CZ" sz="11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Hanelová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3.1.2 Participant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Aurora Internship Program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příležitosti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pracovní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stáže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Nataša Matulayová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3.1.3 Participant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Aurora Service Learning Program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výukové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a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vzdělávací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kompetence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 service learning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Lucia Madleňáková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3.2 Participant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Social Transformation 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Rovné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příležitosti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a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inkluzivní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přístup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Yvona Vyhnánková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3.3 and 3.3.1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Borderless Learning: Recognition and Mobility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možnosti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mobilit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a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uznávání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kreditů</a:t>
                      </a:r>
                      <a:r>
                        <a:rPr lang="cs-CZ" sz="11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Markus Johan </a:t>
                      </a:r>
                      <a:r>
                        <a:rPr lang="cs-CZ" sz="11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Öbrink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3.3.2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Borderless Learning: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Plurilingual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Competence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kompetence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základy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aliančních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jazyků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pro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všechny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David Skoupil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3.3.3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Borderless Learning: IT Supported Student Services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Kompatibilita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 rozvoj 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IT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systémů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Miroslav Syrovátka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3.4 .1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Pilot Domain Sustainability &amp; Climate change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společné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programy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a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předměty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zaměřen</a:t>
                      </a: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na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SDGs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Klára Seitlová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3.4 .2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Pilot Domain Digital Society &amp; Global Citizenship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Nový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společný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MSc. Digital Society and Global Citizenship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Petra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Mandysová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3.4 .3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Pilot Domain Health &amp; Well-</a:t>
                      </a: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eing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Nová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nabídka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kurzů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(Medical Terminology / Physiotherapy)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Helena </a:t>
                      </a:r>
                      <a:r>
                        <a:rPr lang="cs-CZ" sz="11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Kisvetrová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3.4 .3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Pilot Domain Health &amp; Well-</a:t>
                      </a: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eing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Nová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nabídka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kurzů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(Medical Terminology / Physiotherapy)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262748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Pavlína </a:t>
                      </a:r>
                      <a:r>
                        <a:rPr lang="cs-CZ" sz="11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Flajšarová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3.4 .4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Pilot Domain Culture: Diversity &amp; Identity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společné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programy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a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přednášky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Vít Voženílek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3.4 .4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Pilot Domain Culture: Diversity &amp; Identity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společné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programy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a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přednášky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89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Jana Poláchová </a:t>
                      </a:r>
                      <a:r>
                        <a:rPr lang="cs-CZ" sz="11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Vašťatková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3.5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Teaching for Societal Impact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principy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a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nástroje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pro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rozvoj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výukových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kompetencí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Miroslav Dopita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WP 3.5 Participant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Teaching for Societal Impact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601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principy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a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nástroje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pro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rozvoj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výukových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kompetencí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9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Vít Dočekal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WP 3.6 Participant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Learning Analytics</a:t>
                      </a: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Nové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nástroje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na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vyhodnocení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výsledků</a:t>
                      </a:r>
                      <a:r>
                        <a:rPr lang="en-US" sz="11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učení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9424" marR="594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28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02780" y="3123526"/>
            <a:ext cx="4578267" cy="704008"/>
          </a:xfrm>
        </p:spPr>
        <p:txBody>
          <a:bodyPr>
            <a:normAutofit/>
          </a:bodyPr>
          <a:lstStyle/>
          <a:p>
            <a:r>
              <a:rPr lang="cs-CZ" sz="3600" dirty="0">
                <a:hlinkClick r:id="rId2"/>
              </a:rPr>
              <a:t>https://aurora.upol.cz/</a:t>
            </a:r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940597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en_16x9.potx" id="{F892C289-41A8-4571-8012-227E5D00B9BC}" vid="{94DB3C90-5850-4E98-8046-7CED1A1F99B2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UP_prezentace_en_16x9 (2)</Template>
  <TotalTime>96</TotalTime>
  <Words>782</Words>
  <Application>Microsoft Macintosh PowerPoint</Application>
  <PresentationFormat>Custom</PresentationFormat>
  <Paragraphs>137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Motiv Office</vt:lpstr>
      <vt:lpstr>UP: AURORIZACE VZDĚLÁVÁNÍ</vt:lpstr>
      <vt:lpstr>UP: Aurorizace vzdělávání</vt:lpstr>
      <vt:lpstr>UP: Aurorizace vzdělávání</vt:lpstr>
      <vt:lpstr>PowerPoint Presentation</vt:lpstr>
      <vt:lpstr>UP: Aurorizace vzdělávání: WP3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Hexspoor Niels</dc:creator>
  <cp:lastModifiedBy>selma porobic</cp:lastModifiedBy>
  <cp:revision>15</cp:revision>
  <dcterms:created xsi:type="dcterms:W3CDTF">2020-10-22T11:24:20Z</dcterms:created>
  <dcterms:modified xsi:type="dcterms:W3CDTF">2021-10-17T09:33:59Z</dcterms:modified>
</cp:coreProperties>
</file>