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8" r:id="rId2"/>
    <p:sldId id="260" r:id="rId3"/>
    <p:sldId id="266" r:id="rId4"/>
    <p:sldId id="268" r:id="rId5"/>
    <p:sldId id="269" r:id="rId6"/>
    <p:sldId id="270" r:id="rId7"/>
    <p:sldId id="296" r:id="rId8"/>
    <p:sldId id="297" r:id="rId9"/>
    <p:sldId id="298" r:id="rId10"/>
    <p:sldId id="299" r:id="rId11"/>
    <p:sldId id="300" r:id="rId12"/>
    <p:sldId id="284" r:id="rId13"/>
    <p:sldId id="293" r:id="rId14"/>
    <p:sldId id="294" r:id="rId15"/>
    <p:sldId id="295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57" r:id="rId25"/>
  </p:sldIdLst>
  <p:sldSz cx="12160250" cy="6840538"/>
  <p:notesSz cx="6858000" cy="9144000"/>
  <p:defaultTextStyle>
    <a:defPPr>
      <a:defRPr lang="cs-CZ"/>
    </a:defPPr>
    <a:lvl1pPr marL="0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1pPr>
    <a:lvl2pPr marL="452537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2pPr>
    <a:lvl3pPr marL="905073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3pPr>
    <a:lvl4pPr marL="1357610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4pPr>
    <a:lvl5pPr marL="1810146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5pPr>
    <a:lvl6pPr marL="2262683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6pPr>
    <a:lvl7pPr marL="2715219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7pPr>
    <a:lvl8pPr marL="3167756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8pPr>
    <a:lvl9pPr marL="3620292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54">
          <p15:clr>
            <a:srgbClr val="A4A3A4"/>
          </p15:clr>
        </p15:guide>
        <p15:guide id="2" pos="38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92" d="100"/>
          <a:sy n="92" d="100"/>
        </p:scale>
        <p:origin x="-660" y="-558"/>
      </p:cViewPr>
      <p:guideLst>
        <p:guide orient="horz" pos="2154"/>
        <p:guide pos="383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C1901-92BB-4FDD-BA03-8B5D36861ACA}" type="datetimeFigureOut">
              <a:rPr lang="cs-CZ" smtClean="0"/>
              <a:t>17.10.2021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EE4EC-FC1D-4A5C-A5BA-DA124659C1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4033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72312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67223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95616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14659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02070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6935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8396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4630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558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0908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8435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3460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43164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4063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9305" y="6450675"/>
            <a:ext cx="9242264" cy="216000"/>
          </a:xfrm>
        </p:spPr>
        <p:txBody>
          <a:bodyPr/>
          <a:lstStyle/>
          <a:p>
            <a:pPr algn="ctr"/>
            <a:r>
              <a:rPr lang="cs-CZ" dirty="0" smtClean="0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586" y="2897013"/>
            <a:ext cx="3071701" cy="102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70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2870" y="1980001"/>
            <a:ext cx="10215134" cy="1612866"/>
          </a:xfrm>
        </p:spPr>
        <p:txBody>
          <a:bodyPr anchor="t">
            <a:normAutofit/>
          </a:bodyPr>
          <a:lstStyle>
            <a:lvl1pPr algn="l">
              <a:defRPr sz="3513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2870" y="3592866"/>
            <a:ext cx="10215134" cy="1552712"/>
          </a:xfrm>
        </p:spPr>
        <p:txBody>
          <a:bodyPr/>
          <a:lstStyle>
            <a:lvl1pPr marL="0" indent="0" algn="l">
              <a:buNone/>
              <a:defRPr sz="3192">
                <a:solidFill>
                  <a:schemeClr val="accent2"/>
                </a:solidFill>
              </a:defRPr>
            </a:lvl1pPr>
            <a:lvl2pPr marL="608008" indent="0" algn="ctr">
              <a:buNone/>
              <a:defRPr sz="2659"/>
            </a:lvl2pPr>
            <a:lvl3pPr marL="1216015" indent="0" algn="ctr">
              <a:buNone/>
              <a:defRPr sz="2394"/>
            </a:lvl3pPr>
            <a:lvl4pPr marL="1824024" indent="0" algn="ctr">
              <a:buNone/>
              <a:defRPr sz="2128"/>
            </a:lvl4pPr>
            <a:lvl5pPr marL="2432032" indent="0" algn="ctr">
              <a:buNone/>
              <a:defRPr sz="2128"/>
            </a:lvl5pPr>
            <a:lvl6pPr marL="3040039" indent="0" algn="ctr">
              <a:buNone/>
              <a:defRPr sz="2128"/>
            </a:lvl6pPr>
            <a:lvl7pPr marL="3648047" indent="0" algn="ctr">
              <a:buNone/>
              <a:defRPr sz="2128"/>
            </a:lvl7pPr>
            <a:lvl8pPr marL="4256056" indent="0" algn="ctr">
              <a:buNone/>
              <a:defRPr sz="2128"/>
            </a:lvl8pPr>
            <a:lvl9pPr marL="4864063" indent="0" algn="ctr">
              <a:buNone/>
              <a:defRPr sz="2128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1721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2870" y="4380949"/>
            <a:ext cx="10215134" cy="982528"/>
          </a:xfrm>
        </p:spPr>
        <p:txBody>
          <a:bodyPr anchor="t">
            <a:normAutofit/>
          </a:bodyPr>
          <a:lstStyle>
            <a:lvl1pPr algn="ctr">
              <a:defRPr sz="3513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2870" y="5363478"/>
            <a:ext cx="10215134" cy="945883"/>
          </a:xfrm>
        </p:spPr>
        <p:txBody>
          <a:bodyPr/>
          <a:lstStyle>
            <a:lvl1pPr marL="0" indent="0" algn="ctr">
              <a:buNone/>
              <a:defRPr sz="3192">
                <a:solidFill>
                  <a:schemeClr val="accent2"/>
                </a:solidFill>
              </a:defRPr>
            </a:lvl1pPr>
            <a:lvl2pPr marL="608008" indent="0" algn="ctr">
              <a:buNone/>
              <a:defRPr sz="2659"/>
            </a:lvl2pPr>
            <a:lvl3pPr marL="1216015" indent="0" algn="ctr">
              <a:buNone/>
              <a:defRPr sz="2394"/>
            </a:lvl3pPr>
            <a:lvl4pPr marL="1824024" indent="0" algn="ctr">
              <a:buNone/>
              <a:defRPr sz="2128"/>
            </a:lvl4pPr>
            <a:lvl5pPr marL="2432032" indent="0" algn="ctr">
              <a:buNone/>
              <a:defRPr sz="2128"/>
            </a:lvl5pPr>
            <a:lvl6pPr marL="3040039" indent="0" algn="ctr">
              <a:buNone/>
              <a:defRPr sz="2128"/>
            </a:lvl6pPr>
            <a:lvl7pPr marL="3648047" indent="0" algn="ctr">
              <a:buNone/>
              <a:defRPr sz="2128"/>
            </a:lvl7pPr>
            <a:lvl8pPr marL="4256056" indent="0" algn="ctr">
              <a:buNone/>
              <a:defRPr sz="2128"/>
            </a:lvl8pPr>
            <a:lvl9pPr marL="4864063" indent="0" algn="ctr">
              <a:buNone/>
              <a:defRPr sz="2128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9305" y="6450675"/>
            <a:ext cx="9242264" cy="216000"/>
          </a:xfrm>
        </p:spPr>
        <p:txBody>
          <a:bodyPr/>
          <a:lstStyle/>
          <a:p>
            <a:pPr algn="ctr"/>
            <a:r>
              <a:rPr lang="cs-CZ" dirty="0" smtClean="0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957" y="1260000"/>
            <a:ext cx="1936959" cy="184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4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5349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2870" y="2462400"/>
            <a:ext cx="4895025" cy="38988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2979" y="2462400"/>
            <a:ext cx="4895025" cy="38988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382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870" y="1620000"/>
            <a:ext cx="10215134" cy="748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870" y="2368800"/>
            <a:ext cx="4893536" cy="693376"/>
          </a:xfrm>
        </p:spPr>
        <p:txBody>
          <a:bodyPr anchor="b"/>
          <a:lstStyle>
            <a:lvl1pPr marL="0" indent="0">
              <a:buNone/>
              <a:defRPr sz="3192" b="1"/>
            </a:lvl1pPr>
            <a:lvl2pPr marL="608008" indent="0">
              <a:buNone/>
              <a:defRPr sz="2659" b="1"/>
            </a:lvl2pPr>
            <a:lvl3pPr marL="1216015" indent="0">
              <a:buNone/>
              <a:defRPr sz="2394" b="1"/>
            </a:lvl3pPr>
            <a:lvl4pPr marL="1824024" indent="0">
              <a:buNone/>
              <a:defRPr sz="2128" b="1"/>
            </a:lvl4pPr>
            <a:lvl5pPr marL="2432032" indent="0">
              <a:buNone/>
              <a:defRPr sz="2128" b="1"/>
            </a:lvl5pPr>
            <a:lvl6pPr marL="3040039" indent="0">
              <a:buNone/>
              <a:defRPr sz="2128" b="1"/>
            </a:lvl6pPr>
            <a:lvl7pPr marL="3648047" indent="0">
              <a:buNone/>
              <a:defRPr sz="2128" b="1"/>
            </a:lvl7pPr>
            <a:lvl8pPr marL="4256056" indent="0">
              <a:buNone/>
              <a:defRPr sz="2128" b="1"/>
            </a:lvl8pPr>
            <a:lvl9pPr marL="4864063" indent="0">
              <a:buNone/>
              <a:defRPr sz="2128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2870" y="3151650"/>
            <a:ext cx="4893536" cy="320955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468" y="2368800"/>
            <a:ext cx="4893536" cy="693376"/>
          </a:xfrm>
        </p:spPr>
        <p:txBody>
          <a:bodyPr anchor="b"/>
          <a:lstStyle>
            <a:lvl1pPr marL="0" indent="0">
              <a:buNone/>
              <a:defRPr sz="3192" b="1"/>
            </a:lvl1pPr>
            <a:lvl2pPr marL="608008" indent="0">
              <a:buNone/>
              <a:defRPr sz="2659" b="1"/>
            </a:lvl2pPr>
            <a:lvl3pPr marL="1216015" indent="0">
              <a:buNone/>
              <a:defRPr sz="2394" b="1"/>
            </a:lvl3pPr>
            <a:lvl4pPr marL="1824024" indent="0">
              <a:buNone/>
              <a:defRPr sz="2128" b="1"/>
            </a:lvl4pPr>
            <a:lvl5pPr marL="2432032" indent="0">
              <a:buNone/>
              <a:defRPr sz="2128" b="1"/>
            </a:lvl5pPr>
            <a:lvl6pPr marL="3040039" indent="0">
              <a:buNone/>
              <a:defRPr sz="2128" b="1"/>
            </a:lvl6pPr>
            <a:lvl7pPr marL="3648047" indent="0">
              <a:buNone/>
              <a:defRPr sz="2128" b="1"/>
            </a:lvl7pPr>
            <a:lvl8pPr marL="4256056" indent="0">
              <a:buNone/>
              <a:defRPr sz="2128" b="1"/>
            </a:lvl8pPr>
            <a:lvl9pPr marL="4864063" indent="0">
              <a:buNone/>
              <a:defRPr sz="2128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468" y="3151650"/>
            <a:ext cx="4893536" cy="320955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1271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247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811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870" y="1620000"/>
            <a:ext cx="4059167" cy="748800"/>
          </a:xfrm>
        </p:spPr>
        <p:txBody>
          <a:bodyPr anchor="b">
            <a:normAutofit/>
          </a:bodyPr>
          <a:lstStyle>
            <a:lvl1pPr>
              <a:defRPr sz="3513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9690" y="1620000"/>
            <a:ext cx="6018314" cy="4733283"/>
          </a:xfrm>
        </p:spPr>
        <p:txBody>
          <a:bodyPr>
            <a:normAutofit/>
          </a:bodyPr>
          <a:lstStyle>
            <a:lvl1pPr>
              <a:defRPr sz="3243"/>
            </a:lvl1pPr>
            <a:lvl2pPr>
              <a:defRPr sz="2702"/>
            </a:lvl2pPr>
            <a:lvl3pPr>
              <a:defRPr sz="2432"/>
            </a:lvl3pPr>
            <a:lvl4pPr>
              <a:defRPr sz="2162"/>
            </a:lvl4pPr>
            <a:lvl5pPr>
              <a:defRPr sz="2162"/>
            </a:lvl5pPr>
            <a:lvl6pPr>
              <a:defRPr sz="2659"/>
            </a:lvl6pPr>
            <a:lvl7pPr>
              <a:defRPr sz="2659"/>
            </a:lvl7pPr>
            <a:lvl8pPr>
              <a:defRPr sz="2659"/>
            </a:lvl8pPr>
            <a:lvl9pPr>
              <a:defRPr sz="2659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2870" y="2458274"/>
            <a:ext cx="4059167" cy="3902926"/>
          </a:xfrm>
        </p:spPr>
        <p:txBody>
          <a:bodyPr/>
          <a:lstStyle>
            <a:lvl1pPr marL="0" indent="0">
              <a:buNone/>
              <a:defRPr sz="2128"/>
            </a:lvl1pPr>
            <a:lvl2pPr marL="608008" indent="0">
              <a:buNone/>
              <a:defRPr sz="1862"/>
            </a:lvl2pPr>
            <a:lvl3pPr marL="1216015" indent="0">
              <a:buNone/>
              <a:defRPr sz="1596"/>
            </a:lvl3pPr>
            <a:lvl4pPr marL="1824024" indent="0">
              <a:buNone/>
              <a:defRPr sz="1330"/>
            </a:lvl4pPr>
            <a:lvl5pPr marL="2432032" indent="0">
              <a:buNone/>
              <a:defRPr sz="1330"/>
            </a:lvl5pPr>
            <a:lvl6pPr marL="3040039" indent="0">
              <a:buNone/>
              <a:defRPr sz="1330"/>
            </a:lvl6pPr>
            <a:lvl7pPr marL="3648047" indent="0">
              <a:buNone/>
              <a:defRPr sz="1330"/>
            </a:lvl7pPr>
            <a:lvl8pPr marL="4256056" indent="0">
              <a:buNone/>
              <a:defRPr sz="1330"/>
            </a:lvl8pPr>
            <a:lvl9pPr marL="4864063" indent="0">
              <a:buNone/>
              <a:defRPr sz="133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8856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2870" y="1620000"/>
            <a:ext cx="10215134" cy="74808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870" y="2460568"/>
            <a:ext cx="10215134" cy="389866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2870" y="6450675"/>
            <a:ext cx="9619119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35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0473" y="6450675"/>
            <a:ext cx="427532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35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3B6205-E093-439F-9685-8F7A4FC3F425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70" y="540000"/>
            <a:ext cx="2132317" cy="71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3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3" r:id="rId2"/>
    <p:sldLayoutId id="2147483685" r:id="rId3"/>
    <p:sldLayoutId id="2147483674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hf sldNum="0" hdr="0" dt="0"/>
  <p:txStyles>
    <p:titleStyle>
      <a:lvl1pPr algn="l" defTabSz="1216015" rtl="0" eaLnBrk="1" latinLnBrk="0" hangingPunct="1">
        <a:lnSpc>
          <a:spcPct val="100000"/>
        </a:lnSpc>
        <a:spcBef>
          <a:spcPct val="0"/>
        </a:spcBef>
        <a:buNone/>
        <a:defRPr sz="3513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60365" indent="-360365" algn="l" defTabSz="1216015" rtl="0" eaLnBrk="1" latinLnBrk="0" hangingPunct="1">
        <a:lnSpc>
          <a:spcPct val="100000"/>
        </a:lnSpc>
        <a:spcBef>
          <a:spcPts val="1330"/>
        </a:spcBef>
        <a:buFont typeface="Arial" panose="020B0604020202020204" pitchFamily="34" charset="0"/>
        <a:buChar char="−"/>
        <a:defRPr sz="2702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29310" indent="-368945" algn="l" defTabSz="1216015" rtl="0" eaLnBrk="1" latinLnBrk="0" hangingPunct="1">
        <a:lnSpc>
          <a:spcPct val="100000"/>
        </a:lnSpc>
        <a:spcBef>
          <a:spcPts val="665"/>
        </a:spcBef>
        <a:buFont typeface="Arial" panose="020B0604020202020204" pitchFamily="34" charset="0"/>
        <a:buChar char="−"/>
        <a:defRPr sz="2432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89675" indent="-360365" algn="l" defTabSz="1216015" rtl="0" eaLnBrk="1" latinLnBrk="0" hangingPunct="1">
        <a:lnSpc>
          <a:spcPct val="100000"/>
        </a:lnSpc>
        <a:spcBef>
          <a:spcPts val="665"/>
        </a:spcBef>
        <a:buFont typeface="Arial" panose="020B0604020202020204" pitchFamily="34" charset="0"/>
        <a:buChar char="−"/>
        <a:defRPr sz="2162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47896" indent="-358221" algn="l" defTabSz="1216015" rtl="0" eaLnBrk="1" latinLnBrk="0" hangingPunct="1">
        <a:lnSpc>
          <a:spcPct val="100000"/>
        </a:lnSpc>
        <a:spcBef>
          <a:spcPts val="665"/>
        </a:spcBef>
        <a:buFont typeface="Arial" panose="020B0604020202020204" pitchFamily="34" charset="0"/>
        <a:buChar char="−"/>
        <a:defRPr sz="1892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18985" indent="-371091" algn="l" defTabSz="1216015" rtl="0" eaLnBrk="1" latinLnBrk="0" hangingPunct="1">
        <a:lnSpc>
          <a:spcPct val="100000"/>
        </a:lnSpc>
        <a:spcBef>
          <a:spcPts val="665"/>
        </a:spcBef>
        <a:buFont typeface="Arial" panose="020B0604020202020204" pitchFamily="34" charset="0"/>
        <a:buChar char="−"/>
        <a:defRPr sz="1892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44043" indent="-304004" algn="l" defTabSz="1216015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6pPr>
      <a:lvl7pPr marL="3952052" indent="-304004" algn="l" defTabSz="1216015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7pPr>
      <a:lvl8pPr marL="4560059" indent="-304004" algn="l" defTabSz="1216015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8pPr>
      <a:lvl9pPr marL="5168067" indent="-304004" algn="l" defTabSz="1216015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1pPr>
      <a:lvl2pPr marL="608008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216015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3pPr>
      <a:lvl4pPr marL="1824024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4pPr>
      <a:lvl5pPr marL="2432032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5pPr>
      <a:lvl6pPr marL="3040039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6pPr>
      <a:lvl7pPr marL="3648047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7pPr>
      <a:lvl8pPr marL="4256056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8pPr>
      <a:lvl9pPr marL="4864063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ichal.malacka@upol.cz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urora.upol.cz/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youtube.com/channel/UChyOZYteYKIpDqicoPfi8wA" TargetMode="External"/><Relationship Id="rId5" Type="http://schemas.openxmlformats.org/officeDocument/2006/relationships/hyperlink" Target="https://www.linkedin.com/company/aurora---university-network/" TargetMode="External"/><Relationship Id="rId4" Type="http://schemas.openxmlformats.org/officeDocument/2006/relationships/hyperlink" Target="https://twitter.com/aurora_or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Aurora universities team up for diversi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687" y="2248802"/>
            <a:ext cx="8191500" cy="31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72870" y="4638644"/>
            <a:ext cx="10215134" cy="982528"/>
          </a:xfrm>
        </p:spPr>
        <p:txBody>
          <a:bodyPr>
            <a:normAutofit/>
          </a:bodyPr>
          <a:lstStyle/>
          <a:p>
            <a:r>
              <a:rPr lang="cs-CZ" sz="4000" dirty="0" err="1" smtClean="0">
                <a:solidFill>
                  <a:schemeClr val="bg1"/>
                </a:solidFill>
                <a:latin typeface="+mn-lt"/>
              </a:rPr>
              <a:t>Palacky</a:t>
            </a:r>
            <a:r>
              <a:rPr lang="cs-CZ" sz="4000" dirty="0" smtClean="0">
                <a:solidFill>
                  <a:schemeClr val="bg1"/>
                </a:solidFill>
                <a:latin typeface="+mn-lt"/>
              </a:rPr>
              <a:t> University </a:t>
            </a:r>
            <a:r>
              <a:rPr lang="cs-CZ" sz="4000" dirty="0" err="1" smtClean="0">
                <a:solidFill>
                  <a:schemeClr val="bg1"/>
                </a:solidFill>
                <a:latin typeface="+mn-lt"/>
              </a:rPr>
              <a:t>Strategy</a:t>
            </a:r>
            <a:r>
              <a:rPr lang="cs-CZ" sz="4000" dirty="0" smtClean="0">
                <a:solidFill>
                  <a:schemeClr val="bg1"/>
                </a:solidFill>
                <a:latin typeface="+mn-lt"/>
              </a:rPr>
              <a:t> 2021-2030</a:t>
            </a:r>
            <a:endParaRPr lang="cs-CZ" sz="4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72870" y="5396183"/>
            <a:ext cx="10215134" cy="945883"/>
          </a:xfrm>
        </p:spPr>
        <p:txBody>
          <a:bodyPr>
            <a:noAutofit/>
          </a:bodyPr>
          <a:lstStyle/>
          <a:p>
            <a:r>
              <a:rPr lang="cs-CZ" sz="3200" dirty="0" smtClean="0">
                <a:latin typeface="+mn-lt"/>
              </a:rPr>
              <a:t>Michal </a:t>
            </a:r>
            <a:r>
              <a:rPr lang="cs-CZ" sz="3200" dirty="0" err="1" smtClean="0">
                <a:latin typeface="+mn-lt"/>
              </a:rPr>
              <a:t>Malacka</a:t>
            </a:r>
            <a:r>
              <a:rPr lang="cs-CZ" sz="3200" dirty="0" smtClean="0">
                <a:latin typeface="+mn-lt"/>
              </a:rPr>
              <a:t> </a:t>
            </a:r>
          </a:p>
          <a:p>
            <a:r>
              <a:rPr lang="cs-CZ" sz="2000" dirty="0" smtClean="0">
                <a:latin typeface="+mn-lt"/>
              </a:rPr>
              <a:t>Vice-</a:t>
            </a:r>
            <a:r>
              <a:rPr lang="cs-CZ" sz="2000" dirty="0" err="1" smtClean="0">
                <a:latin typeface="+mn-lt"/>
              </a:rPr>
              <a:t>Rector</a:t>
            </a:r>
            <a:r>
              <a:rPr lang="cs-CZ" sz="2000" dirty="0" smtClean="0">
                <a:latin typeface="+mn-lt"/>
              </a:rPr>
              <a:t> </a:t>
            </a:r>
            <a:r>
              <a:rPr lang="cs-CZ" sz="2000" dirty="0" err="1" smtClean="0">
                <a:latin typeface="+mn-lt"/>
              </a:rPr>
              <a:t>for</a:t>
            </a:r>
            <a:r>
              <a:rPr lang="cs-CZ" sz="2000" dirty="0" smtClean="0">
                <a:latin typeface="+mn-lt"/>
              </a:rPr>
              <a:t> </a:t>
            </a:r>
            <a:r>
              <a:rPr lang="cs-CZ" sz="2000" dirty="0" err="1" smtClean="0">
                <a:latin typeface="+mn-lt"/>
              </a:rPr>
              <a:t>Strategy</a:t>
            </a:r>
            <a:r>
              <a:rPr lang="cs-CZ" sz="2000" dirty="0" smtClean="0">
                <a:latin typeface="+mn-lt"/>
              </a:rPr>
              <a:t> and </a:t>
            </a:r>
            <a:r>
              <a:rPr lang="cs-CZ" sz="2000" dirty="0" err="1" smtClean="0">
                <a:latin typeface="+mn-lt"/>
              </a:rPr>
              <a:t>Regional</a:t>
            </a:r>
            <a:r>
              <a:rPr lang="cs-CZ" sz="2000" dirty="0" smtClean="0">
                <a:latin typeface="+mn-lt"/>
              </a:rPr>
              <a:t> </a:t>
            </a:r>
            <a:r>
              <a:rPr lang="cs-CZ" sz="2000" dirty="0" err="1" smtClean="0">
                <a:latin typeface="+mn-lt"/>
              </a:rPr>
              <a:t>Affairs</a:t>
            </a:r>
            <a:endParaRPr lang="cs-CZ" sz="2000" dirty="0">
              <a:latin typeface="+mn-lt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459305" y="6492239"/>
            <a:ext cx="9242264" cy="216000"/>
          </a:xfrm>
        </p:spPr>
        <p:txBody>
          <a:bodyPr/>
          <a:lstStyle/>
          <a:p>
            <a:pPr algn="ctr"/>
            <a:r>
              <a:rPr lang="cs-CZ" dirty="0" smtClean="0"/>
              <a:t>Olomouc, 18. 10. 2021</a:t>
            </a:r>
            <a:endParaRPr lang="cs-CZ" dirty="0"/>
          </a:p>
        </p:txBody>
      </p:sp>
      <p:pic>
        <p:nvPicPr>
          <p:cNvPr id="7" name="Picture 2" descr="Aurora | European University Allian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74" y="1778754"/>
            <a:ext cx="2181225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11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latin typeface="+mn-lt"/>
              </a:rPr>
              <a:t>Strategický záměr Univerzity Palackého v Olomouci 2021+</a:t>
            </a:r>
            <a:endParaRPr lang="cs-CZ" sz="3200" dirty="0">
              <a:latin typeface="+mn-lt"/>
            </a:endParaRPr>
          </a:p>
        </p:txBody>
      </p:sp>
      <p:sp>
        <p:nvSpPr>
          <p:cNvPr id="5" name="AutoShape 2" descr="Creating Social Entrepreneurs and innovators | Aurora European Universities  Allia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" name="Picture 2" descr="Aurora | European University Allian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1171" y="555446"/>
            <a:ext cx="726380" cy="72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972870" y="2431872"/>
            <a:ext cx="103199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6.3 Rozvíjení principu společenské odpovědnosti uvnitř i vně komunity</a:t>
            </a:r>
          </a:p>
          <a:p>
            <a:endParaRPr lang="cs-CZ" sz="2400" dirty="0"/>
          </a:p>
          <a:p>
            <a:r>
              <a:rPr lang="cs-CZ" sz="2400" dirty="0"/>
              <a:t>6.3.1 </a:t>
            </a:r>
            <a:r>
              <a:rPr lang="cs-CZ" sz="2400" b="1" dirty="0"/>
              <a:t>Studentský</a:t>
            </a:r>
            <a:r>
              <a:rPr lang="cs-CZ" sz="2400" dirty="0"/>
              <a:t> klub UP. </a:t>
            </a:r>
          </a:p>
          <a:p>
            <a:r>
              <a:rPr lang="cs-CZ" sz="2400" dirty="0"/>
              <a:t>6.3.2 </a:t>
            </a:r>
            <a:r>
              <a:rPr lang="cs-CZ" sz="2400" b="1" dirty="0"/>
              <a:t>Dobrovolnické </a:t>
            </a:r>
            <a:r>
              <a:rPr lang="cs-CZ" sz="2400" dirty="0"/>
              <a:t>centrum UP a zavedení dobrovolnictví jako součásti studentské zkušenosti. </a:t>
            </a:r>
          </a:p>
          <a:p>
            <a:r>
              <a:rPr lang="cs-CZ" sz="2400" dirty="0"/>
              <a:t>6.3.3</a:t>
            </a:r>
            <a:r>
              <a:rPr lang="cs-CZ" sz="2400" b="1" dirty="0"/>
              <a:t> Kariérní </a:t>
            </a:r>
            <a:r>
              <a:rPr lang="cs-CZ" sz="2400" dirty="0"/>
              <a:t>centrum UP (viz 1.2.5). </a:t>
            </a:r>
          </a:p>
          <a:p>
            <a:r>
              <a:rPr lang="cs-CZ" sz="2400" dirty="0"/>
              <a:t>6.3.4 </a:t>
            </a:r>
            <a:r>
              <a:rPr lang="cs-CZ" sz="2400" b="1" dirty="0" err="1"/>
              <a:t>UniON</a:t>
            </a:r>
            <a:r>
              <a:rPr lang="cs-CZ" sz="2400" dirty="0"/>
              <a:t> – Občanská univerzita. </a:t>
            </a:r>
          </a:p>
          <a:p>
            <a:r>
              <a:rPr lang="cs-CZ" sz="2400" dirty="0"/>
              <a:t>6.3.5 Rozvoj </a:t>
            </a:r>
            <a:r>
              <a:rPr lang="cs-CZ" sz="2400" b="1" dirty="0"/>
              <a:t>praxí</a:t>
            </a:r>
            <a:r>
              <a:rPr lang="cs-CZ" sz="2400" dirty="0"/>
              <a:t> jako standardní součásti studentské zkušenosti. </a:t>
            </a:r>
          </a:p>
          <a:p>
            <a:r>
              <a:rPr lang="cs-CZ" sz="2400" dirty="0"/>
              <a:t>6.3.6 Program </a:t>
            </a:r>
            <a:r>
              <a:rPr lang="cs-CZ" sz="2400" b="1" dirty="0"/>
              <a:t>Absolvent</a:t>
            </a:r>
            <a:r>
              <a:rPr lang="cs-CZ" sz="2400" dirty="0"/>
              <a:t> (viz 1.6). </a:t>
            </a:r>
          </a:p>
        </p:txBody>
      </p:sp>
    </p:spTree>
    <p:extLst>
      <p:ext uri="{BB962C8B-B14F-4D97-AF65-F5344CB8AC3E}">
        <p14:creationId xmlns:p14="http://schemas.microsoft.com/office/powerpoint/2010/main" val="176193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latin typeface="+mn-lt"/>
              </a:rPr>
              <a:t>Strategický záměr Univerzity Palackého v Olomouci 2021+</a:t>
            </a:r>
            <a:endParaRPr lang="cs-CZ" sz="3200" dirty="0">
              <a:latin typeface="+mn-lt"/>
            </a:endParaRPr>
          </a:p>
        </p:txBody>
      </p:sp>
      <p:sp>
        <p:nvSpPr>
          <p:cNvPr id="5" name="AutoShape 2" descr="Creating Social Entrepreneurs and innovators | Aurora European Universities  Allia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" name="Picture 2" descr="Aurora | European University Allian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1171" y="555446"/>
            <a:ext cx="726380" cy="72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972870" y="2431872"/>
            <a:ext cx="103199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6.3 Rozvíjení principu společenské odpovědnosti uvnitř i vně komunity</a:t>
            </a:r>
          </a:p>
          <a:p>
            <a:endParaRPr lang="cs-CZ" sz="2400" dirty="0" smtClean="0"/>
          </a:p>
          <a:p>
            <a:r>
              <a:rPr lang="cs-CZ" sz="2400" dirty="0" smtClean="0"/>
              <a:t>6.3.7 </a:t>
            </a:r>
            <a:r>
              <a:rPr lang="cs-CZ" sz="2400" dirty="0"/>
              <a:t>Spolupráce na vytváření </a:t>
            </a:r>
            <a:r>
              <a:rPr lang="cs-CZ" sz="2400" b="1" dirty="0"/>
              <a:t>image města a regionu </a:t>
            </a:r>
            <a:r>
              <a:rPr lang="cs-CZ" sz="2400" dirty="0"/>
              <a:t>(společné kampaně, podpora kulturních a kreativních průmyslů a identity města jako moderního centra vědy, vzdělávání a kultury). </a:t>
            </a:r>
          </a:p>
          <a:p>
            <a:r>
              <a:rPr lang="cs-CZ" sz="2400" dirty="0"/>
              <a:t>6.3.8 </a:t>
            </a:r>
            <a:r>
              <a:rPr lang="cs-CZ" sz="2400" b="1" dirty="0"/>
              <a:t>Otevřená data </a:t>
            </a:r>
            <a:r>
              <a:rPr lang="cs-CZ" sz="2400" dirty="0"/>
              <a:t>(spolupráce na budování sdíleného úložiště dat, jejich veřejné prezentace a uplatňování </a:t>
            </a:r>
            <a:r>
              <a:rPr lang="cs-CZ" sz="2400" b="1" dirty="0"/>
              <a:t>open </a:t>
            </a:r>
            <a:r>
              <a:rPr lang="cs-CZ" sz="2400" b="1" dirty="0" err="1"/>
              <a:t>access</a:t>
            </a:r>
            <a:r>
              <a:rPr lang="cs-CZ" sz="2400" b="1" dirty="0"/>
              <a:t> </a:t>
            </a:r>
            <a:r>
              <a:rPr lang="cs-CZ" sz="2400" dirty="0"/>
              <a:t>principu). </a:t>
            </a:r>
          </a:p>
          <a:p>
            <a:r>
              <a:rPr lang="cs-CZ" sz="2400" dirty="0"/>
              <a:t>6.3.9 Realizace </a:t>
            </a:r>
            <a:r>
              <a:rPr lang="cs-CZ" sz="2400" b="1" dirty="0"/>
              <a:t>osvětových</a:t>
            </a:r>
            <a:r>
              <a:rPr lang="cs-CZ" sz="2400" dirty="0"/>
              <a:t> a informačních kampaní směrem k zaměstnancům, studentům i občanům posilujících udržitelné mody dopravy.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17567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72870" y="1744206"/>
            <a:ext cx="10215134" cy="1612866"/>
          </a:xfrm>
        </p:spPr>
        <p:txBody>
          <a:bodyPr/>
          <a:lstStyle/>
          <a:p>
            <a:r>
              <a:rPr lang="cs-CZ" dirty="0"/>
              <a:t>Aurora a mezinárodní žebříčky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72870" y="2418292"/>
            <a:ext cx="10215134" cy="1480766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cs-CZ" dirty="0" smtClean="0"/>
              <a:t>umístění </a:t>
            </a:r>
            <a:r>
              <a:rPr lang="cs-CZ" dirty="0"/>
              <a:t>členů aliance v žebříčcích tzv. Velké trojky publikovaných v roce </a:t>
            </a:r>
            <a:r>
              <a:rPr lang="cs-CZ" dirty="0" smtClean="0"/>
              <a:t>2021</a:t>
            </a:r>
            <a:endParaRPr lang="cs-CZ" dirty="0"/>
          </a:p>
          <a:p>
            <a:pPr marL="342900" indent="-342900">
              <a:buFontTx/>
              <a:buChar char="-"/>
            </a:pPr>
            <a:endParaRPr lang="cs-CZ" dirty="0"/>
          </a:p>
          <a:p>
            <a:endParaRPr lang="cs-CZ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8131396"/>
              </p:ext>
            </p:extLst>
          </p:nvPr>
        </p:nvGraphicFramePr>
        <p:xfrm>
          <a:off x="1078958" y="3543301"/>
          <a:ext cx="9813571" cy="257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List" r:id="rId3" imgW="6372214" imgH="2305114" progId="Excel.Sheet.12">
                  <p:embed/>
                </p:oleObj>
              </mc:Choice>
              <mc:Fallback>
                <p:oleObj name="List" r:id="rId3" imgW="6372214" imgH="230511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8958" y="3543301"/>
                        <a:ext cx="9813571" cy="2570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410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791" y="577411"/>
            <a:ext cx="7526009" cy="568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564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791" y="577411"/>
            <a:ext cx="6788254" cy="568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788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791" y="577411"/>
            <a:ext cx="7183109" cy="568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46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72870" y="1319645"/>
            <a:ext cx="10215134" cy="2049614"/>
          </a:xfrm>
        </p:spPr>
        <p:txBody>
          <a:bodyPr>
            <a:normAutofit/>
          </a:bodyPr>
          <a:lstStyle/>
          <a:p>
            <a:pPr algn="ctr"/>
            <a:r>
              <a:rPr lang="cs-CZ" i="1" dirty="0" smtClean="0"/>
              <a:t>Times Higher </a:t>
            </a:r>
            <a:r>
              <a:rPr lang="cs-CZ" i="1" dirty="0"/>
              <a:t>Education </a:t>
            </a:r>
            <a:r>
              <a:rPr lang="cs-CZ" dirty="0" err="1" smtClean="0"/>
              <a:t>World</a:t>
            </a:r>
            <a:r>
              <a:rPr lang="cs-CZ" dirty="0" smtClean="0"/>
              <a:t> </a:t>
            </a:r>
            <a:r>
              <a:rPr lang="cs-CZ" dirty="0"/>
              <a:t>University Rankings 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72870" y="5639827"/>
            <a:ext cx="10215134" cy="1480766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400"/>
              </a:spcBef>
              <a:buFontTx/>
              <a:buChar char="-"/>
            </a:pPr>
            <a:r>
              <a:rPr lang="cs-CZ" sz="1200" dirty="0" err="1"/>
              <a:t>World</a:t>
            </a:r>
            <a:r>
              <a:rPr lang="cs-CZ" sz="1200" dirty="0"/>
              <a:t> University Rankings </a:t>
            </a:r>
            <a:r>
              <a:rPr lang="cs-CZ" sz="1200" dirty="0" smtClean="0"/>
              <a:t>2020 </a:t>
            </a:r>
            <a:r>
              <a:rPr lang="cs-CZ" sz="1200" dirty="0"/>
              <a:t>(rok vydání </a:t>
            </a:r>
            <a:r>
              <a:rPr lang="cs-CZ" sz="1200" dirty="0" smtClean="0"/>
              <a:t>2019, </a:t>
            </a:r>
            <a:r>
              <a:rPr lang="cs-CZ" sz="1200" dirty="0"/>
              <a:t>vstupní data </a:t>
            </a:r>
            <a:r>
              <a:rPr lang="cs-CZ" sz="1200" dirty="0" smtClean="0"/>
              <a:t>2017)</a:t>
            </a:r>
            <a:endParaRPr lang="cs-CZ" sz="1200" dirty="0"/>
          </a:p>
          <a:p>
            <a:pPr marL="342900" indent="-342900">
              <a:spcBef>
                <a:spcPts val="400"/>
              </a:spcBef>
              <a:buFontTx/>
              <a:buChar char="-"/>
            </a:pPr>
            <a:r>
              <a:rPr lang="cs-CZ" sz="1200" dirty="0" err="1"/>
              <a:t>World</a:t>
            </a:r>
            <a:r>
              <a:rPr lang="cs-CZ" sz="1200" dirty="0"/>
              <a:t> University Rankings </a:t>
            </a:r>
            <a:r>
              <a:rPr lang="cs-CZ" sz="1200" dirty="0" smtClean="0"/>
              <a:t>2021 </a:t>
            </a:r>
            <a:r>
              <a:rPr lang="cs-CZ" sz="1200" dirty="0"/>
              <a:t>(rok vydání </a:t>
            </a:r>
            <a:r>
              <a:rPr lang="cs-CZ" sz="1200" dirty="0" smtClean="0"/>
              <a:t>2020, </a:t>
            </a:r>
            <a:r>
              <a:rPr lang="cs-CZ" sz="1200" dirty="0"/>
              <a:t>vstupní data </a:t>
            </a:r>
            <a:r>
              <a:rPr lang="cs-CZ" sz="1200" dirty="0" smtClean="0"/>
              <a:t>2018)</a:t>
            </a:r>
          </a:p>
          <a:p>
            <a:pPr marL="342900" indent="-342900">
              <a:spcBef>
                <a:spcPts val="400"/>
              </a:spcBef>
              <a:buFontTx/>
              <a:buChar char="-"/>
            </a:pPr>
            <a:r>
              <a:rPr lang="cs-CZ" sz="1200" dirty="0" err="1" smtClean="0"/>
              <a:t>World</a:t>
            </a:r>
            <a:r>
              <a:rPr lang="cs-CZ" sz="1200" dirty="0" smtClean="0"/>
              <a:t> University Rankings 2022 (rok vydání 2021, vstupní data 2019)</a:t>
            </a:r>
          </a:p>
          <a:p>
            <a:pPr marL="342900" indent="-342900">
              <a:buFontTx/>
              <a:buChar char="-"/>
            </a:pPr>
            <a:endParaRPr lang="cs-CZ" dirty="0"/>
          </a:p>
          <a:p>
            <a:endParaRPr lang="cs-CZ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2247444"/>
              </p:ext>
            </p:extLst>
          </p:nvPr>
        </p:nvGraphicFramePr>
        <p:xfrm>
          <a:off x="1356134" y="2496923"/>
          <a:ext cx="9448607" cy="2915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List" r:id="rId3" imgW="5505342" imgH="2295480" progId="Excel.Sheet.12">
                  <p:embed/>
                </p:oleObj>
              </mc:Choice>
              <mc:Fallback>
                <p:oleObj name="List" r:id="rId3" imgW="5505342" imgH="22954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56134" y="2496923"/>
                        <a:ext cx="9448607" cy="29156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473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2434" y="1477201"/>
            <a:ext cx="10215134" cy="948354"/>
          </a:xfrm>
        </p:spPr>
        <p:txBody>
          <a:bodyPr>
            <a:normAutofit/>
          </a:bodyPr>
          <a:lstStyle/>
          <a:p>
            <a:pPr algn="ctr"/>
            <a:r>
              <a:rPr lang="cs-CZ" sz="2350" i="1" dirty="0" smtClean="0">
                <a:solidFill>
                  <a:schemeClr val="accent2"/>
                </a:solidFill>
              </a:rPr>
              <a:t>Times </a:t>
            </a:r>
            <a:r>
              <a:rPr lang="cs-CZ" sz="2350" i="1" dirty="0">
                <a:solidFill>
                  <a:schemeClr val="accent2"/>
                </a:solidFill>
              </a:rPr>
              <a:t>Higher Education </a:t>
            </a:r>
            <a:r>
              <a:rPr lang="cs-CZ" sz="2350" dirty="0" err="1">
                <a:solidFill>
                  <a:schemeClr val="accent2"/>
                </a:solidFill>
              </a:rPr>
              <a:t>World</a:t>
            </a:r>
            <a:r>
              <a:rPr lang="cs-CZ" sz="2350" dirty="0">
                <a:solidFill>
                  <a:schemeClr val="accent2"/>
                </a:solidFill>
              </a:rPr>
              <a:t> University Rankings 2022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2434" y="2281177"/>
            <a:ext cx="10215134" cy="4143687"/>
          </a:xfrm>
        </p:spPr>
        <p:txBody>
          <a:bodyPr>
            <a:normAutofit fontScale="77500" lnSpcReduction="20000"/>
          </a:bodyPr>
          <a:lstStyle/>
          <a:p>
            <a:r>
              <a:rPr lang="cs-CZ" dirty="0">
                <a:solidFill>
                  <a:schemeClr val="accent2"/>
                </a:solidFill>
              </a:rPr>
              <a:t>srovnání </a:t>
            </a:r>
            <a:r>
              <a:rPr lang="en-US" dirty="0">
                <a:solidFill>
                  <a:schemeClr val="accent2"/>
                </a:solidFill>
              </a:rPr>
              <a:t>TOP 3 </a:t>
            </a:r>
            <a:r>
              <a:rPr lang="en-US" dirty="0" err="1">
                <a:solidFill>
                  <a:schemeClr val="accent2"/>
                </a:solidFill>
              </a:rPr>
              <a:t>alianční</a:t>
            </a:r>
            <a:r>
              <a:rPr lang="cs-CZ" dirty="0">
                <a:solidFill>
                  <a:schemeClr val="accent2"/>
                </a:solidFill>
              </a:rPr>
              <a:t>ch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univerzit</a:t>
            </a:r>
            <a:r>
              <a:rPr lang="en-US" dirty="0">
                <a:solidFill>
                  <a:schemeClr val="accent2"/>
                </a:solidFill>
              </a:rPr>
              <a:t> + </a:t>
            </a:r>
            <a:r>
              <a:rPr lang="en-US" dirty="0" err="1">
                <a:solidFill>
                  <a:schemeClr val="accent2"/>
                </a:solidFill>
              </a:rPr>
              <a:t>Univerzit</a:t>
            </a:r>
            <a:r>
              <a:rPr lang="cs-CZ" dirty="0">
                <a:solidFill>
                  <a:schemeClr val="accent2"/>
                </a:solidFill>
              </a:rPr>
              <a:t>y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Palackého</a:t>
            </a:r>
            <a:endParaRPr lang="en-US" dirty="0">
              <a:solidFill>
                <a:schemeClr val="accent2"/>
              </a:solidFill>
            </a:endParaRPr>
          </a:p>
          <a:p>
            <a:pPr lvl="1"/>
            <a:r>
              <a:rPr lang="cs-CZ" dirty="0" smtClean="0"/>
              <a:t>potenciál </a:t>
            </a:r>
            <a:r>
              <a:rPr lang="cs-CZ" dirty="0"/>
              <a:t>pro </a:t>
            </a:r>
            <a:r>
              <a:rPr lang="cs-CZ" dirty="0" smtClean="0"/>
              <a:t>rozvoj </a:t>
            </a:r>
            <a:r>
              <a:rPr lang="cs-CZ" dirty="0"/>
              <a:t>UP ve spolupráci s partnery aliance</a:t>
            </a:r>
          </a:p>
          <a:p>
            <a:pPr lvl="2"/>
            <a:r>
              <a:rPr lang="cs-CZ" dirty="0" smtClean="0"/>
              <a:t>citace</a:t>
            </a:r>
          </a:p>
          <a:p>
            <a:pPr lvl="2"/>
            <a:r>
              <a:rPr lang="cs-CZ" dirty="0" smtClean="0"/>
              <a:t>výzkum</a:t>
            </a:r>
          </a:p>
          <a:p>
            <a:pPr lvl="2"/>
            <a:r>
              <a:rPr lang="cs-CZ" dirty="0" smtClean="0"/>
              <a:t>mezinárodní výhled</a:t>
            </a:r>
            <a:endParaRPr lang="cs-CZ" dirty="0"/>
          </a:p>
          <a:p>
            <a:pPr lvl="2"/>
            <a:endParaRPr lang="cs-CZ" dirty="0" smtClean="0"/>
          </a:p>
          <a:p>
            <a:pPr lvl="2"/>
            <a:endParaRPr lang="cs-CZ" dirty="0" smtClean="0"/>
          </a:p>
          <a:p>
            <a:pPr lvl="1"/>
            <a:r>
              <a:rPr lang="cs-CZ" dirty="0" smtClean="0"/>
              <a:t>více  </a:t>
            </a: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r>
              <a:rPr lang="cs-CZ" dirty="0" smtClean="0"/>
              <a:t>tři </a:t>
            </a:r>
            <a:r>
              <a:rPr lang="cs-CZ" dirty="0"/>
              <a:t>výše zmíněné ukazatele tvoří 67,5 % celkového </a:t>
            </a:r>
            <a:r>
              <a:rPr lang="cs-CZ" dirty="0" smtClean="0"/>
              <a:t>skóre</a:t>
            </a:r>
            <a:endParaRPr lang="cs-CZ" dirty="0"/>
          </a:p>
          <a:p>
            <a:pPr marL="266700" lvl="1" indent="0">
              <a:buNone/>
            </a:pPr>
            <a:endParaRPr lang="cs-CZ" dirty="0" smtClean="0"/>
          </a:p>
          <a:p>
            <a:pPr marL="266700" lvl="1" indent="0">
              <a:buNone/>
            </a:pPr>
            <a:endParaRPr lang="cs-CZ" dirty="0" smtClean="0"/>
          </a:p>
          <a:p>
            <a:pPr marL="266700" lvl="1" indent="0">
              <a:buNone/>
            </a:pPr>
            <a:endParaRPr lang="cs-CZ" dirty="0"/>
          </a:p>
          <a:p>
            <a:pPr marL="266700" lvl="1" indent="0">
              <a:buNone/>
            </a:pPr>
            <a:endParaRPr lang="cs-CZ" dirty="0" smtClean="0"/>
          </a:p>
          <a:p>
            <a:pPr marL="266700" lvl="1" indent="0">
              <a:buNone/>
            </a:pPr>
            <a:endParaRPr lang="cs-CZ" dirty="0"/>
          </a:p>
          <a:p>
            <a:pPr marL="266700" lvl="1" indent="0">
              <a:buNone/>
            </a:pPr>
            <a:endParaRPr lang="cs-CZ" dirty="0" smtClean="0"/>
          </a:p>
          <a:p>
            <a:pPr marL="266700" lvl="1" indent="0">
              <a:buNone/>
            </a:pPr>
            <a:endParaRPr lang="cs-CZ" dirty="0"/>
          </a:p>
          <a:p>
            <a:pPr marL="266700" lvl="1" indent="0">
              <a:buNone/>
            </a:pPr>
            <a:endParaRPr lang="cs-CZ" dirty="0" smtClean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42670"/>
              </p:ext>
            </p:extLst>
          </p:nvPr>
        </p:nvGraphicFramePr>
        <p:xfrm>
          <a:off x="972434" y="3791034"/>
          <a:ext cx="10215137" cy="2032250"/>
        </p:xfrm>
        <a:graphic>
          <a:graphicData uri="http://schemas.openxmlformats.org/drawingml/2006/table">
            <a:tbl>
              <a:tblPr/>
              <a:tblGrid>
                <a:gridCol w="1102327">
                  <a:extLst>
                    <a:ext uri="{9D8B030D-6E8A-4147-A177-3AD203B41FA5}">
                      <a16:colId xmlns:a16="http://schemas.microsoft.com/office/drawing/2014/main" xmlns="" val="4187017551"/>
                    </a:ext>
                  </a:extLst>
                </a:gridCol>
                <a:gridCol w="2338717">
                  <a:extLst>
                    <a:ext uri="{9D8B030D-6E8A-4147-A177-3AD203B41FA5}">
                      <a16:colId xmlns:a16="http://schemas.microsoft.com/office/drawing/2014/main" xmlns="" val="1203835584"/>
                    </a:ext>
                  </a:extLst>
                </a:gridCol>
                <a:gridCol w="1191705">
                  <a:extLst>
                    <a:ext uri="{9D8B030D-6E8A-4147-A177-3AD203B41FA5}">
                      <a16:colId xmlns:a16="http://schemas.microsoft.com/office/drawing/2014/main" xmlns="" val="3565174033"/>
                    </a:ext>
                  </a:extLst>
                </a:gridCol>
                <a:gridCol w="1266185">
                  <a:extLst>
                    <a:ext uri="{9D8B030D-6E8A-4147-A177-3AD203B41FA5}">
                      <a16:colId xmlns:a16="http://schemas.microsoft.com/office/drawing/2014/main" xmlns="" val="898816085"/>
                    </a:ext>
                  </a:extLst>
                </a:gridCol>
                <a:gridCol w="1266185">
                  <a:extLst>
                    <a:ext uri="{9D8B030D-6E8A-4147-A177-3AD203B41FA5}">
                      <a16:colId xmlns:a16="http://schemas.microsoft.com/office/drawing/2014/main" xmlns="" val="2513444518"/>
                    </a:ext>
                  </a:extLst>
                </a:gridCol>
                <a:gridCol w="968260">
                  <a:extLst>
                    <a:ext uri="{9D8B030D-6E8A-4147-A177-3AD203B41FA5}">
                      <a16:colId xmlns:a16="http://schemas.microsoft.com/office/drawing/2014/main" xmlns="" val="3518681355"/>
                    </a:ext>
                  </a:extLst>
                </a:gridCol>
                <a:gridCol w="1042741">
                  <a:extLst>
                    <a:ext uri="{9D8B030D-6E8A-4147-A177-3AD203B41FA5}">
                      <a16:colId xmlns:a16="http://schemas.microsoft.com/office/drawing/2014/main" xmlns="" val="1683049458"/>
                    </a:ext>
                  </a:extLst>
                </a:gridCol>
                <a:gridCol w="1039017">
                  <a:extLst>
                    <a:ext uri="{9D8B030D-6E8A-4147-A177-3AD203B41FA5}">
                      <a16:colId xmlns:a16="http://schemas.microsoft.com/office/drawing/2014/main" xmlns="" val="869898730"/>
                    </a:ext>
                  </a:extLst>
                </a:gridCol>
              </a:tblGrid>
              <a:tr h="23908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</a:p>
                  </a:txBody>
                  <a:tcPr marL="12219" marR="12219" marT="9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Name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19" marR="12219" marT="9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Scores</a:t>
                      </a:r>
                    </a:p>
                  </a:txBody>
                  <a:tcPr marL="12219" marR="12219" marT="9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96155850"/>
                  </a:ext>
                </a:extLst>
              </a:tr>
              <a:tr h="83681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Overall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19" marR="12219" marT="9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Teaching</a:t>
                      </a:r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b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(30 %)</a:t>
                      </a:r>
                    </a:p>
                  </a:txBody>
                  <a:tcPr marL="12219" marR="12219" marT="9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Research</a:t>
                      </a:r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b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(30 %)</a:t>
                      </a:r>
                    </a:p>
                  </a:txBody>
                  <a:tcPr marL="12219" marR="12219" marT="9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Citations</a:t>
                      </a:r>
                      <a:b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(30 %)</a:t>
                      </a:r>
                    </a:p>
                  </a:txBody>
                  <a:tcPr marL="12219" marR="12219" marT="9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Industry Income</a:t>
                      </a:r>
                      <a:b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(2,5 %)</a:t>
                      </a:r>
                    </a:p>
                  </a:txBody>
                  <a:tcPr marL="12219" marR="12219" marT="9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International Outlook </a:t>
                      </a:r>
                      <a:b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(7,5 %)</a:t>
                      </a:r>
                    </a:p>
                  </a:txBody>
                  <a:tcPr marL="12219" marR="12219" marT="9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42812522"/>
                  </a:ext>
                </a:extLst>
              </a:tr>
              <a:tr h="23908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12219" marR="12219" marT="9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Vrije</a:t>
                      </a:r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Universiteit</a:t>
                      </a:r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Amsterdam </a:t>
                      </a:r>
                    </a:p>
                  </a:txBody>
                  <a:tcPr marL="12219" marR="12219" marT="9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60,9</a:t>
                      </a:r>
                    </a:p>
                  </a:txBody>
                  <a:tcPr marL="12219" marR="12219" marT="9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39,9</a:t>
                      </a:r>
                    </a:p>
                  </a:txBody>
                  <a:tcPr marL="12219" marR="12219" marT="9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51,5</a:t>
                      </a:r>
                    </a:p>
                  </a:txBody>
                  <a:tcPr marL="12219" marR="12219" marT="9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87,8</a:t>
                      </a:r>
                    </a:p>
                  </a:txBody>
                  <a:tcPr marL="12219" marR="12219" marT="9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59,3</a:t>
                      </a:r>
                    </a:p>
                  </a:txBody>
                  <a:tcPr marL="12219" marR="12219" marT="9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75,4</a:t>
                      </a:r>
                    </a:p>
                  </a:txBody>
                  <a:tcPr marL="12219" marR="12219" marT="9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50576010"/>
                  </a:ext>
                </a:extLst>
              </a:tr>
              <a:tr h="23908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</a:t>
                      </a:r>
                    </a:p>
                  </a:txBody>
                  <a:tcPr marL="12219" marR="12219" marT="9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University of East Anglia </a:t>
                      </a:r>
                    </a:p>
                  </a:txBody>
                  <a:tcPr marL="12219" marR="12219" marT="9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55,1</a:t>
                      </a:r>
                    </a:p>
                  </a:txBody>
                  <a:tcPr marL="12219" marR="12219" marT="9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28,3</a:t>
                      </a:r>
                    </a:p>
                  </a:txBody>
                  <a:tcPr marL="12219" marR="12219" marT="9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32,5</a:t>
                      </a:r>
                    </a:p>
                  </a:txBody>
                  <a:tcPr marL="12219" marR="12219" marT="9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97,9</a:t>
                      </a:r>
                    </a:p>
                  </a:txBody>
                  <a:tcPr marL="12219" marR="12219" marT="9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35,9</a:t>
                      </a:r>
                    </a:p>
                  </a:txBody>
                  <a:tcPr marL="12219" marR="12219" marT="9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87,5</a:t>
                      </a:r>
                    </a:p>
                  </a:txBody>
                  <a:tcPr marL="12219" marR="12219" marT="9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51313849"/>
                  </a:ext>
                </a:extLst>
              </a:tr>
              <a:tr h="23908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201-250</a:t>
                      </a:r>
                    </a:p>
                  </a:txBody>
                  <a:tcPr marL="12219" marR="12219" marT="9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Copenhagen Business School </a:t>
                      </a:r>
                    </a:p>
                  </a:txBody>
                  <a:tcPr marL="12219" marR="12219" marT="9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50,4-53,9</a:t>
                      </a:r>
                    </a:p>
                  </a:txBody>
                  <a:tcPr marL="12219" marR="12219" marT="9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</a:t>
                      </a:r>
                    </a:p>
                  </a:txBody>
                  <a:tcPr marL="12219" marR="12219" marT="9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33,4</a:t>
                      </a:r>
                    </a:p>
                  </a:txBody>
                  <a:tcPr marL="12219" marR="12219" marT="9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86,2</a:t>
                      </a:r>
                    </a:p>
                  </a:txBody>
                  <a:tcPr marL="12219" marR="12219" marT="9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42,4</a:t>
                      </a:r>
                    </a:p>
                  </a:txBody>
                  <a:tcPr marL="12219" marR="12219" marT="9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94,5</a:t>
                      </a:r>
                    </a:p>
                  </a:txBody>
                  <a:tcPr marL="12219" marR="12219" marT="9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98332357"/>
                  </a:ext>
                </a:extLst>
              </a:tr>
              <a:tr h="23908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801-1000</a:t>
                      </a:r>
                    </a:p>
                  </a:txBody>
                  <a:tcPr marL="12219" marR="12219" marT="9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Palacký University Olomouc </a:t>
                      </a:r>
                    </a:p>
                  </a:txBody>
                  <a:tcPr marL="12219" marR="12219" marT="9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27,2-31,9</a:t>
                      </a:r>
                    </a:p>
                  </a:txBody>
                  <a:tcPr marL="12219" marR="12219" marT="9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20,1</a:t>
                      </a:r>
                    </a:p>
                  </a:txBody>
                  <a:tcPr marL="12219" marR="12219" marT="9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21,4</a:t>
                      </a:r>
                    </a:p>
                  </a:txBody>
                  <a:tcPr marL="12219" marR="12219" marT="9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41,6</a:t>
                      </a:r>
                    </a:p>
                  </a:txBody>
                  <a:tcPr marL="12219" marR="12219" marT="9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35,9</a:t>
                      </a:r>
                    </a:p>
                  </a:txBody>
                  <a:tcPr marL="12219" marR="12219" marT="9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59,2</a:t>
                      </a:r>
                    </a:p>
                  </a:txBody>
                  <a:tcPr marL="12219" marR="12219" marT="9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951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839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QS </a:t>
            </a:r>
            <a:r>
              <a:rPr lang="en-US" dirty="0"/>
              <a:t>World University Rankings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72870" y="5713968"/>
            <a:ext cx="10215134" cy="1480766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400"/>
              </a:spcBef>
              <a:buFontTx/>
              <a:buChar char="-"/>
            </a:pPr>
            <a:r>
              <a:rPr lang="en-US" sz="1200" dirty="0"/>
              <a:t>QS World University Rankings </a:t>
            </a:r>
            <a:r>
              <a:rPr lang="en-US" sz="1200" dirty="0" smtClean="0"/>
              <a:t>2020</a:t>
            </a:r>
            <a:r>
              <a:rPr lang="cs-CZ" sz="1200" dirty="0" smtClean="0"/>
              <a:t> (rok </a:t>
            </a:r>
            <a:r>
              <a:rPr lang="cs-CZ" sz="1200" dirty="0"/>
              <a:t>vydání </a:t>
            </a:r>
            <a:r>
              <a:rPr lang="cs-CZ" sz="1200" dirty="0" smtClean="0"/>
              <a:t>2019, </a:t>
            </a:r>
            <a:r>
              <a:rPr lang="cs-CZ" sz="1200" dirty="0"/>
              <a:t>vstupní data </a:t>
            </a:r>
            <a:r>
              <a:rPr lang="cs-CZ" sz="1200" dirty="0" smtClean="0"/>
              <a:t>2018)</a:t>
            </a:r>
            <a:endParaRPr lang="cs-CZ" sz="1200" dirty="0"/>
          </a:p>
          <a:p>
            <a:pPr marL="342900" indent="-342900">
              <a:spcBef>
                <a:spcPts val="400"/>
              </a:spcBef>
              <a:buFontTx/>
              <a:buChar char="-"/>
            </a:pPr>
            <a:r>
              <a:rPr lang="en-US" sz="1200" dirty="0"/>
              <a:t>QS World University Rankings </a:t>
            </a:r>
            <a:r>
              <a:rPr lang="en-US" sz="1200" dirty="0" smtClean="0"/>
              <a:t>202</a:t>
            </a:r>
            <a:r>
              <a:rPr lang="cs-CZ" sz="1200" dirty="0" smtClean="0"/>
              <a:t>1 </a:t>
            </a:r>
            <a:r>
              <a:rPr lang="cs-CZ" sz="1200" dirty="0"/>
              <a:t>(rok vydání </a:t>
            </a:r>
            <a:r>
              <a:rPr lang="cs-CZ" sz="1200" dirty="0" smtClean="0"/>
              <a:t>2020, </a:t>
            </a:r>
            <a:r>
              <a:rPr lang="cs-CZ" sz="1200" dirty="0"/>
              <a:t>vstupní data </a:t>
            </a:r>
            <a:r>
              <a:rPr lang="cs-CZ" sz="1200" dirty="0" smtClean="0"/>
              <a:t>2019) </a:t>
            </a:r>
          </a:p>
          <a:p>
            <a:pPr marL="342900" indent="-342900">
              <a:spcBef>
                <a:spcPts val="400"/>
              </a:spcBef>
              <a:buFontTx/>
              <a:buChar char="-"/>
            </a:pPr>
            <a:r>
              <a:rPr lang="en-US" sz="1200" dirty="0"/>
              <a:t>QS World University Rankings </a:t>
            </a:r>
            <a:r>
              <a:rPr lang="en-US" sz="1200" dirty="0" smtClean="0"/>
              <a:t>202</a:t>
            </a:r>
            <a:r>
              <a:rPr lang="cs-CZ" sz="1200" dirty="0" smtClean="0"/>
              <a:t>2 </a:t>
            </a:r>
            <a:r>
              <a:rPr lang="cs-CZ" sz="1200" dirty="0"/>
              <a:t>(rok vydání </a:t>
            </a:r>
            <a:r>
              <a:rPr lang="cs-CZ" sz="1200" dirty="0" smtClean="0"/>
              <a:t>2021, </a:t>
            </a:r>
            <a:r>
              <a:rPr lang="cs-CZ" sz="1200" dirty="0"/>
              <a:t>vstupní data </a:t>
            </a:r>
            <a:r>
              <a:rPr lang="cs-CZ" sz="1200" dirty="0" smtClean="0"/>
              <a:t>2020)</a:t>
            </a:r>
            <a:endParaRPr lang="cs-CZ" dirty="0"/>
          </a:p>
          <a:p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438" y="2624230"/>
            <a:ext cx="9759999" cy="272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90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2434" y="1719614"/>
            <a:ext cx="10215134" cy="948354"/>
          </a:xfrm>
        </p:spPr>
        <p:txBody>
          <a:bodyPr>
            <a:normAutofit/>
          </a:bodyPr>
          <a:lstStyle/>
          <a:p>
            <a:pPr algn="ctr"/>
            <a:r>
              <a:rPr lang="en-US" sz="2350" dirty="0">
                <a:solidFill>
                  <a:schemeClr val="accent2"/>
                </a:solidFill>
              </a:rPr>
              <a:t>QS World University Rankings 2022 </a:t>
            </a:r>
            <a:endParaRPr lang="cs-CZ" sz="2350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2434" y="2281177"/>
            <a:ext cx="10215134" cy="4143687"/>
          </a:xfrm>
        </p:spPr>
        <p:txBody>
          <a:bodyPr>
            <a:normAutofit fontScale="77500" lnSpcReduction="20000"/>
          </a:bodyPr>
          <a:lstStyle/>
          <a:p>
            <a:r>
              <a:rPr lang="cs-CZ" dirty="0">
                <a:solidFill>
                  <a:schemeClr val="accent2"/>
                </a:solidFill>
              </a:rPr>
              <a:t>srovnání </a:t>
            </a:r>
            <a:r>
              <a:rPr lang="en-US" dirty="0">
                <a:solidFill>
                  <a:schemeClr val="accent2"/>
                </a:solidFill>
              </a:rPr>
              <a:t>TOP 3 </a:t>
            </a:r>
            <a:r>
              <a:rPr lang="en-US" dirty="0" err="1">
                <a:solidFill>
                  <a:schemeClr val="accent2"/>
                </a:solidFill>
              </a:rPr>
              <a:t>alianční</a:t>
            </a:r>
            <a:r>
              <a:rPr lang="cs-CZ" dirty="0">
                <a:solidFill>
                  <a:schemeClr val="accent2"/>
                </a:solidFill>
              </a:rPr>
              <a:t>ch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univerzit</a:t>
            </a:r>
            <a:r>
              <a:rPr lang="en-US" dirty="0">
                <a:solidFill>
                  <a:schemeClr val="accent2"/>
                </a:solidFill>
              </a:rPr>
              <a:t> + </a:t>
            </a:r>
            <a:r>
              <a:rPr lang="en-US" dirty="0" err="1">
                <a:solidFill>
                  <a:schemeClr val="accent2"/>
                </a:solidFill>
              </a:rPr>
              <a:t>Univerzit</a:t>
            </a:r>
            <a:r>
              <a:rPr lang="cs-CZ" dirty="0">
                <a:solidFill>
                  <a:schemeClr val="accent2"/>
                </a:solidFill>
              </a:rPr>
              <a:t>y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Palackého</a:t>
            </a:r>
            <a:endParaRPr lang="en-US" dirty="0">
              <a:solidFill>
                <a:schemeClr val="accent2"/>
              </a:solidFill>
            </a:endParaRPr>
          </a:p>
          <a:p>
            <a:pPr lvl="1"/>
            <a:r>
              <a:rPr lang="cs-CZ" dirty="0" smtClean="0"/>
              <a:t>potenciál pro rozvoj UP ve spolupráci s partnery aliance</a:t>
            </a:r>
          </a:p>
          <a:p>
            <a:pPr lvl="2"/>
            <a:r>
              <a:rPr lang="cs-CZ" dirty="0"/>
              <a:t>a</a:t>
            </a:r>
            <a:r>
              <a:rPr lang="cs-CZ" dirty="0" smtClean="0"/>
              <a:t>kademická reputace</a:t>
            </a:r>
          </a:p>
          <a:p>
            <a:pPr lvl="2"/>
            <a:r>
              <a:rPr lang="cs-CZ" dirty="0"/>
              <a:t>c</a:t>
            </a:r>
            <a:r>
              <a:rPr lang="cs-CZ" dirty="0" smtClean="0"/>
              <a:t>itace</a:t>
            </a:r>
          </a:p>
          <a:p>
            <a:pPr lvl="2"/>
            <a:r>
              <a:rPr lang="cs-CZ" dirty="0"/>
              <a:t>p</a:t>
            </a:r>
            <a:r>
              <a:rPr lang="cs-CZ" dirty="0" smtClean="0"/>
              <a:t>arametry mezinárodního prostředí</a:t>
            </a:r>
          </a:p>
          <a:p>
            <a:pPr lvl="2"/>
            <a:endParaRPr lang="cs-CZ" dirty="0" smtClean="0"/>
          </a:p>
          <a:p>
            <a:pPr marL="266700" lvl="1" indent="0">
              <a:buNone/>
            </a:pPr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r>
              <a:rPr lang="cs-CZ" dirty="0" smtClean="0"/>
              <a:t>výše </a:t>
            </a:r>
            <a:r>
              <a:rPr lang="cs-CZ" dirty="0"/>
              <a:t>zmíněné ukazatele tvoří </a:t>
            </a:r>
            <a:r>
              <a:rPr lang="cs-CZ" dirty="0" smtClean="0"/>
              <a:t>70 </a:t>
            </a:r>
            <a:r>
              <a:rPr lang="cs-CZ" dirty="0"/>
              <a:t>% </a:t>
            </a:r>
            <a:r>
              <a:rPr lang="cs-CZ" dirty="0" smtClean="0"/>
              <a:t>celkového skóre</a:t>
            </a:r>
          </a:p>
          <a:p>
            <a:pPr marL="266700" lvl="1" indent="0">
              <a:buNone/>
            </a:pPr>
            <a:endParaRPr lang="cs-CZ" dirty="0"/>
          </a:p>
          <a:p>
            <a:pPr marL="266700" lvl="1" indent="0">
              <a:buNone/>
            </a:pPr>
            <a:endParaRPr lang="cs-CZ" dirty="0" smtClean="0"/>
          </a:p>
          <a:p>
            <a:pPr marL="266700" lvl="1" indent="0">
              <a:buNone/>
            </a:pPr>
            <a:endParaRPr lang="cs-CZ" dirty="0" smtClean="0"/>
          </a:p>
          <a:p>
            <a:pPr marL="266700" lvl="1" indent="0">
              <a:buNone/>
            </a:pPr>
            <a:endParaRPr lang="cs-CZ" dirty="0"/>
          </a:p>
          <a:p>
            <a:pPr marL="266700" lvl="1" indent="0">
              <a:buNone/>
            </a:pPr>
            <a:endParaRPr lang="cs-CZ" dirty="0" smtClean="0"/>
          </a:p>
          <a:p>
            <a:pPr marL="266700" lvl="1" indent="0">
              <a:buNone/>
            </a:pPr>
            <a:endParaRPr lang="cs-CZ" dirty="0"/>
          </a:p>
          <a:p>
            <a:pPr marL="266700" lvl="1" indent="0">
              <a:buNone/>
            </a:pPr>
            <a:endParaRPr lang="cs-CZ" dirty="0" smtClean="0"/>
          </a:p>
          <a:p>
            <a:pPr marL="266700" lvl="1" indent="0">
              <a:buNone/>
            </a:pPr>
            <a:endParaRPr lang="cs-CZ" dirty="0"/>
          </a:p>
          <a:p>
            <a:pPr marL="266700" lvl="1" indent="0">
              <a:buNone/>
            </a:pPr>
            <a:endParaRPr lang="cs-CZ" dirty="0" smtClean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4481"/>
              </p:ext>
            </p:extLst>
          </p:nvPr>
        </p:nvGraphicFramePr>
        <p:xfrm>
          <a:off x="972434" y="3788930"/>
          <a:ext cx="10852564" cy="2034352"/>
        </p:xfrm>
        <a:graphic>
          <a:graphicData uri="http://schemas.openxmlformats.org/drawingml/2006/table">
            <a:tbl>
              <a:tblPr/>
              <a:tblGrid>
                <a:gridCol w="831675">
                  <a:extLst>
                    <a:ext uri="{9D8B030D-6E8A-4147-A177-3AD203B41FA5}">
                      <a16:colId xmlns:a16="http://schemas.microsoft.com/office/drawing/2014/main" xmlns="" val="4187017551"/>
                    </a:ext>
                  </a:extLst>
                </a:gridCol>
                <a:gridCol w="2129689">
                  <a:extLst>
                    <a:ext uri="{9D8B030D-6E8A-4147-A177-3AD203B41FA5}">
                      <a16:colId xmlns:a16="http://schemas.microsoft.com/office/drawing/2014/main" xmlns="" val="1203835584"/>
                    </a:ext>
                  </a:extLst>
                </a:gridCol>
                <a:gridCol w="812859">
                  <a:extLst>
                    <a:ext uri="{9D8B030D-6E8A-4147-A177-3AD203B41FA5}">
                      <a16:colId xmlns:a16="http://schemas.microsoft.com/office/drawing/2014/main" xmlns="" val="3565174033"/>
                    </a:ext>
                  </a:extLst>
                </a:gridCol>
                <a:gridCol w="1040459">
                  <a:extLst>
                    <a:ext uri="{9D8B030D-6E8A-4147-A177-3AD203B41FA5}">
                      <a16:colId xmlns:a16="http://schemas.microsoft.com/office/drawing/2014/main" xmlns="" val="898816085"/>
                    </a:ext>
                  </a:extLst>
                </a:gridCol>
                <a:gridCol w="1284317">
                  <a:extLst>
                    <a:ext uri="{9D8B030D-6E8A-4147-A177-3AD203B41FA5}">
                      <a16:colId xmlns:a16="http://schemas.microsoft.com/office/drawing/2014/main" xmlns="" val="2513444518"/>
                    </a:ext>
                  </a:extLst>
                </a:gridCol>
                <a:gridCol w="1365601">
                  <a:extLst>
                    <a:ext uri="{9D8B030D-6E8A-4147-A177-3AD203B41FA5}">
                      <a16:colId xmlns:a16="http://schemas.microsoft.com/office/drawing/2014/main" xmlns="" val="3518681355"/>
                    </a:ext>
                  </a:extLst>
                </a:gridCol>
                <a:gridCol w="1072974">
                  <a:extLst>
                    <a:ext uri="{9D8B030D-6E8A-4147-A177-3AD203B41FA5}">
                      <a16:colId xmlns:a16="http://schemas.microsoft.com/office/drawing/2014/main" xmlns="" val="1683049458"/>
                    </a:ext>
                  </a:extLst>
                </a:gridCol>
                <a:gridCol w="1235545">
                  <a:extLst>
                    <a:ext uri="{9D8B030D-6E8A-4147-A177-3AD203B41FA5}">
                      <a16:colId xmlns:a16="http://schemas.microsoft.com/office/drawing/2014/main" xmlns="" val="869898730"/>
                    </a:ext>
                  </a:extLst>
                </a:gridCol>
                <a:gridCol w="1079445">
                  <a:extLst>
                    <a:ext uri="{9D8B030D-6E8A-4147-A177-3AD203B41FA5}">
                      <a16:colId xmlns:a16="http://schemas.microsoft.com/office/drawing/2014/main" xmlns="" val="3223493680"/>
                    </a:ext>
                  </a:extLst>
                </a:gridCol>
              </a:tblGrid>
              <a:tr h="2393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</a:p>
                  </a:txBody>
                  <a:tcPr marL="12219" marR="12219" marT="9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Name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19" marR="12219" marT="9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Scores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70" marR="1287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96155850"/>
                  </a:ext>
                </a:extLst>
              </a:tr>
              <a:tr h="83767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Overall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70" marR="1287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Academic</a:t>
                      </a:r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reputation</a:t>
                      </a:r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(40 %)</a:t>
                      </a:r>
                    </a:p>
                  </a:txBody>
                  <a:tcPr marL="12870" marR="1287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Employer</a:t>
                      </a:r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reputation</a:t>
                      </a:r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(10 %)</a:t>
                      </a:r>
                    </a:p>
                  </a:txBody>
                  <a:tcPr marL="12870" marR="1287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Faculty/Student Ratio </a:t>
                      </a:r>
                      <a:b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(20 %)</a:t>
                      </a:r>
                    </a:p>
                  </a:txBody>
                  <a:tcPr marL="12870" marR="1287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Citations per faculty </a:t>
                      </a:r>
                      <a:b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(20 %)</a:t>
                      </a:r>
                    </a:p>
                  </a:txBody>
                  <a:tcPr marL="12870" marR="1287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International faculty ratio</a:t>
                      </a:r>
                      <a:b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(5 %)</a:t>
                      </a:r>
                    </a:p>
                  </a:txBody>
                  <a:tcPr marL="12870" marR="1287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International student ratio</a:t>
                      </a:r>
                      <a:b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(5 %)</a:t>
                      </a:r>
                    </a:p>
                  </a:txBody>
                  <a:tcPr marL="12870" marR="1287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42812522"/>
                  </a:ext>
                </a:extLst>
              </a:tr>
              <a:tr h="23933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19" marR="12219" marT="9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Vrije</a:t>
                      </a:r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Universiteit</a:t>
                      </a:r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Amsterdam </a:t>
                      </a:r>
                    </a:p>
                  </a:txBody>
                  <a:tcPr marL="12219" marR="12219" marT="9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42,6</a:t>
                      </a:r>
                    </a:p>
                  </a:txBody>
                  <a:tcPr marL="12870" marR="1287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41,0</a:t>
                      </a:r>
                    </a:p>
                  </a:txBody>
                  <a:tcPr marL="12870" marR="1287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</a:t>
                      </a:r>
                    </a:p>
                  </a:txBody>
                  <a:tcPr marL="12870" marR="1287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37,3</a:t>
                      </a:r>
                    </a:p>
                  </a:txBody>
                  <a:tcPr marL="12870" marR="1287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67,1</a:t>
                      </a:r>
                    </a:p>
                  </a:txBody>
                  <a:tcPr marL="12870" marR="1287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37,5</a:t>
                      </a:r>
                    </a:p>
                  </a:txBody>
                  <a:tcPr marL="12870" marR="1287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30,9</a:t>
                      </a:r>
                    </a:p>
                  </a:txBody>
                  <a:tcPr marL="12870" marR="1287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50576010"/>
                  </a:ext>
                </a:extLst>
              </a:tr>
              <a:tr h="23933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19" marR="12219" marT="9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University </a:t>
                      </a:r>
                      <a:r>
                        <a:rPr lang="cs-CZ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</a:t>
                      </a:r>
                      <a:r>
                        <a:rPr lang="cs-CZ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Innsbruck 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19" marR="12219" marT="9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36,2</a:t>
                      </a:r>
                    </a:p>
                  </a:txBody>
                  <a:tcPr marL="12870" marR="1287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</a:t>
                      </a:r>
                    </a:p>
                  </a:txBody>
                  <a:tcPr marL="12870" marR="1287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</a:t>
                      </a:r>
                    </a:p>
                  </a:txBody>
                  <a:tcPr marL="12870" marR="1287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71,0</a:t>
                      </a:r>
                    </a:p>
                  </a:txBody>
                  <a:tcPr marL="12870" marR="1287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</a:t>
                      </a:r>
                    </a:p>
                  </a:txBody>
                  <a:tcPr marL="12870" marR="1287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12870" marR="1287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</a:t>
                      </a:r>
                    </a:p>
                  </a:txBody>
                  <a:tcPr marL="12870" marR="1287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51313849"/>
                  </a:ext>
                </a:extLst>
              </a:tr>
              <a:tr h="23933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19" marR="12219" marT="9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University </a:t>
                      </a:r>
                      <a:r>
                        <a:rPr lang="cs-CZ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</a:t>
                      </a:r>
                      <a:r>
                        <a:rPr lang="cs-CZ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East </a:t>
                      </a:r>
                      <a:r>
                        <a:rPr lang="cs-CZ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Anglia</a:t>
                      </a:r>
                      <a:r>
                        <a:rPr lang="cs-CZ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19" marR="12219" marT="9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34,0</a:t>
                      </a:r>
                    </a:p>
                  </a:txBody>
                  <a:tcPr marL="12870" marR="1287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19,7</a:t>
                      </a:r>
                    </a:p>
                  </a:txBody>
                  <a:tcPr marL="12870" marR="1287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</a:t>
                      </a:r>
                    </a:p>
                  </a:txBody>
                  <a:tcPr marL="12870" marR="1287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19,5</a:t>
                      </a:r>
                    </a:p>
                  </a:txBody>
                  <a:tcPr marL="12870" marR="1287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</a:t>
                      </a:r>
                    </a:p>
                  </a:txBody>
                  <a:tcPr marL="12870" marR="1287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59,1</a:t>
                      </a:r>
                    </a:p>
                  </a:txBody>
                  <a:tcPr marL="12870" marR="1287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59,9</a:t>
                      </a:r>
                    </a:p>
                  </a:txBody>
                  <a:tcPr marL="12870" marR="1287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98332357"/>
                  </a:ext>
                </a:extLst>
              </a:tr>
              <a:tr h="23933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601-650</a:t>
                      </a:r>
                      <a:endParaRPr lang="cs-CZ" sz="1000" b="0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19" marR="12219" marT="9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Palacký University Olomouc </a:t>
                      </a:r>
                    </a:p>
                  </a:txBody>
                  <a:tcPr marL="12219" marR="12219" marT="9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18,7</a:t>
                      </a:r>
                    </a:p>
                  </a:txBody>
                  <a:tcPr marL="12870" marR="1287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15,4</a:t>
                      </a:r>
                    </a:p>
                  </a:txBody>
                  <a:tcPr marL="12870" marR="1287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12,5</a:t>
                      </a:r>
                    </a:p>
                  </a:txBody>
                  <a:tcPr marL="12870" marR="1287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37,8</a:t>
                      </a:r>
                    </a:p>
                  </a:txBody>
                  <a:tcPr marL="12870" marR="1287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9,0</a:t>
                      </a:r>
                    </a:p>
                  </a:txBody>
                  <a:tcPr marL="12870" marR="1287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17,3</a:t>
                      </a:r>
                    </a:p>
                  </a:txBody>
                  <a:tcPr marL="12870" marR="1287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19,5</a:t>
                      </a:r>
                    </a:p>
                  </a:txBody>
                  <a:tcPr marL="12870" marR="1287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951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090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2870" y="1278654"/>
            <a:ext cx="10215134" cy="550146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+mn-lt"/>
              </a:rPr>
              <a:t>Internal </a:t>
            </a:r>
            <a:r>
              <a:rPr lang="en-US" sz="3200" dirty="0">
                <a:latin typeface="+mn-lt"/>
              </a:rPr>
              <a:t>Strategic Management Concept </a:t>
            </a:r>
            <a:r>
              <a:rPr lang="cs-CZ" sz="3200" dirty="0" err="1" smtClean="0">
                <a:latin typeface="+mn-lt"/>
              </a:rPr>
              <a:t>at</a:t>
            </a:r>
            <a:r>
              <a:rPr lang="cs-CZ" sz="3200" dirty="0" smtClean="0">
                <a:latin typeface="+mn-lt"/>
              </a:rPr>
              <a:t> UP </a:t>
            </a:r>
            <a:endParaRPr lang="cs-CZ" sz="32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2870" y="1787236"/>
            <a:ext cx="10215134" cy="4572001"/>
          </a:xfrm>
        </p:spPr>
        <p:txBody>
          <a:bodyPr>
            <a:normAutofit/>
          </a:bodyPr>
          <a:lstStyle/>
          <a:p>
            <a:pPr marL="0" indent="0">
              <a:lnSpc>
                <a:spcPts val="3000"/>
              </a:lnSpc>
              <a:buNone/>
            </a:pPr>
            <a:r>
              <a:rPr lang="cs-CZ" dirty="0">
                <a:latin typeface="+mn-lt"/>
              </a:rPr>
              <a:t>Činnosti UP Aliance Aurora </a:t>
            </a:r>
            <a:r>
              <a:rPr lang="cs-CZ" dirty="0" err="1">
                <a:latin typeface="+mn-lt"/>
              </a:rPr>
              <a:t>European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Universities</a:t>
            </a:r>
            <a:r>
              <a:rPr lang="cs-CZ" dirty="0">
                <a:latin typeface="+mn-lt"/>
              </a:rPr>
              <a:t> </a:t>
            </a:r>
            <a:endParaRPr lang="cs-CZ" dirty="0" smtClean="0">
              <a:latin typeface="+mn-lt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cs-CZ" b="1" dirty="0" smtClean="0">
                <a:latin typeface="+mn-lt"/>
              </a:rPr>
              <a:t>je </a:t>
            </a:r>
            <a:r>
              <a:rPr lang="cs-CZ" b="1" dirty="0">
                <a:latin typeface="+mn-lt"/>
              </a:rPr>
              <a:t>rozdělené do 6 pracovních </a:t>
            </a:r>
            <a:r>
              <a:rPr lang="cs-CZ" b="1" dirty="0" smtClean="0">
                <a:latin typeface="+mn-lt"/>
              </a:rPr>
              <a:t>balíčků – </a:t>
            </a:r>
            <a:r>
              <a:rPr lang="cs-CZ" b="1" smtClean="0">
                <a:latin typeface="+mn-lt"/>
              </a:rPr>
              <a:t>reflexe ve SZ UP:</a:t>
            </a:r>
            <a:endParaRPr lang="cs-CZ" b="1" dirty="0" smtClean="0">
              <a:latin typeface="+mn-lt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cs-CZ" dirty="0" smtClean="0">
                <a:latin typeface="+mn-lt"/>
              </a:rPr>
              <a:t>WP </a:t>
            </a:r>
            <a:r>
              <a:rPr lang="cs-CZ" dirty="0">
                <a:latin typeface="+mn-lt"/>
              </a:rPr>
              <a:t>1. Management a </a:t>
            </a:r>
            <a:r>
              <a:rPr lang="cs-CZ" dirty="0" smtClean="0">
                <a:latin typeface="+mn-lt"/>
              </a:rPr>
              <a:t>vedení</a:t>
            </a:r>
          </a:p>
          <a:p>
            <a:pPr marL="0" indent="0">
              <a:lnSpc>
                <a:spcPts val="3000"/>
              </a:lnSpc>
              <a:buNone/>
            </a:pPr>
            <a:r>
              <a:rPr lang="cs-CZ" dirty="0" smtClean="0">
                <a:latin typeface="+mn-lt"/>
              </a:rPr>
              <a:t>WP </a:t>
            </a:r>
            <a:r>
              <a:rPr lang="cs-CZ" dirty="0">
                <a:latin typeface="+mn-lt"/>
              </a:rPr>
              <a:t>2. Zajištění </a:t>
            </a:r>
            <a:r>
              <a:rPr lang="cs-CZ" dirty="0" smtClean="0">
                <a:latin typeface="+mn-lt"/>
              </a:rPr>
              <a:t>kvality</a:t>
            </a:r>
          </a:p>
          <a:p>
            <a:pPr marL="0" indent="0">
              <a:lnSpc>
                <a:spcPts val="3000"/>
              </a:lnSpc>
              <a:buNone/>
            </a:pPr>
            <a:r>
              <a:rPr lang="cs-CZ" dirty="0" smtClean="0">
                <a:latin typeface="+mn-lt"/>
              </a:rPr>
              <a:t>WP </a:t>
            </a:r>
            <a:r>
              <a:rPr lang="cs-CZ" dirty="0">
                <a:latin typeface="+mn-lt"/>
              </a:rPr>
              <a:t>3. Aurora </a:t>
            </a:r>
            <a:r>
              <a:rPr lang="cs-CZ" dirty="0" err="1">
                <a:latin typeface="+mn-lt"/>
              </a:rPr>
              <a:t>Learning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for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Societal</a:t>
            </a:r>
            <a:r>
              <a:rPr lang="cs-CZ" dirty="0">
                <a:latin typeface="+mn-lt"/>
              </a:rPr>
              <a:t> </a:t>
            </a:r>
            <a:r>
              <a:rPr lang="cs-CZ" dirty="0" err="1" smtClean="0">
                <a:latin typeface="+mn-lt"/>
              </a:rPr>
              <a:t>Impact</a:t>
            </a:r>
            <a:endParaRPr lang="cs-CZ" dirty="0" smtClean="0">
              <a:latin typeface="+mn-lt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cs-CZ" dirty="0" smtClean="0">
                <a:latin typeface="+mn-lt"/>
              </a:rPr>
              <a:t>WP </a:t>
            </a:r>
            <a:r>
              <a:rPr lang="cs-CZ" dirty="0">
                <a:latin typeface="+mn-lt"/>
              </a:rPr>
              <a:t>4. Zapojení </a:t>
            </a:r>
            <a:r>
              <a:rPr lang="cs-CZ" dirty="0" smtClean="0">
                <a:latin typeface="+mn-lt"/>
              </a:rPr>
              <a:t>komunit</a:t>
            </a:r>
          </a:p>
          <a:p>
            <a:pPr marL="0" indent="0">
              <a:lnSpc>
                <a:spcPts val="3000"/>
              </a:lnSpc>
              <a:buNone/>
            </a:pPr>
            <a:r>
              <a:rPr lang="cs-CZ" dirty="0" smtClean="0">
                <a:latin typeface="+mn-lt"/>
              </a:rPr>
              <a:t>WP </a:t>
            </a:r>
            <a:r>
              <a:rPr lang="cs-CZ" dirty="0">
                <a:latin typeface="+mn-lt"/>
              </a:rPr>
              <a:t>5. Průkopníci udržitelnosti </a:t>
            </a:r>
            <a:r>
              <a:rPr lang="cs-CZ" dirty="0" smtClean="0">
                <a:latin typeface="+mn-lt"/>
              </a:rPr>
              <a:t>Aurora</a:t>
            </a:r>
          </a:p>
          <a:p>
            <a:pPr marL="0" indent="0">
              <a:lnSpc>
                <a:spcPts val="3000"/>
              </a:lnSpc>
              <a:buNone/>
            </a:pPr>
            <a:r>
              <a:rPr lang="cs-CZ" dirty="0" smtClean="0">
                <a:latin typeface="+mn-lt"/>
              </a:rPr>
              <a:t>WP </a:t>
            </a:r>
            <a:r>
              <a:rPr lang="cs-CZ" dirty="0">
                <a:latin typeface="+mn-lt"/>
              </a:rPr>
              <a:t>6. Udržitelnost a šíření</a:t>
            </a:r>
            <a:endParaRPr lang="en-US" sz="2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AutoShape 2" descr="Creating Social Entrepreneurs and innovators | Aurora European Universities  Allia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" name="Picture 2" descr="Aurora | European University Allian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1171" y="555446"/>
            <a:ext cx="726380" cy="72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86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72870" y="1717276"/>
            <a:ext cx="10215134" cy="161286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Academic </a:t>
            </a:r>
            <a:r>
              <a:rPr lang="en-US" dirty="0"/>
              <a:t>Ranking of World </a:t>
            </a:r>
            <a:r>
              <a:rPr lang="en-US" dirty="0" smtClean="0"/>
              <a:t>Universities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72870" y="5639827"/>
            <a:ext cx="10215134" cy="1480766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400"/>
              </a:spcBef>
              <a:buFontTx/>
              <a:buChar char="-"/>
            </a:pPr>
            <a:r>
              <a:rPr lang="en-US" sz="1200" dirty="0"/>
              <a:t>Academic Ranking of World </a:t>
            </a:r>
            <a:r>
              <a:rPr lang="en-US" sz="1200" dirty="0" smtClean="0"/>
              <a:t>Universities</a:t>
            </a:r>
            <a:r>
              <a:rPr lang="cs-CZ" sz="1200" dirty="0" smtClean="0"/>
              <a:t> </a:t>
            </a:r>
            <a:r>
              <a:rPr lang="en-US" sz="1200" dirty="0" smtClean="0"/>
              <a:t>20</a:t>
            </a:r>
            <a:r>
              <a:rPr lang="cs-CZ" sz="1200" dirty="0" smtClean="0"/>
              <a:t>19 (rok </a:t>
            </a:r>
            <a:r>
              <a:rPr lang="cs-CZ" sz="1200" dirty="0"/>
              <a:t>vydání </a:t>
            </a:r>
            <a:r>
              <a:rPr lang="cs-CZ" sz="1200" dirty="0" smtClean="0"/>
              <a:t>2019, </a:t>
            </a:r>
            <a:r>
              <a:rPr lang="cs-CZ" sz="1200" dirty="0"/>
              <a:t>vstupní data </a:t>
            </a:r>
            <a:r>
              <a:rPr lang="cs-CZ" sz="1200" dirty="0" smtClean="0"/>
              <a:t>2017)</a:t>
            </a:r>
            <a:endParaRPr lang="cs-CZ" sz="1200" dirty="0"/>
          </a:p>
          <a:p>
            <a:pPr marL="342900" indent="-342900">
              <a:spcBef>
                <a:spcPts val="400"/>
              </a:spcBef>
              <a:buFontTx/>
              <a:buChar char="-"/>
            </a:pPr>
            <a:r>
              <a:rPr lang="en-US" sz="1200" dirty="0"/>
              <a:t>Academic Ranking of World Universities</a:t>
            </a:r>
            <a:r>
              <a:rPr lang="cs-CZ" sz="1200" dirty="0"/>
              <a:t> </a:t>
            </a:r>
            <a:r>
              <a:rPr lang="en-US" sz="1200" dirty="0"/>
              <a:t>2020</a:t>
            </a:r>
            <a:r>
              <a:rPr lang="cs-CZ" sz="1200" dirty="0"/>
              <a:t> (rok vydání </a:t>
            </a:r>
            <a:r>
              <a:rPr lang="cs-CZ" sz="1200" dirty="0" smtClean="0"/>
              <a:t>2020, </a:t>
            </a:r>
            <a:r>
              <a:rPr lang="cs-CZ" sz="1200" dirty="0"/>
              <a:t>vstupní data </a:t>
            </a:r>
            <a:r>
              <a:rPr lang="cs-CZ" sz="1200" dirty="0" smtClean="0"/>
              <a:t>2018)</a:t>
            </a:r>
            <a:endParaRPr lang="cs-CZ" sz="1200" dirty="0"/>
          </a:p>
          <a:p>
            <a:pPr marL="342900" indent="-342900">
              <a:spcBef>
                <a:spcPts val="400"/>
              </a:spcBef>
              <a:buFontTx/>
              <a:buChar char="-"/>
            </a:pPr>
            <a:r>
              <a:rPr lang="en-US" sz="1200" dirty="0"/>
              <a:t>Academic Ranking of World Universities</a:t>
            </a:r>
            <a:r>
              <a:rPr lang="cs-CZ" sz="1200" dirty="0"/>
              <a:t> </a:t>
            </a:r>
            <a:r>
              <a:rPr lang="en-US" sz="1200" dirty="0" smtClean="0"/>
              <a:t>202</a:t>
            </a:r>
            <a:r>
              <a:rPr lang="cs-CZ" sz="1200" dirty="0" smtClean="0"/>
              <a:t>1 </a:t>
            </a:r>
            <a:r>
              <a:rPr lang="cs-CZ" sz="1200" dirty="0"/>
              <a:t>(rok vydání </a:t>
            </a:r>
            <a:r>
              <a:rPr lang="cs-CZ" sz="1200" dirty="0" smtClean="0"/>
              <a:t>2021, </a:t>
            </a:r>
            <a:r>
              <a:rPr lang="cs-CZ" sz="1200" dirty="0"/>
              <a:t>vstupní data </a:t>
            </a:r>
            <a:r>
              <a:rPr lang="cs-CZ" sz="1200" dirty="0" smtClean="0"/>
              <a:t>2019)</a:t>
            </a:r>
            <a:endParaRPr lang="cs-CZ" sz="1200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277" y="2345077"/>
            <a:ext cx="8797690" cy="302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24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2434" y="1344854"/>
            <a:ext cx="10215134" cy="948354"/>
          </a:xfrm>
        </p:spPr>
        <p:txBody>
          <a:bodyPr>
            <a:normAutofit/>
          </a:bodyPr>
          <a:lstStyle/>
          <a:p>
            <a:pPr algn="ctr"/>
            <a:r>
              <a:rPr lang="en-US" sz="2350" dirty="0">
                <a:solidFill>
                  <a:schemeClr val="accent2"/>
                </a:solidFill>
              </a:rPr>
              <a:t>Academic Ranking of World </a:t>
            </a:r>
            <a:r>
              <a:rPr lang="en-US" sz="2350" dirty="0" smtClean="0">
                <a:solidFill>
                  <a:schemeClr val="accent2"/>
                </a:solidFill>
              </a:rPr>
              <a:t>Universities</a:t>
            </a:r>
            <a:r>
              <a:rPr lang="cs-CZ" sz="2350" dirty="0" smtClean="0">
                <a:solidFill>
                  <a:schemeClr val="accent2"/>
                </a:solidFill>
              </a:rPr>
              <a:t> 2021</a:t>
            </a:r>
            <a:endParaRPr lang="cs-CZ" sz="2350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2434" y="1828800"/>
            <a:ext cx="10215134" cy="5011738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>
                <a:solidFill>
                  <a:schemeClr val="accent2"/>
                </a:solidFill>
              </a:rPr>
              <a:t>srovnání </a:t>
            </a:r>
            <a:r>
              <a:rPr lang="en-US" dirty="0" smtClean="0">
                <a:solidFill>
                  <a:schemeClr val="accent2"/>
                </a:solidFill>
              </a:rPr>
              <a:t>TOP </a:t>
            </a:r>
            <a:r>
              <a:rPr lang="en-US" dirty="0">
                <a:solidFill>
                  <a:schemeClr val="accent2"/>
                </a:solidFill>
              </a:rPr>
              <a:t>3 </a:t>
            </a:r>
            <a:r>
              <a:rPr lang="en-US" dirty="0" err="1" smtClean="0">
                <a:solidFill>
                  <a:schemeClr val="accent2"/>
                </a:solidFill>
              </a:rPr>
              <a:t>alianční</a:t>
            </a:r>
            <a:r>
              <a:rPr lang="cs-CZ" dirty="0" smtClean="0">
                <a:solidFill>
                  <a:schemeClr val="accent2"/>
                </a:solidFill>
              </a:rPr>
              <a:t>ch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univerzit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+ </a:t>
            </a:r>
            <a:r>
              <a:rPr lang="en-US" dirty="0" err="1" smtClean="0">
                <a:solidFill>
                  <a:schemeClr val="accent2"/>
                </a:solidFill>
              </a:rPr>
              <a:t>Univerzit</a:t>
            </a:r>
            <a:r>
              <a:rPr lang="cs-CZ" dirty="0" smtClean="0">
                <a:solidFill>
                  <a:schemeClr val="accent2"/>
                </a:solidFill>
              </a:rPr>
              <a:t>y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Palackého</a:t>
            </a:r>
            <a:endParaRPr lang="en-US" dirty="0">
              <a:solidFill>
                <a:schemeClr val="accent2"/>
              </a:solidFill>
            </a:endParaRPr>
          </a:p>
          <a:p>
            <a:pPr lvl="1"/>
            <a:r>
              <a:rPr lang="cs-CZ" dirty="0"/>
              <a:t>p</a:t>
            </a:r>
            <a:r>
              <a:rPr lang="cs-CZ" dirty="0" smtClean="0"/>
              <a:t>otenciál pro rozvoj UP </a:t>
            </a:r>
          </a:p>
          <a:p>
            <a:pPr lvl="2"/>
            <a:r>
              <a:rPr lang="cs-CZ" dirty="0"/>
              <a:t>p</a:t>
            </a:r>
            <a:r>
              <a:rPr lang="cs-CZ" dirty="0" smtClean="0"/>
              <a:t>ředevším v oblasti článků, publikací a citací</a:t>
            </a:r>
          </a:p>
          <a:p>
            <a:pPr lvl="2"/>
            <a:r>
              <a:rPr lang="cs-CZ" dirty="0"/>
              <a:t>n</a:t>
            </a:r>
            <a:r>
              <a:rPr lang="cs-CZ" dirty="0" smtClean="0"/>
              <a:t>apř. počet nobelistů nelze příliš ovlivnit</a:t>
            </a:r>
            <a:endParaRPr lang="cs-CZ" dirty="0"/>
          </a:p>
          <a:p>
            <a:pPr lvl="2"/>
            <a:endParaRPr lang="cs-CZ" dirty="0" smtClean="0"/>
          </a:p>
          <a:p>
            <a:pPr lvl="2"/>
            <a:endParaRPr lang="cs-CZ" dirty="0" smtClean="0"/>
          </a:p>
          <a:p>
            <a:pPr marL="266700" lvl="1" indent="0">
              <a:buNone/>
            </a:pPr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sz="1600" dirty="0" smtClean="0"/>
          </a:p>
          <a:p>
            <a:pPr marL="266700" lvl="1" indent="0">
              <a:buNone/>
            </a:pPr>
            <a:r>
              <a:rPr lang="cs-CZ" sz="1300" dirty="0" err="1" smtClean="0"/>
              <a:t>Alumni</a:t>
            </a:r>
            <a:r>
              <a:rPr lang="cs-CZ" sz="1300" dirty="0"/>
              <a:t> </a:t>
            </a:r>
            <a:r>
              <a:rPr lang="cs-CZ" sz="1300" dirty="0" smtClean="0"/>
              <a:t>= absolventi </a:t>
            </a:r>
            <a:r>
              <a:rPr lang="cs-CZ" sz="1300" dirty="0"/>
              <a:t>instituce, kteří získali Nobelovu cenu nebo </a:t>
            </a:r>
            <a:r>
              <a:rPr lang="cs-CZ" sz="1300" dirty="0" err="1"/>
              <a:t>Fieldsovu</a:t>
            </a:r>
            <a:r>
              <a:rPr lang="cs-CZ" sz="1300" dirty="0"/>
              <a:t> </a:t>
            </a:r>
            <a:r>
              <a:rPr lang="cs-CZ" sz="1300" dirty="0" smtClean="0"/>
              <a:t>medaili</a:t>
            </a:r>
          </a:p>
          <a:p>
            <a:pPr marL="266700" lvl="1" indent="0">
              <a:buNone/>
            </a:pPr>
            <a:r>
              <a:rPr lang="cs-CZ" sz="1300" dirty="0" err="1" smtClean="0"/>
              <a:t>Award</a:t>
            </a:r>
            <a:r>
              <a:rPr lang="cs-CZ" sz="1300" dirty="0" smtClean="0"/>
              <a:t> = zaměstnanci </a:t>
            </a:r>
            <a:r>
              <a:rPr lang="cs-CZ" sz="1300" dirty="0"/>
              <a:t>instituce, kteří získali Nobelovu cenu nebo </a:t>
            </a:r>
            <a:r>
              <a:rPr lang="cs-CZ" sz="1300" dirty="0" err="1"/>
              <a:t>Fieldsovu</a:t>
            </a:r>
            <a:r>
              <a:rPr lang="cs-CZ" sz="1300" dirty="0"/>
              <a:t> </a:t>
            </a:r>
            <a:r>
              <a:rPr lang="cs-CZ" sz="1300" dirty="0" smtClean="0"/>
              <a:t>medaili</a:t>
            </a:r>
          </a:p>
          <a:p>
            <a:pPr marL="266700" lvl="1" indent="0">
              <a:buNone/>
            </a:pPr>
            <a:r>
              <a:rPr lang="cs-CZ" sz="1300" dirty="0" err="1" smtClean="0"/>
              <a:t>HiCi</a:t>
            </a:r>
            <a:r>
              <a:rPr lang="cs-CZ" sz="1300" dirty="0" smtClean="0"/>
              <a:t> = vysoce </a:t>
            </a:r>
            <a:r>
              <a:rPr lang="cs-CZ" sz="1300" dirty="0"/>
              <a:t>citovaní výzkumníci </a:t>
            </a:r>
          </a:p>
          <a:p>
            <a:pPr marL="266700" lvl="1" indent="0">
              <a:buNone/>
            </a:pPr>
            <a:r>
              <a:rPr lang="cs-CZ" sz="1300" dirty="0" smtClean="0"/>
              <a:t>N&amp;S = články </a:t>
            </a:r>
            <a:r>
              <a:rPr lang="cs-CZ" sz="1300" dirty="0"/>
              <a:t>publikované v časopisech </a:t>
            </a:r>
            <a:r>
              <a:rPr lang="cs-CZ" sz="1300" dirty="0" err="1"/>
              <a:t>Nature</a:t>
            </a:r>
            <a:r>
              <a:rPr lang="cs-CZ" sz="1300" dirty="0"/>
              <a:t> a </a:t>
            </a:r>
            <a:r>
              <a:rPr lang="cs-CZ" sz="1300" dirty="0" smtClean="0"/>
              <a:t>Science</a:t>
            </a:r>
          </a:p>
          <a:p>
            <a:pPr marL="266700" lvl="1" indent="0">
              <a:buNone/>
            </a:pPr>
            <a:r>
              <a:rPr lang="cs-CZ" sz="1300" dirty="0" smtClean="0"/>
              <a:t>PUB = publikace </a:t>
            </a:r>
            <a:r>
              <a:rPr lang="cs-CZ" sz="1300" dirty="0"/>
              <a:t>zanesené v Science </a:t>
            </a:r>
            <a:r>
              <a:rPr lang="cs-CZ" sz="1300" dirty="0" err="1"/>
              <a:t>Citation</a:t>
            </a:r>
            <a:r>
              <a:rPr lang="cs-CZ" sz="1300" dirty="0"/>
              <a:t> Index-</a:t>
            </a:r>
            <a:r>
              <a:rPr lang="cs-CZ" sz="1300" dirty="0" err="1"/>
              <a:t>Expanded</a:t>
            </a:r>
            <a:r>
              <a:rPr lang="cs-CZ" sz="1300" dirty="0"/>
              <a:t> a </a:t>
            </a:r>
            <a:r>
              <a:rPr lang="cs-CZ" sz="1300" dirty="0" err="1"/>
              <a:t>Social</a:t>
            </a:r>
            <a:r>
              <a:rPr lang="cs-CZ" sz="1300" dirty="0"/>
              <a:t> Science </a:t>
            </a:r>
            <a:r>
              <a:rPr lang="cs-CZ" sz="1300" dirty="0" err="1"/>
              <a:t>Citation</a:t>
            </a:r>
            <a:r>
              <a:rPr lang="cs-CZ" sz="1300" dirty="0"/>
              <a:t> </a:t>
            </a:r>
            <a:r>
              <a:rPr lang="cs-CZ" sz="1300" dirty="0" smtClean="0"/>
              <a:t>Index</a:t>
            </a:r>
          </a:p>
          <a:p>
            <a:pPr marL="266700" lvl="1" indent="0">
              <a:buNone/>
            </a:pPr>
            <a:r>
              <a:rPr lang="cs-CZ" sz="1300" dirty="0" smtClean="0"/>
              <a:t>PCP = akademický </a:t>
            </a:r>
            <a:r>
              <a:rPr lang="cs-CZ" sz="1300" dirty="0"/>
              <a:t>výkon instituce převedený na počet jejích zaměstnanců </a:t>
            </a:r>
            <a:r>
              <a:rPr lang="cs-CZ" sz="1300" dirty="0" smtClean="0"/>
              <a:t>(vážené </a:t>
            </a:r>
            <a:r>
              <a:rPr lang="cs-CZ" sz="1300" dirty="0"/>
              <a:t>skóre prvních pěti indikátorů dělené přepočítaným počtem akademických </a:t>
            </a:r>
            <a:r>
              <a:rPr lang="cs-CZ" sz="1300" dirty="0" smtClean="0"/>
              <a:t>pracovníků)</a:t>
            </a:r>
            <a:endParaRPr lang="cs-CZ" sz="1300" dirty="0"/>
          </a:p>
          <a:p>
            <a:pPr marL="266700" lvl="1" indent="0">
              <a:buNone/>
            </a:pPr>
            <a:endParaRPr lang="cs-CZ" dirty="0" smtClean="0"/>
          </a:p>
          <a:p>
            <a:pPr marL="266700" lvl="1" indent="0">
              <a:buNone/>
            </a:pPr>
            <a:endParaRPr lang="cs-CZ" dirty="0" smtClean="0"/>
          </a:p>
          <a:p>
            <a:pPr marL="266700" lvl="1" indent="0">
              <a:buNone/>
            </a:pPr>
            <a:endParaRPr lang="cs-CZ" dirty="0"/>
          </a:p>
          <a:p>
            <a:pPr marL="266700" lvl="1" indent="0">
              <a:buNone/>
            </a:pPr>
            <a:endParaRPr lang="cs-CZ" dirty="0" smtClean="0"/>
          </a:p>
          <a:p>
            <a:pPr marL="266700" lvl="1" indent="0">
              <a:buNone/>
            </a:pPr>
            <a:endParaRPr lang="cs-CZ" dirty="0"/>
          </a:p>
          <a:p>
            <a:pPr marL="266700" lvl="1" indent="0">
              <a:buNone/>
            </a:pPr>
            <a:endParaRPr lang="cs-CZ" dirty="0" smtClean="0"/>
          </a:p>
          <a:p>
            <a:pPr marL="266700" lvl="1" indent="0">
              <a:buNone/>
            </a:pPr>
            <a:endParaRPr lang="cs-CZ" dirty="0"/>
          </a:p>
          <a:p>
            <a:pPr marL="266700" lvl="1" indent="0">
              <a:buNone/>
            </a:pPr>
            <a:endParaRPr lang="cs-CZ" dirty="0" smtClean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982445"/>
              </p:ext>
            </p:extLst>
          </p:nvPr>
        </p:nvGraphicFramePr>
        <p:xfrm>
          <a:off x="1193441" y="2969660"/>
          <a:ext cx="9773117" cy="2048443"/>
        </p:xfrm>
        <a:graphic>
          <a:graphicData uri="http://schemas.openxmlformats.org/drawingml/2006/table">
            <a:tbl>
              <a:tblPr/>
              <a:tblGrid>
                <a:gridCol w="831675">
                  <a:extLst>
                    <a:ext uri="{9D8B030D-6E8A-4147-A177-3AD203B41FA5}">
                      <a16:colId xmlns:a16="http://schemas.microsoft.com/office/drawing/2014/main" xmlns="" val="4187017551"/>
                    </a:ext>
                  </a:extLst>
                </a:gridCol>
                <a:gridCol w="2129689">
                  <a:extLst>
                    <a:ext uri="{9D8B030D-6E8A-4147-A177-3AD203B41FA5}">
                      <a16:colId xmlns:a16="http://schemas.microsoft.com/office/drawing/2014/main" xmlns="" val="1203835584"/>
                    </a:ext>
                  </a:extLst>
                </a:gridCol>
                <a:gridCol w="998717">
                  <a:extLst>
                    <a:ext uri="{9D8B030D-6E8A-4147-A177-3AD203B41FA5}">
                      <a16:colId xmlns:a16="http://schemas.microsoft.com/office/drawing/2014/main" xmlns="" val="3565174033"/>
                    </a:ext>
                  </a:extLst>
                </a:gridCol>
                <a:gridCol w="1121743">
                  <a:extLst>
                    <a:ext uri="{9D8B030D-6E8A-4147-A177-3AD203B41FA5}">
                      <a16:colId xmlns:a16="http://schemas.microsoft.com/office/drawing/2014/main" xmlns="" val="898816085"/>
                    </a:ext>
                  </a:extLst>
                </a:gridCol>
                <a:gridCol w="1186774">
                  <a:extLst>
                    <a:ext uri="{9D8B030D-6E8A-4147-A177-3AD203B41FA5}">
                      <a16:colId xmlns:a16="http://schemas.microsoft.com/office/drawing/2014/main" xmlns="" val="2513444518"/>
                    </a:ext>
                  </a:extLst>
                </a:gridCol>
                <a:gridCol w="1196000">
                  <a:extLst>
                    <a:ext uri="{9D8B030D-6E8A-4147-A177-3AD203B41FA5}">
                      <a16:colId xmlns:a16="http://schemas.microsoft.com/office/drawing/2014/main" xmlns="" val="3518681355"/>
                    </a:ext>
                  </a:extLst>
                </a:gridCol>
                <a:gridCol w="1210060">
                  <a:extLst>
                    <a:ext uri="{9D8B030D-6E8A-4147-A177-3AD203B41FA5}">
                      <a16:colId xmlns:a16="http://schemas.microsoft.com/office/drawing/2014/main" xmlns="" val="1683049458"/>
                    </a:ext>
                  </a:extLst>
                </a:gridCol>
                <a:gridCol w="1098459">
                  <a:extLst>
                    <a:ext uri="{9D8B030D-6E8A-4147-A177-3AD203B41FA5}">
                      <a16:colId xmlns:a16="http://schemas.microsoft.com/office/drawing/2014/main" xmlns="" val="869898730"/>
                    </a:ext>
                  </a:extLst>
                </a:gridCol>
              </a:tblGrid>
              <a:tr h="2393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</a:p>
                  </a:txBody>
                  <a:tcPr marL="12219" marR="12219" marT="9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Name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19" marR="12219" marT="9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Scores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70" marR="1287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96155850"/>
                  </a:ext>
                </a:extLst>
              </a:tr>
              <a:tr h="83767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Alumni</a:t>
                      </a:r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(10 %)</a:t>
                      </a:r>
                    </a:p>
                  </a:txBody>
                  <a:tcPr marL="12870" marR="1287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Award</a:t>
                      </a:r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(20 %)</a:t>
                      </a:r>
                    </a:p>
                  </a:txBody>
                  <a:tcPr marL="12870" marR="1287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HiCi</a:t>
                      </a:r>
                      <a:b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(20 %)</a:t>
                      </a:r>
                    </a:p>
                  </a:txBody>
                  <a:tcPr marL="12870" marR="1287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N&amp;S</a:t>
                      </a:r>
                      <a:b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(20 %)</a:t>
                      </a:r>
                    </a:p>
                  </a:txBody>
                  <a:tcPr marL="12870" marR="1287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</a:t>
                      </a:r>
                      <a:b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(20 %)</a:t>
                      </a:r>
                    </a:p>
                  </a:txBody>
                  <a:tcPr marL="12870" marR="1287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PCP</a:t>
                      </a:r>
                      <a:b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(10 %)</a:t>
                      </a:r>
                    </a:p>
                  </a:txBody>
                  <a:tcPr marL="12870" marR="1287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42812522"/>
                  </a:ext>
                </a:extLst>
              </a:tr>
              <a:tr h="25342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101-150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19" marR="12219" marT="9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Vrije</a:t>
                      </a:r>
                      <a:r>
                        <a:rPr lang="cs-CZ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Universiteit</a:t>
                      </a:r>
                      <a:r>
                        <a:rPr lang="cs-CZ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Amsterdam 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19" marR="12219" marT="9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12870" marR="1287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12870" marR="1287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30,9</a:t>
                      </a:r>
                    </a:p>
                  </a:txBody>
                  <a:tcPr marL="12870" marR="1287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</a:t>
                      </a:r>
                    </a:p>
                  </a:txBody>
                  <a:tcPr marL="12870" marR="1287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51,7</a:t>
                      </a:r>
                    </a:p>
                  </a:txBody>
                  <a:tcPr marL="12870" marR="1287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32,2</a:t>
                      </a:r>
                    </a:p>
                  </a:txBody>
                  <a:tcPr marL="12870" marR="1287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50576010"/>
                  </a:ext>
                </a:extLst>
              </a:tr>
              <a:tr h="23933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201-300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19" marR="12219" marT="9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University </a:t>
                      </a:r>
                      <a:r>
                        <a:rPr lang="cs-CZ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</a:t>
                      </a:r>
                      <a:r>
                        <a:rPr lang="cs-CZ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East </a:t>
                      </a:r>
                      <a:r>
                        <a:rPr lang="cs-CZ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Anglia</a:t>
                      </a:r>
                      <a:r>
                        <a:rPr lang="cs-CZ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19" marR="12219" marT="9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22,6</a:t>
                      </a:r>
                    </a:p>
                  </a:txBody>
                  <a:tcPr marL="12870" marR="1287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12870" marR="1287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</a:t>
                      </a:r>
                    </a:p>
                  </a:txBody>
                  <a:tcPr marL="12870" marR="1287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</a:t>
                      </a:r>
                    </a:p>
                  </a:txBody>
                  <a:tcPr marL="12870" marR="1287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30,7</a:t>
                      </a:r>
                    </a:p>
                  </a:txBody>
                  <a:tcPr marL="12870" marR="1287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</a:t>
                      </a:r>
                    </a:p>
                  </a:txBody>
                  <a:tcPr marL="12870" marR="1287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51313849"/>
                  </a:ext>
                </a:extLst>
              </a:tr>
              <a:tr h="23933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201-300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19" marR="12219" marT="9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University </a:t>
                      </a:r>
                      <a:r>
                        <a:rPr lang="cs-CZ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</a:t>
                      </a:r>
                      <a:r>
                        <a:rPr lang="cs-CZ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Innsbruck 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19" marR="12219" marT="9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12870" marR="1287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</a:t>
                      </a:r>
                    </a:p>
                  </a:txBody>
                  <a:tcPr marL="12870" marR="1287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</a:t>
                      </a:r>
                    </a:p>
                  </a:txBody>
                  <a:tcPr marL="12870" marR="1287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</a:t>
                      </a:r>
                    </a:p>
                  </a:txBody>
                  <a:tcPr marL="12870" marR="1287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26,3</a:t>
                      </a:r>
                    </a:p>
                  </a:txBody>
                  <a:tcPr marL="12870" marR="1287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</a:t>
                      </a:r>
                    </a:p>
                  </a:txBody>
                  <a:tcPr marL="12870" marR="1287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98332357"/>
                  </a:ext>
                </a:extLst>
              </a:tr>
              <a:tr h="23933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701-80</a:t>
                      </a:r>
                      <a:endParaRPr lang="cs-CZ" sz="1000" b="0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19" marR="12219" marT="9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Palacký University Olomouc </a:t>
                      </a:r>
                      <a:endParaRPr lang="cs-CZ" sz="1000" b="1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19" marR="12219" marT="9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12870" marR="1287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12870" marR="1287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12870" marR="1287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5,9</a:t>
                      </a:r>
                    </a:p>
                  </a:txBody>
                  <a:tcPr marL="12870" marR="1287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24,9</a:t>
                      </a:r>
                    </a:p>
                  </a:txBody>
                  <a:tcPr marL="12870" marR="1287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20,4</a:t>
                      </a:r>
                    </a:p>
                  </a:txBody>
                  <a:tcPr marL="12870" marR="1287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951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587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36" y="1226127"/>
            <a:ext cx="10796155" cy="51550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590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72870" y="1447987"/>
            <a:ext cx="10215134" cy="53382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Vazba výstupů projektu na strategické cíle UP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116982"/>
              </p:ext>
            </p:extLst>
          </p:nvPr>
        </p:nvGraphicFramePr>
        <p:xfrm>
          <a:off x="972870" y="1967477"/>
          <a:ext cx="10113969" cy="41638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23356">
                  <a:extLst>
                    <a:ext uri="{9D8B030D-6E8A-4147-A177-3AD203B41FA5}">
                      <a16:colId xmlns:a16="http://schemas.microsoft.com/office/drawing/2014/main" xmlns="" val="1493657261"/>
                    </a:ext>
                  </a:extLst>
                </a:gridCol>
                <a:gridCol w="701503">
                  <a:extLst>
                    <a:ext uri="{9D8B030D-6E8A-4147-A177-3AD203B41FA5}">
                      <a16:colId xmlns:a16="http://schemas.microsoft.com/office/drawing/2014/main" xmlns="" val="4121971413"/>
                    </a:ext>
                  </a:extLst>
                </a:gridCol>
                <a:gridCol w="701503">
                  <a:extLst>
                    <a:ext uri="{9D8B030D-6E8A-4147-A177-3AD203B41FA5}">
                      <a16:colId xmlns:a16="http://schemas.microsoft.com/office/drawing/2014/main" xmlns="" val="730601369"/>
                    </a:ext>
                  </a:extLst>
                </a:gridCol>
                <a:gridCol w="701503">
                  <a:extLst>
                    <a:ext uri="{9D8B030D-6E8A-4147-A177-3AD203B41FA5}">
                      <a16:colId xmlns:a16="http://schemas.microsoft.com/office/drawing/2014/main" xmlns="" val="2569865295"/>
                    </a:ext>
                  </a:extLst>
                </a:gridCol>
                <a:gridCol w="740046">
                  <a:extLst>
                    <a:ext uri="{9D8B030D-6E8A-4147-A177-3AD203B41FA5}">
                      <a16:colId xmlns:a16="http://schemas.microsoft.com/office/drawing/2014/main" xmlns="" val="3494804182"/>
                    </a:ext>
                  </a:extLst>
                </a:gridCol>
                <a:gridCol w="740046">
                  <a:extLst>
                    <a:ext uri="{9D8B030D-6E8A-4147-A177-3AD203B41FA5}">
                      <a16:colId xmlns:a16="http://schemas.microsoft.com/office/drawing/2014/main" xmlns="" val="3353609796"/>
                    </a:ext>
                  </a:extLst>
                </a:gridCol>
                <a:gridCol w="701503">
                  <a:extLst>
                    <a:ext uri="{9D8B030D-6E8A-4147-A177-3AD203B41FA5}">
                      <a16:colId xmlns:a16="http://schemas.microsoft.com/office/drawing/2014/main" xmlns="" val="2991409120"/>
                    </a:ext>
                  </a:extLst>
                </a:gridCol>
                <a:gridCol w="701503">
                  <a:extLst>
                    <a:ext uri="{9D8B030D-6E8A-4147-A177-3AD203B41FA5}">
                      <a16:colId xmlns:a16="http://schemas.microsoft.com/office/drawing/2014/main" xmlns="" val="3239410520"/>
                    </a:ext>
                  </a:extLst>
                </a:gridCol>
                <a:gridCol w="701503">
                  <a:extLst>
                    <a:ext uri="{9D8B030D-6E8A-4147-A177-3AD203B41FA5}">
                      <a16:colId xmlns:a16="http://schemas.microsoft.com/office/drawing/2014/main" xmlns="" val="1036829474"/>
                    </a:ext>
                  </a:extLst>
                </a:gridCol>
                <a:gridCol w="701503">
                  <a:extLst>
                    <a:ext uri="{9D8B030D-6E8A-4147-A177-3AD203B41FA5}">
                      <a16:colId xmlns:a16="http://schemas.microsoft.com/office/drawing/2014/main" xmlns="" val="3704816540"/>
                    </a:ext>
                  </a:extLst>
                </a:gridCol>
              </a:tblGrid>
              <a:tr h="107846">
                <a:tc rowSpan="3">
                  <a:txBody>
                    <a:bodyPr/>
                    <a:lstStyle/>
                    <a:p>
                      <a:pPr algn="ctr" fontAlgn="b"/>
                      <a:r>
                        <a:rPr lang="cs-CZ" sz="800" b="1" u="none" strike="noStrike" dirty="0">
                          <a:effectLst/>
                        </a:rPr>
                        <a:t>AURORA </a:t>
                      </a:r>
                      <a:r>
                        <a:rPr lang="cs-CZ" sz="800" b="1" u="none" strike="noStrike" dirty="0" err="1">
                          <a:effectLst/>
                        </a:rPr>
                        <a:t>deliverables</a:t>
                      </a:r>
                      <a:r>
                        <a:rPr lang="cs-CZ" sz="600" u="none" strike="noStrike" dirty="0">
                          <a:effectLst/>
                        </a:rPr>
                        <a:t/>
                      </a:r>
                      <a:br>
                        <a:rPr lang="cs-CZ" sz="600" u="none" strike="noStrike" dirty="0">
                          <a:effectLst/>
                        </a:rPr>
                      </a:br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cs-CZ" sz="800" b="1" u="none" strike="noStrike" dirty="0">
                          <a:effectLst/>
                        </a:rPr>
                        <a:t>UP </a:t>
                      </a:r>
                      <a:r>
                        <a:rPr lang="cs-CZ" sz="800" b="1" u="none" strike="noStrike" dirty="0" err="1">
                          <a:effectLst/>
                        </a:rPr>
                        <a:t>strategic</a:t>
                      </a:r>
                      <a:r>
                        <a:rPr lang="cs-CZ" sz="800" b="1" u="none" strike="noStrike" dirty="0">
                          <a:effectLst/>
                        </a:rPr>
                        <a:t> </a:t>
                      </a:r>
                      <a:r>
                        <a:rPr lang="cs-CZ" sz="800" b="1" u="none" strike="noStrike" dirty="0" err="1">
                          <a:effectLst/>
                        </a:rPr>
                        <a:t>goals</a:t>
                      </a:r>
                      <a:endParaRPr lang="cs-CZ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42776829"/>
                  </a:ext>
                </a:extLst>
              </a:tr>
              <a:tr h="10677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u="none" strike="noStrike" dirty="0" err="1">
                          <a:effectLst/>
                        </a:rPr>
                        <a:t>Goal</a:t>
                      </a:r>
                      <a:r>
                        <a:rPr lang="cs-CZ" sz="500" u="none" strike="noStrike" dirty="0">
                          <a:effectLst/>
                        </a:rPr>
                        <a:t> 1</a:t>
                      </a:r>
                      <a:endParaRPr lang="cs-CZ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u="none" strike="noStrike" dirty="0" err="1">
                          <a:effectLst/>
                        </a:rPr>
                        <a:t>Goal</a:t>
                      </a:r>
                      <a:r>
                        <a:rPr lang="cs-CZ" sz="500" u="none" strike="noStrike" dirty="0">
                          <a:effectLst/>
                        </a:rPr>
                        <a:t> 2</a:t>
                      </a:r>
                      <a:endParaRPr lang="cs-CZ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u="none" strike="noStrike" dirty="0" err="1">
                          <a:effectLst/>
                        </a:rPr>
                        <a:t>Goal</a:t>
                      </a:r>
                      <a:r>
                        <a:rPr lang="cs-CZ" sz="500" u="none" strike="noStrike" dirty="0">
                          <a:effectLst/>
                        </a:rPr>
                        <a:t> 3</a:t>
                      </a:r>
                      <a:endParaRPr lang="cs-CZ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u="none" strike="noStrike" dirty="0" err="1">
                          <a:effectLst/>
                        </a:rPr>
                        <a:t>Goal</a:t>
                      </a:r>
                      <a:r>
                        <a:rPr lang="cs-CZ" sz="500" u="none" strike="noStrike" dirty="0">
                          <a:effectLst/>
                        </a:rPr>
                        <a:t> 4</a:t>
                      </a:r>
                      <a:endParaRPr lang="cs-CZ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u="none" strike="noStrike" dirty="0" err="1">
                          <a:effectLst/>
                        </a:rPr>
                        <a:t>Goal</a:t>
                      </a:r>
                      <a:r>
                        <a:rPr lang="cs-CZ" sz="500" u="none" strike="noStrike" dirty="0">
                          <a:effectLst/>
                        </a:rPr>
                        <a:t> 5</a:t>
                      </a:r>
                      <a:endParaRPr lang="cs-CZ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u="none" strike="noStrike" dirty="0" err="1">
                          <a:effectLst/>
                        </a:rPr>
                        <a:t>Goal</a:t>
                      </a:r>
                      <a:r>
                        <a:rPr lang="cs-CZ" sz="500" u="none" strike="noStrike" dirty="0">
                          <a:effectLst/>
                        </a:rPr>
                        <a:t> 6</a:t>
                      </a:r>
                      <a:endParaRPr lang="cs-CZ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u="none" strike="noStrike" dirty="0" err="1">
                          <a:effectLst/>
                        </a:rPr>
                        <a:t>Goal</a:t>
                      </a:r>
                      <a:r>
                        <a:rPr lang="cs-CZ" sz="500" u="none" strike="noStrike" dirty="0">
                          <a:effectLst/>
                        </a:rPr>
                        <a:t> 7</a:t>
                      </a:r>
                      <a:endParaRPr lang="cs-CZ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u="none" strike="noStrike" dirty="0" err="1">
                          <a:effectLst/>
                        </a:rPr>
                        <a:t>Goal</a:t>
                      </a:r>
                      <a:r>
                        <a:rPr lang="cs-CZ" sz="500" u="none" strike="noStrike" dirty="0">
                          <a:effectLst/>
                        </a:rPr>
                        <a:t> 8</a:t>
                      </a:r>
                      <a:endParaRPr lang="cs-CZ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u="none" strike="noStrike" dirty="0" err="1">
                          <a:effectLst/>
                        </a:rPr>
                        <a:t>Goal</a:t>
                      </a:r>
                      <a:r>
                        <a:rPr lang="cs-CZ" sz="500" u="none" strike="noStrike" dirty="0">
                          <a:effectLst/>
                        </a:rPr>
                        <a:t> 9</a:t>
                      </a:r>
                      <a:endParaRPr lang="cs-CZ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15048215"/>
                  </a:ext>
                </a:extLst>
              </a:tr>
              <a:tr h="60329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 dirty="0" err="1">
                          <a:effectLst/>
                        </a:rPr>
                        <a:t>Flexible</a:t>
                      </a:r>
                      <a:r>
                        <a:rPr lang="cs-CZ" sz="600" u="none" strike="noStrike" dirty="0">
                          <a:effectLst/>
                        </a:rPr>
                        <a:t> study and </a:t>
                      </a:r>
                      <a:r>
                        <a:rPr lang="cs-CZ" sz="600" u="none" strike="noStrike" dirty="0" err="1">
                          <a:effectLst/>
                        </a:rPr>
                        <a:t>education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 dirty="0">
                          <a:effectLst/>
                        </a:rPr>
                        <a:t>Support </a:t>
                      </a:r>
                      <a:r>
                        <a:rPr lang="cs-CZ" sz="600" u="none" strike="noStrike" dirty="0" err="1">
                          <a:effectLst/>
                        </a:rPr>
                        <a:t>for</a:t>
                      </a:r>
                      <a:r>
                        <a:rPr lang="cs-CZ" sz="600" u="none" strike="noStrike" dirty="0">
                          <a:effectLst/>
                        </a:rPr>
                        <a:t> </a:t>
                      </a:r>
                      <a:r>
                        <a:rPr lang="cs-CZ" sz="600" u="none" strike="noStrike" dirty="0" err="1">
                          <a:effectLst/>
                        </a:rPr>
                        <a:t>doctoral</a:t>
                      </a:r>
                      <a:r>
                        <a:rPr lang="cs-CZ" sz="600" u="none" strike="noStrike" dirty="0">
                          <a:effectLst/>
                        </a:rPr>
                        <a:t> </a:t>
                      </a:r>
                      <a:r>
                        <a:rPr lang="cs-CZ" sz="600" u="none" strike="noStrike" dirty="0" err="1">
                          <a:effectLst/>
                        </a:rPr>
                        <a:t>students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Excellence in research and development</a:t>
                      </a:r>
                      <a:endParaRPr lang="en-US" sz="6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 dirty="0" err="1">
                          <a:effectLst/>
                        </a:rPr>
                        <a:t>Strengthen</a:t>
                      </a:r>
                      <a:r>
                        <a:rPr lang="cs-CZ" sz="600" u="none" strike="noStrike" dirty="0">
                          <a:effectLst/>
                        </a:rPr>
                        <a:t> </a:t>
                      </a:r>
                      <a:r>
                        <a:rPr lang="cs-CZ" sz="600" u="none" strike="noStrike" dirty="0" err="1">
                          <a:effectLst/>
                        </a:rPr>
                        <a:t>strategic</a:t>
                      </a:r>
                      <a:r>
                        <a:rPr lang="cs-CZ" sz="600" u="none" strike="noStrike" dirty="0">
                          <a:effectLst/>
                        </a:rPr>
                        <a:t> management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Reduce administrative burdens and optimize infrastructure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Systematization of third role tools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 dirty="0" err="1">
                          <a:effectLst/>
                        </a:rPr>
                        <a:t>Promote</a:t>
                      </a:r>
                      <a:r>
                        <a:rPr lang="cs-CZ" sz="600" u="none" strike="noStrike" dirty="0">
                          <a:effectLst/>
                        </a:rPr>
                        <a:t> a </a:t>
                      </a:r>
                      <a:r>
                        <a:rPr lang="cs-CZ" sz="600" u="none" strike="noStrike" dirty="0" err="1">
                          <a:effectLst/>
                        </a:rPr>
                        <a:t>common</a:t>
                      </a:r>
                      <a:r>
                        <a:rPr lang="cs-CZ" sz="600" u="none" strike="noStrike" dirty="0">
                          <a:effectLst/>
                        </a:rPr>
                        <a:t> identity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Internationa</a:t>
                      </a:r>
                      <a:r>
                        <a:rPr lang="cs-CZ" sz="600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-</a:t>
                      </a:r>
                      <a:r>
                        <a:rPr lang="en-US" sz="600" u="none" strike="noStrike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lization</a:t>
                      </a:r>
                      <a:r>
                        <a:rPr lang="en-US" sz="600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60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in a globalized world</a:t>
                      </a:r>
                      <a:endParaRPr lang="en-US" sz="6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Strategic</a:t>
                      </a:r>
                      <a:r>
                        <a:rPr lang="cs-CZ" sz="60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cs-CZ" sz="600" u="none" strike="noStrike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Partnerships</a:t>
                      </a:r>
                      <a:endParaRPr lang="cs-CZ" sz="6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98319087"/>
                  </a:ext>
                </a:extLst>
              </a:tr>
              <a:tr h="106778"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 dirty="0">
                          <a:effectLst/>
                        </a:rPr>
                        <a:t>D1.1 Aurora </a:t>
                      </a:r>
                      <a:r>
                        <a:rPr lang="cs-CZ" sz="600" u="none" strike="noStrike" dirty="0" err="1">
                          <a:effectLst/>
                        </a:rPr>
                        <a:t>Governance</a:t>
                      </a:r>
                      <a:r>
                        <a:rPr lang="cs-CZ" sz="600" u="none" strike="noStrike" dirty="0">
                          <a:effectLst/>
                        </a:rPr>
                        <a:t> </a:t>
                      </a:r>
                      <a:r>
                        <a:rPr lang="cs-CZ" sz="600" u="none" strike="noStrike" dirty="0" err="1">
                          <a:effectLst/>
                        </a:rPr>
                        <a:t>structure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56947802"/>
                  </a:ext>
                </a:extLst>
              </a:tr>
              <a:tr h="123561"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 dirty="0">
                          <a:effectLst/>
                        </a:rPr>
                        <a:t>D1.2 Aurora </a:t>
                      </a:r>
                      <a:r>
                        <a:rPr lang="cs-CZ" sz="600" u="none" strike="noStrike" dirty="0" smtClean="0">
                          <a:effectLst/>
                        </a:rPr>
                        <a:t>Reporting-Communications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52462454"/>
                  </a:ext>
                </a:extLst>
              </a:tr>
              <a:tr h="106778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 dirty="0">
                          <a:effectLst/>
                        </a:rPr>
                        <a:t>D1.3 Monitoring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5451734"/>
                  </a:ext>
                </a:extLst>
              </a:tr>
              <a:tr h="1067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 dirty="0">
                          <a:effectLst/>
                        </a:rPr>
                        <a:t>D1.4 Aurora Financial report with information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2133376"/>
                  </a:ext>
                </a:extLst>
              </a:tr>
              <a:tr h="106778">
                <a:tc>
                  <a:txBody>
                    <a:bodyPr/>
                    <a:lstStyle/>
                    <a:p>
                      <a:pPr algn="l" fontAlgn="ctr"/>
                      <a:r>
                        <a:rPr lang="sv-SE" sz="600" u="none" strike="noStrike" dirty="0">
                          <a:effectLst/>
                        </a:rPr>
                        <a:t>D1.5 Aurora risk analysis report</a:t>
                      </a:r>
                      <a:endParaRPr lang="sv-S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8886764"/>
                  </a:ext>
                </a:extLst>
              </a:tr>
              <a:tr h="106778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 dirty="0">
                          <a:effectLst/>
                        </a:rPr>
                        <a:t>D2.1 </a:t>
                      </a:r>
                      <a:r>
                        <a:rPr lang="cs-CZ" sz="600" u="none" strike="noStrike" dirty="0" err="1">
                          <a:effectLst/>
                        </a:rPr>
                        <a:t>Quality</a:t>
                      </a:r>
                      <a:r>
                        <a:rPr lang="cs-CZ" sz="600" u="none" strike="noStrike" dirty="0">
                          <a:effectLst/>
                        </a:rPr>
                        <a:t> management </a:t>
                      </a:r>
                      <a:r>
                        <a:rPr lang="cs-CZ" sz="600" u="none" strike="noStrike" dirty="0" err="1">
                          <a:effectLst/>
                        </a:rPr>
                        <a:t>system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06460199"/>
                  </a:ext>
                </a:extLst>
              </a:tr>
              <a:tr h="106778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 dirty="0">
                          <a:effectLst/>
                        </a:rPr>
                        <a:t>D2.2 </a:t>
                      </a:r>
                      <a:r>
                        <a:rPr lang="cs-CZ" sz="600" u="none" strike="noStrike" dirty="0" err="1">
                          <a:effectLst/>
                        </a:rPr>
                        <a:t>Quality</a:t>
                      </a:r>
                      <a:r>
                        <a:rPr lang="cs-CZ" sz="600" u="none" strike="noStrike" dirty="0">
                          <a:effectLst/>
                        </a:rPr>
                        <a:t> </a:t>
                      </a:r>
                      <a:r>
                        <a:rPr lang="cs-CZ" sz="600" u="none" strike="noStrike" dirty="0" err="1">
                          <a:effectLst/>
                        </a:rPr>
                        <a:t>culture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5857423"/>
                  </a:ext>
                </a:extLst>
              </a:tr>
              <a:tr h="106778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 dirty="0">
                          <a:effectLst/>
                        </a:rPr>
                        <a:t>D2.3 </a:t>
                      </a:r>
                      <a:r>
                        <a:rPr lang="cs-CZ" sz="600" u="none" strike="noStrike" dirty="0" err="1">
                          <a:effectLst/>
                        </a:rPr>
                        <a:t>Quality</a:t>
                      </a:r>
                      <a:r>
                        <a:rPr lang="cs-CZ" sz="600" u="none" strike="noStrike" dirty="0">
                          <a:effectLst/>
                        </a:rPr>
                        <a:t> </a:t>
                      </a:r>
                      <a:r>
                        <a:rPr lang="cs-CZ" sz="600" u="none" strike="noStrike" dirty="0" err="1">
                          <a:effectLst/>
                        </a:rPr>
                        <a:t>evaluation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13848902"/>
                  </a:ext>
                </a:extLst>
              </a:tr>
              <a:tr h="106778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 dirty="0">
                          <a:effectLst/>
                        </a:rPr>
                        <a:t>D2.4 </a:t>
                      </a:r>
                      <a:r>
                        <a:rPr lang="cs-CZ" sz="600" u="none" strike="noStrike" dirty="0" err="1">
                          <a:effectLst/>
                        </a:rPr>
                        <a:t>External</a:t>
                      </a:r>
                      <a:r>
                        <a:rPr lang="cs-CZ" sz="600" u="none" strike="noStrike" dirty="0">
                          <a:effectLst/>
                        </a:rPr>
                        <a:t> </a:t>
                      </a:r>
                      <a:r>
                        <a:rPr lang="cs-CZ" sz="600" u="none" strike="noStrike" dirty="0" err="1">
                          <a:effectLst/>
                        </a:rPr>
                        <a:t>quality</a:t>
                      </a:r>
                      <a:r>
                        <a:rPr lang="cs-CZ" sz="600" u="none" strike="noStrike" dirty="0">
                          <a:effectLst/>
                        </a:rPr>
                        <a:t> monitoring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28090497"/>
                  </a:ext>
                </a:extLst>
              </a:tr>
              <a:tr h="106778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 dirty="0">
                          <a:effectLst/>
                        </a:rPr>
                        <a:t>D2.5 </a:t>
                      </a:r>
                      <a:r>
                        <a:rPr lang="cs-CZ" sz="600" u="none" strike="noStrike" dirty="0" err="1">
                          <a:effectLst/>
                        </a:rPr>
                        <a:t>Quality</a:t>
                      </a:r>
                      <a:r>
                        <a:rPr lang="cs-CZ" sz="600" u="none" strike="noStrike" dirty="0">
                          <a:effectLst/>
                        </a:rPr>
                        <a:t> </a:t>
                      </a:r>
                      <a:r>
                        <a:rPr lang="cs-CZ" sz="600" u="none" strike="noStrike" dirty="0" err="1">
                          <a:effectLst/>
                        </a:rPr>
                        <a:t>enhancement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54362128"/>
                  </a:ext>
                </a:extLst>
              </a:tr>
              <a:tr h="1067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 dirty="0">
                          <a:effectLst/>
                        </a:rPr>
                        <a:t>D3.1.1 Aurora Competences Framework (ACF)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36303993"/>
                  </a:ext>
                </a:extLst>
              </a:tr>
              <a:tr h="1067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 dirty="0">
                          <a:effectLst/>
                        </a:rPr>
                        <a:t>D3.1.2 Aurora Service Learning and International Internship </a:t>
                      </a:r>
                      <a:r>
                        <a:rPr lang="en-US" sz="600" u="none" strike="noStrike" dirty="0" err="1">
                          <a:effectLst/>
                        </a:rPr>
                        <a:t>Programme</a:t>
                      </a:r>
                      <a:r>
                        <a:rPr lang="en-US" sz="600" u="none" strike="noStrike" dirty="0">
                          <a:effectLst/>
                        </a:rPr>
                        <a:t> ASI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03138174"/>
                  </a:ext>
                </a:extLst>
              </a:tr>
              <a:tr h="106778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 dirty="0">
                          <a:effectLst/>
                        </a:rPr>
                        <a:t>D3.2 Aurora </a:t>
                      </a:r>
                      <a:r>
                        <a:rPr lang="cs-CZ" sz="600" u="none" strike="noStrike" dirty="0" err="1">
                          <a:effectLst/>
                        </a:rPr>
                        <a:t>Social</a:t>
                      </a:r>
                      <a:r>
                        <a:rPr lang="cs-CZ" sz="600" u="none" strike="noStrike" dirty="0">
                          <a:effectLst/>
                        </a:rPr>
                        <a:t> </a:t>
                      </a:r>
                      <a:r>
                        <a:rPr lang="cs-CZ" sz="600" u="none" strike="noStrike" dirty="0" err="1">
                          <a:effectLst/>
                        </a:rPr>
                        <a:t>Transformation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30588019"/>
                  </a:ext>
                </a:extLst>
              </a:tr>
              <a:tr h="106778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 dirty="0">
                          <a:effectLst/>
                        </a:rPr>
                        <a:t>D3.3 Aurora </a:t>
                      </a:r>
                      <a:r>
                        <a:rPr lang="cs-CZ" sz="600" u="none" strike="noStrike" dirty="0" err="1">
                          <a:effectLst/>
                        </a:rPr>
                        <a:t>Borderless</a:t>
                      </a:r>
                      <a:r>
                        <a:rPr lang="cs-CZ" sz="600" u="none" strike="noStrike" dirty="0">
                          <a:effectLst/>
                        </a:rPr>
                        <a:t> </a:t>
                      </a:r>
                      <a:r>
                        <a:rPr lang="cs-CZ" sz="600" u="none" strike="noStrike" dirty="0" err="1">
                          <a:effectLst/>
                        </a:rPr>
                        <a:t>Learning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75106083"/>
                  </a:ext>
                </a:extLst>
              </a:tr>
              <a:tr h="106778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 dirty="0">
                          <a:effectLst/>
                        </a:rPr>
                        <a:t>D3.3.1 Aurora Mobility &amp; </a:t>
                      </a:r>
                      <a:r>
                        <a:rPr lang="cs-CZ" sz="600" u="none" strike="noStrike" dirty="0" err="1">
                          <a:effectLst/>
                        </a:rPr>
                        <a:t>Recognition</a:t>
                      </a:r>
                      <a:r>
                        <a:rPr lang="cs-CZ" sz="600" u="none" strike="noStrike" dirty="0">
                          <a:effectLst/>
                        </a:rPr>
                        <a:t> </a:t>
                      </a:r>
                      <a:r>
                        <a:rPr lang="cs-CZ" sz="600" u="none" strike="noStrike" dirty="0" err="1">
                          <a:effectLst/>
                        </a:rPr>
                        <a:t>Action</a:t>
                      </a:r>
                      <a:r>
                        <a:rPr lang="cs-CZ" sz="600" u="none" strike="noStrike" dirty="0">
                          <a:effectLst/>
                        </a:rPr>
                        <a:t> </a:t>
                      </a:r>
                      <a:r>
                        <a:rPr lang="cs-CZ" sz="600" u="none" strike="noStrike" dirty="0" err="1">
                          <a:effectLst/>
                        </a:rPr>
                        <a:t>Plan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98326812"/>
                  </a:ext>
                </a:extLst>
              </a:tr>
              <a:tr h="1067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 dirty="0">
                          <a:effectLst/>
                        </a:rPr>
                        <a:t>D3.3.2 Aurora </a:t>
                      </a:r>
                      <a:r>
                        <a:rPr lang="en-US" sz="600" u="none" strike="noStrike" dirty="0" err="1">
                          <a:effectLst/>
                        </a:rPr>
                        <a:t>Multilinguistic</a:t>
                      </a:r>
                      <a:r>
                        <a:rPr lang="en-US" sz="600" u="none" strike="noStrike" dirty="0">
                          <a:effectLst/>
                        </a:rPr>
                        <a:t> Proficiency Plan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2466158"/>
                  </a:ext>
                </a:extLst>
              </a:tr>
              <a:tr h="1067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 dirty="0">
                          <a:effectLst/>
                        </a:rPr>
                        <a:t>D3.3.3 Aurora IT-supported International Student services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7381231"/>
                  </a:ext>
                </a:extLst>
              </a:tr>
              <a:tr h="106778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 dirty="0">
                          <a:effectLst/>
                        </a:rPr>
                        <a:t>D3.4 Aurora Pilot </a:t>
                      </a:r>
                      <a:r>
                        <a:rPr lang="cs-CZ" sz="600" u="none" strike="noStrike" dirty="0" err="1">
                          <a:effectLst/>
                        </a:rPr>
                        <a:t>Domains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6843704"/>
                  </a:ext>
                </a:extLst>
              </a:tr>
              <a:tr h="1067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 dirty="0">
                          <a:effectLst/>
                        </a:rPr>
                        <a:t>D3.5 Aurora Teaching for Societal Impact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53877196"/>
                  </a:ext>
                </a:extLst>
              </a:tr>
              <a:tr h="1067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 dirty="0">
                          <a:effectLst/>
                        </a:rPr>
                        <a:t>D3.6 Aurora Learning Analytics (ALA)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16453252"/>
                  </a:ext>
                </a:extLst>
              </a:tr>
              <a:tr h="106778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 dirty="0">
                          <a:effectLst/>
                        </a:rPr>
                        <a:t>D4.1 Aurora co-</a:t>
                      </a:r>
                      <a:r>
                        <a:rPr lang="cs-CZ" sz="600" u="none" strike="noStrike" dirty="0" err="1">
                          <a:effectLst/>
                        </a:rPr>
                        <a:t>creation</a:t>
                      </a:r>
                      <a:r>
                        <a:rPr lang="cs-CZ" sz="600" u="none" strike="noStrike" dirty="0">
                          <a:effectLst/>
                        </a:rPr>
                        <a:t> </a:t>
                      </a:r>
                      <a:r>
                        <a:rPr lang="cs-CZ" sz="600" u="none" strike="noStrike" dirty="0" err="1">
                          <a:effectLst/>
                        </a:rPr>
                        <a:t>practice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6755134"/>
                  </a:ext>
                </a:extLst>
              </a:tr>
              <a:tr h="1067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 dirty="0">
                          <a:effectLst/>
                        </a:rPr>
                        <a:t>D4.2 Aurora Academic Collaboration Platform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71043406"/>
                  </a:ext>
                </a:extLst>
              </a:tr>
              <a:tr h="106778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 dirty="0">
                          <a:effectLst/>
                        </a:rPr>
                        <a:t>D4.3 </a:t>
                      </a:r>
                      <a:r>
                        <a:rPr lang="cs-CZ" sz="600" u="none" strike="noStrike" dirty="0" err="1">
                          <a:effectLst/>
                        </a:rPr>
                        <a:t>Social</a:t>
                      </a:r>
                      <a:r>
                        <a:rPr lang="cs-CZ" sz="600" u="none" strike="noStrike" dirty="0">
                          <a:effectLst/>
                        </a:rPr>
                        <a:t> </a:t>
                      </a:r>
                      <a:r>
                        <a:rPr lang="cs-CZ" sz="600" u="none" strike="noStrike" dirty="0" err="1">
                          <a:effectLst/>
                        </a:rPr>
                        <a:t>Entrepreneurship</a:t>
                      </a:r>
                      <a:r>
                        <a:rPr lang="cs-CZ" sz="600" u="none" strike="noStrike" dirty="0">
                          <a:effectLst/>
                        </a:rPr>
                        <a:t> &amp; </a:t>
                      </a:r>
                      <a:r>
                        <a:rPr lang="cs-CZ" sz="600" u="none" strike="noStrike" dirty="0" err="1">
                          <a:effectLst/>
                        </a:rPr>
                        <a:t>Innovation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9063251"/>
                  </a:ext>
                </a:extLst>
              </a:tr>
              <a:tr h="1067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 dirty="0">
                          <a:effectLst/>
                        </a:rPr>
                        <a:t>D4.4 Aurora Capacity Development Support </a:t>
                      </a:r>
                      <a:r>
                        <a:rPr lang="en-US" sz="600" u="none" strike="noStrike" dirty="0" err="1">
                          <a:effectLst/>
                        </a:rPr>
                        <a:t>programme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2788637"/>
                  </a:ext>
                </a:extLst>
              </a:tr>
              <a:tr h="106778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 dirty="0">
                          <a:effectLst/>
                        </a:rPr>
                        <a:t>D4.5 Aurora Institute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2437190"/>
                  </a:ext>
                </a:extLst>
              </a:tr>
              <a:tr h="1067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 dirty="0">
                          <a:effectLst/>
                        </a:rPr>
                        <a:t>D5.1 Aurora SDG Research Dashboard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8098758"/>
                  </a:ext>
                </a:extLst>
              </a:tr>
              <a:tr h="1067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 dirty="0">
                          <a:effectLst/>
                        </a:rPr>
                        <a:t>D5.2.1 Aurora SDG Education Dashboard (ASED)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310457"/>
                  </a:ext>
                </a:extLst>
              </a:tr>
              <a:tr h="106778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 dirty="0">
                          <a:effectLst/>
                        </a:rPr>
                        <a:t>D5.2.2 Aurora SDG </a:t>
                      </a:r>
                      <a:r>
                        <a:rPr lang="cs-CZ" sz="600" u="none" strike="noStrike" dirty="0" err="1">
                          <a:effectLst/>
                        </a:rPr>
                        <a:t>Education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4414369"/>
                  </a:ext>
                </a:extLst>
              </a:tr>
              <a:tr h="106778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 dirty="0">
                          <a:effectLst/>
                        </a:rPr>
                        <a:t>D5.3 Aurora </a:t>
                      </a:r>
                      <a:r>
                        <a:rPr lang="cs-CZ" sz="600" u="none" strike="noStrike" dirty="0" err="1">
                          <a:effectLst/>
                        </a:rPr>
                        <a:t>Sustainable</a:t>
                      </a:r>
                      <a:r>
                        <a:rPr lang="cs-CZ" sz="600" u="none" strike="noStrike" dirty="0">
                          <a:effectLst/>
                        </a:rPr>
                        <a:t> </a:t>
                      </a:r>
                      <a:r>
                        <a:rPr lang="cs-CZ" sz="600" u="none" strike="noStrike" dirty="0" err="1">
                          <a:effectLst/>
                        </a:rPr>
                        <a:t>Campus</a:t>
                      </a:r>
                      <a:r>
                        <a:rPr lang="cs-CZ" sz="600" u="none" strike="noStrike" dirty="0">
                          <a:effectLst/>
                        </a:rPr>
                        <a:t> </a:t>
                      </a:r>
                      <a:r>
                        <a:rPr lang="cs-CZ" sz="600" u="none" strike="noStrike" dirty="0" err="1">
                          <a:effectLst/>
                        </a:rPr>
                        <a:t>Action</a:t>
                      </a:r>
                      <a:r>
                        <a:rPr lang="cs-CZ" sz="600" u="none" strike="noStrike" dirty="0">
                          <a:effectLst/>
                        </a:rPr>
                        <a:t> </a:t>
                      </a:r>
                      <a:r>
                        <a:rPr lang="cs-CZ" sz="600" u="none" strike="noStrike" dirty="0" err="1">
                          <a:effectLst/>
                        </a:rPr>
                        <a:t>plan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5774699"/>
                  </a:ext>
                </a:extLst>
              </a:tr>
              <a:tr h="1067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 dirty="0">
                          <a:effectLst/>
                        </a:rPr>
                        <a:t>D6.1 Aurora Sustainability of change Plan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24274565"/>
                  </a:ext>
                </a:extLst>
              </a:tr>
              <a:tr h="106778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 dirty="0">
                          <a:effectLst/>
                        </a:rPr>
                        <a:t>D6.2 Aurora </a:t>
                      </a:r>
                      <a:r>
                        <a:rPr lang="cs-CZ" sz="600" u="none" strike="noStrike" dirty="0" err="1">
                          <a:effectLst/>
                        </a:rPr>
                        <a:t>Dissemination</a:t>
                      </a:r>
                      <a:r>
                        <a:rPr lang="cs-CZ" sz="600" u="none" strike="noStrike" dirty="0">
                          <a:effectLst/>
                        </a:rPr>
                        <a:t> </a:t>
                      </a:r>
                      <a:r>
                        <a:rPr lang="cs-CZ" sz="600" u="none" strike="noStrike" dirty="0" err="1">
                          <a:effectLst/>
                        </a:rPr>
                        <a:t>Plan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493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5758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688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282755" y="7487313"/>
            <a:ext cx="9242264" cy="216000"/>
          </a:xfrm>
        </p:spPr>
        <p:txBody>
          <a:bodyPr/>
          <a:lstStyle/>
          <a:p>
            <a:pPr algn="ctr"/>
            <a:r>
              <a:rPr lang="cs-CZ" dirty="0" smtClean="0"/>
              <a:t>autor prezentace, datum prezentace, univerzitní oddělení, fakulta, adresa</a:t>
            </a:r>
            <a:endParaRPr lang="cs-CZ" dirty="0"/>
          </a:p>
        </p:txBody>
      </p:sp>
      <p:pic>
        <p:nvPicPr>
          <p:cNvPr id="7" name="Picture 2" descr="O Mais Rápido Aurora U Of 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125" y="4281054"/>
            <a:ext cx="2412365" cy="144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0" y="1504604"/>
            <a:ext cx="1216025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300" dirty="0" err="1" smtClean="0"/>
              <a:t>Thank</a:t>
            </a:r>
            <a:r>
              <a:rPr lang="cs-CZ" sz="2300" dirty="0" smtClean="0"/>
              <a:t> </a:t>
            </a:r>
            <a:r>
              <a:rPr lang="cs-CZ" sz="2300" dirty="0" err="1" smtClean="0"/>
              <a:t>you</a:t>
            </a:r>
            <a:r>
              <a:rPr lang="cs-CZ" sz="2300" dirty="0" smtClean="0"/>
              <a:t> </a:t>
            </a:r>
            <a:r>
              <a:rPr lang="cs-CZ" sz="2300" dirty="0" err="1" smtClean="0"/>
              <a:t>for</a:t>
            </a:r>
            <a:r>
              <a:rPr lang="cs-CZ" sz="2300" dirty="0" smtClean="0"/>
              <a:t> </a:t>
            </a:r>
            <a:r>
              <a:rPr lang="cs-CZ" sz="2300" dirty="0" err="1" smtClean="0"/>
              <a:t>your</a:t>
            </a:r>
            <a:r>
              <a:rPr lang="cs-CZ" sz="2300" dirty="0" smtClean="0"/>
              <a:t> </a:t>
            </a:r>
            <a:r>
              <a:rPr lang="cs-CZ" sz="2300" dirty="0" err="1" smtClean="0"/>
              <a:t>attention</a:t>
            </a:r>
            <a:r>
              <a:rPr lang="cs-CZ" sz="2300" dirty="0" smtClean="0"/>
              <a:t>…</a:t>
            </a:r>
          </a:p>
          <a:p>
            <a:pPr algn="ctr"/>
            <a:r>
              <a:rPr lang="cs-CZ" sz="2300" dirty="0" smtClean="0">
                <a:hlinkClick r:id="rId4"/>
              </a:rPr>
              <a:t>michal.malacka@upol.cz</a:t>
            </a:r>
            <a:r>
              <a:rPr lang="cs-CZ" sz="2300" dirty="0" smtClean="0"/>
              <a:t> </a:t>
            </a:r>
            <a:endParaRPr lang="cs-CZ" sz="2300" dirty="0"/>
          </a:p>
        </p:txBody>
      </p:sp>
    </p:spTree>
    <p:extLst>
      <p:ext uri="{BB962C8B-B14F-4D97-AF65-F5344CB8AC3E}">
        <p14:creationId xmlns:p14="http://schemas.microsoft.com/office/powerpoint/2010/main" val="14245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7766" y="1137609"/>
            <a:ext cx="8769927" cy="544761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97808" y="1569871"/>
            <a:ext cx="10215134" cy="74808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Interní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>
                <a:latin typeface="+mn-lt"/>
              </a:rPr>
              <a:t>strategické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řízení</a:t>
            </a:r>
            <a:r>
              <a:rPr lang="en-US" dirty="0">
                <a:latin typeface="+mn-lt"/>
              </a:rPr>
              <a:t> </a:t>
            </a:r>
            <a:r>
              <a:rPr lang="cs-CZ" dirty="0" smtClean="0">
                <a:latin typeface="+mn-lt"/>
              </a:rPr>
              <a:t/>
            </a:r>
            <a:br>
              <a:rPr lang="cs-CZ" dirty="0" smtClean="0">
                <a:latin typeface="+mn-lt"/>
              </a:rPr>
            </a:br>
            <a:r>
              <a:rPr lang="cs-CZ" dirty="0" smtClean="0">
                <a:latin typeface="+mn-lt"/>
              </a:rPr>
              <a:t>AURORA U</a:t>
            </a:r>
            <a:r>
              <a:rPr lang="cs-CZ" dirty="0" smtClean="0">
                <a:latin typeface="+mn-lt"/>
              </a:rPr>
              <a:t>P </a:t>
            </a:r>
            <a:endParaRPr lang="cs-CZ" dirty="0">
              <a:latin typeface="+mn-lt"/>
            </a:endParaRPr>
          </a:p>
        </p:txBody>
      </p:sp>
      <p:sp>
        <p:nvSpPr>
          <p:cNvPr id="5" name="AutoShape 2" descr="Creating Social Entrepreneurs and innovators | Aurora European Universities  Allia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" name="Picture 2" descr="Aurora | European University Allian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1171" y="555446"/>
            <a:ext cx="726380" cy="72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38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latin typeface="+mn-lt"/>
              </a:rPr>
              <a:t>Zapojení zúčastněných stran</a:t>
            </a:r>
            <a:endParaRPr lang="cs-CZ" sz="32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2870" y="2460568"/>
            <a:ext cx="11014083" cy="3898669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UP Aurora </a:t>
            </a:r>
            <a:r>
              <a:rPr lang="cs-CZ" sz="2400" dirty="0" err="1" smtClean="0">
                <a:solidFill>
                  <a:schemeClr val="tx1"/>
                </a:solidFill>
                <a:latin typeface="+mn-lt"/>
              </a:rPr>
              <a:t>website</a:t>
            </a:r>
            <a:r>
              <a:rPr lang="cs-CZ" sz="2400" dirty="0">
                <a:solidFill>
                  <a:schemeClr val="tx1"/>
                </a:solidFill>
                <a:latin typeface="+mn-lt"/>
              </a:rPr>
              <a:t>: </a:t>
            </a:r>
            <a:r>
              <a:rPr lang="cs-CZ" sz="2400" dirty="0">
                <a:solidFill>
                  <a:schemeClr val="tx1"/>
                </a:solidFill>
                <a:latin typeface="+mn-lt"/>
                <a:hlinkClick r:id="rId3"/>
              </a:rPr>
              <a:t>https://aurora.upol.cz</a:t>
            </a:r>
            <a:r>
              <a:rPr lang="cs-CZ" sz="2400" dirty="0" smtClean="0">
                <a:solidFill>
                  <a:schemeClr val="tx1"/>
                </a:solidFill>
                <a:latin typeface="+mn-lt"/>
                <a:hlinkClick r:id="rId3"/>
              </a:rPr>
              <a:t>/</a:t>
            </a: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2400" dirty="0" smtClean="0">
                <a:solidFill>
                  <a:schemeClr val="tx1"/>
                </a:solidFill>
                <a:latin typeface="+mn-lt"/>
              </a:rPr>
              <a:t> </a:t>
            </a:r>
            <a:endParaRPr lang="cs-CZ" sz="2400" dirty="0" smtClean="0">
              <a:solidFill>
                <a:schemeClr val="tx1"/>
              </a:solidFill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UP Aurora </a:t>
            </a:r>
            <a:r>
              <a:rPr lang="cs-CZ" sz="2400" dirty="0" err="1" smtClean="0">
                <a:solidFill>
                  <a:schemeClr val="tx1"/>
                </a:solidFill>
                <a:latin typeface="+mn-lt"/>
              </a:rPr>
              <a:t>social</a:t>
            </a: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+mn-lt"/>
              </a:rPr>
              <a:t>networks</a:t>
            </a:r>
            <a:r>
              <a:rPr lang="cs-CZ" sz="2400" dirty="0">
                <a:solidFill>
                  <a:schemeClr val="tx1"/>
                </a:solidFill>
                <a:latin typeface="+mn-lt"/>
              </a:rPr>
              <a:t>: </a:t>
            </a:r>
            <a:r>
              <a:rPr lang="cs-CZ" sz="2400" dirty="0">
                <a:solidFill>
                  <a:schemeClr val="tx1"/>
                </a:solidFill>
                <a:latin typeface="+mn-lt"/>
                <a:hlinkClick r:id="rId4"/>
              </a:rPr>
              <a:t>https://</a:t>
            </a:r>
            <a:r>
              <a:rPr lang="cs-CZ" sz="2400" dirty="0" smtClean="0">
                <a:solidFill>
                  <a:schemeClr val="tx1"/>
                </a:solidFill>
                <a:latin typeface="+mn-lt"/>
                <a:hlinkClick r:id="rId4"/>
              </a:rPr>
              <a:t>twitter.com/</a:t>
            </a:r>
            <a:r>
              <a:rPr lang="cs-CZ" sz="2400" dirty="0" err="1" smtClean="0">
                <a:solidFill>
                  <a:schemeClr val="tx1"/>
                </a:solidFill>
                <a:latin typeface="+mn-lt"/>
                <a:hlinkClick r:id="rId4"/>
              </a:rPr>
              <a:t>aurora_org</a:t>
            </a:r>
            <a:r>
              <a:rPr lang="cs-CZ" sz="2400" dirty="0">
                <a:solidFill>
                  <a:schemeClr val="tx1"/>
                </a:solidFill>
                <a:latin typeface="+mn-lt"/>
              </a:rPr>
              <a:t>, </a:t>
            </a:r>
            <a:r>
              <a:rPr lang="cs-CZ" sz="2400" dirty="0">
                <a:solidFill>
                  <a:schemeClr val="tx1"/>
                </a:solidFill>
                <a:latin typeface="+mn-lt"/>
                <a:hlinkClick r:id="rId5"/>
              </a:rPr>
              <a:t>https://www.linkedin.com/company/aurora---university-network</a:t>
            </a:r>
            <a:r>
              <a:rPr lang="cs-CZ" sz="2400" dirty="0" smtClean="0">
                <a:solidFill>
                  <a:schemeClr val="tx1"/>
                </a:solidFill>
                <a:latin typeface="+mn-lt"/>
                <a:hlinkClick r:id="rId5"/>
              </a:rPr>
              <a:t>/</a:t>
            </a: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UP Aurora </a:t>
            </a:r>
            <a:r>
              <a:rPr lang="cs-CZ" sz="2400" dirty="0" err="1" smtClean="0">
                <a:solidFill>
                  <a:schemeClr val="tx1"/>
                </a:solidFill>
                <a:latin typeface="+mn-lt"/>
              </a:rPr>
              <a:t>videos</a:t>
            </a:r>
            <a:r>
              <a:rPr lang="cs-CZ" sz="2400" dirty="0">
                <a:solidFill>
                  <a:schemeClr val="tx1"/>
                </a:solidFill>
                <a:latin typeface="+mn-lt"/>
              </a:rPr>
              <a:t>: </a:t>
            </a:r>
            <a:r>
              <a:rPr lang="cs-CZ" sz="2400" dirty="0">
                <a:solidFill>
                  <a:schemeClr val="tx1"/>
                </a:solidFill>
                <a:latin typeface="+mn-lt"/>
                <a:hlinkClick r:id="rId6"/>
              </a:rPr>
              <a:t>https://</a:t>
            </a:r>
            <a:r>
              <a:rPr lang="cs-CZ" sz="2400" dirty="0" smtClean="0">
                <a:solidFill>
                  <a:schemeClr val="tx1"/>
                </a:solidFill>
                <a:latin typeface="+mn-lt"/>
                <a:hlinkClick r:id="rId6"/>
              </a:rPr>
              <a:t>www.youtube.com/channel/UChyOZYteYKIpDqicoPfi8wA</a:t>
            </a: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 </a:t>
            </a:r>
            <a:endParaRPr lang="en-GB" sz="2400" dirty="0">
              <a:solidFill>
                <a:schemeClr val="tx1"/>
              </a:solidFill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  <a:latin typeface="+mn-lt"/>
              </a:rPr>
              <a:t> pravidelná setkání s institucionálním vedením, fakultami, výzkumnými centry, podpůrnými službami a studentskými </a:t>
            </a: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výbory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UP akce </a:t>
            </a:r>
            <a:r>
              <a:rPr lang="cs-CZ" sz="2400" dirty="0">
                <a:solidFill>
                  <a:schemeClr val="tx1"/>
                </a:solidFill>
                <a:latin typeface="+mn-lt"/>
              </a:rPr>
              <a:t>studentů a </a:t>
            </a: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zaměstnanců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externí </a:t>
            </a:r>
            <a:r>
              <a:rPr lang="cs-CZ" sz="2400" dirty="0">
                <a:solidFill>
                  <a:schemeClr val="tx1"/>
                </a:solidFill>
                <a:latin typeface="+mn-lt"/>
              </a:rPr>
              <a:t>propagace priorit Aurory, např. tematické konference atd.</a:t>
            </a:r>
            <a:endParaRPr lang="en-GB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AutoShape 2" descr="Creating Social Entrepreneurs and innovators | Aurora European Universities  Allia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" name="Picture 2" descr="Aurora | European University Allianc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1171" y="555446"/>
            <a:ext cx="726380" cy="72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84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latin typeface="+mn-lt"/>
              </a:rPr>
              <a:t>Zapojení zúčastněných stran</a:t>
            </a:r>
            <a:endParaRPr lang="cs-CZ" sz="3200" dirty="0">
              <a:latin typeface="+mn-lt"/>
            </a:endParaRPr>
          </a:p>
        </p:txBody>
      </p:sp>
      <p:sp>
        <p:nvSpPr>
          <p:cNvPr id="5" name="AutoShape 2" descr="Creating Social Entrepreneurs and innovators | Aurora European Universities  Allia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" name="Picture 2" descr="Aurora | European University Allian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1171" y="555446"/>
            <a:ext cx="726380" cy="72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972869" y="2460568"/>
            <a:ext cx="1936585" cy="389866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Studentské aktivity</a:t>
            </a:r>
            <a:endParaRPr lang="cs-CZ" sz="2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3067" y="2361652"/>
            <a:ext cx="7417058" cy="399758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5599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latin typeface="+mn-lt"/>
              </a:rPr>
              <a:t>Zapojení zúčastněných stran</a:t>
            </a:r>
            <a:endParaRPr lang="cs-CZ" sz="3200" dirty="0">
              <a:latin typeface="+mn-lt"/>
            </a:endParaRPr>
          </a:p>
        </p:txBody>
      </p:sp>
      <p:sp>
        <p:nvSpPr>
          <p:cNvPr id="5" name="AutoShape 2" descr="Creating Social Entrepreneurs and innovators | Aurora European Universities  Allia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" name="Picture 2" descr="Aurora | European University Allian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1171" y="555446"/>
            <a:ext cx="726380" cy="72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972869" y="2460568"/>
            <a:ext cx="2277407" cy="389866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/>
                </a:solidFill>
                <a:latin typeface="+mn-lt"/>
              </a:rPr>
              <a:t>příklady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nabídek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na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připojení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se k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aktivitám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Aurora</a:t>
            </a:r>
            <a:endParaRPr lang="cs-CZ" sz="2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019" y="2261555"/>
            <a:ext cx="7121194" cy="441307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706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latin typeface="+mn-lt"/>
              </a:rPr>
              <a:t>Strategický záměr Univerzity Palackého v Olomouci 2021+</a:t>
            </a:r>
            <a:endParaRPr lang="cs-CZ" sz="3200" dirty="0">
              <a:latin typeface="+mn-lt"/>
            </a:endParaRPr>
          </a:p>
        </p:txBody>
      </p:sp>
      <p:sp>
        <p:nvSpPr>
          <p:cNvPr id="5" name="AutoShape 2" descr="Creating Social Entrepreneurs and innovators | Aurora European Universities  Allia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" name="Picture 2" descr="Aurora | European University Allian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1171" y="555446"/>
            <a:ext cx="726380" cy="72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972870" y="2431872"/>
            <a:ext cx="103199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6.1 Příprava koncepce společenské odpovědnosti a udržitelného </a:t>
            </a:r>
            <a:r>
              <a:rPr lang="cs-CZ" sz="2400" b="1" dirty="0" smtClean="0">
                <a:solidFill>
                  <a:srgbClr val="0070C0"/>
                </a:solidFill>
              </a:rPr>
              <a:t>rozvoje</a:t>
            </a:r>
          </a:p>
          <a:p>
            <a:endParaRPr lang="cs-CZ" sz="2400" dirty="0" smtClean="0"/>
          </a:p>
          <a:p>
            <a:r>
              <a:rPr lang="cs-CZ" sz="2400" dirty="0" smtClean="0"/>
              <a:t>6.1.1 </a:t>
            </a:r>
            <a:r>
              <a:rPr lang="cs-CZ" sz="2400" dirty="0"/>
              <a:t>Analýza </a:t>
            </a:r>
            <a:r>
              <a:rPr lang="cs-CZ" sz="2400" b="1" dirty="0"/>
              <a:t>výchozích dat </a:t>
            </a:r>
            <a:r>
              <a:rPr lang="cs-CZ" sz="2400" dirty="0"/>
              <a:t>v oblastech společenské odpovědnosti a udržitelného rozvoje. </a:t>
            </a:r>
            <a:endParaRPr lang="cs-CZ" sz="2400" dirty="0" smtClean="0"/>
          </a:p>
          <a:p>
            <a:r>
              <a:rPr lang="cs-CZ" sz="2400" dirty="0" smtClean="0"/>
              <a:t>6.1.2 </a:t>
            </a:r>
            <a:r>
              <a:rPr lang="cs-CZ" sz="2400" dirty="0"/>
              <a:t>Zpracování strategických dokumentů UP a </a:t>
            </a:r>
            <a:r>
              <a:rPr lang="cs-CZ" sz="2400" b="1" dirty="0"/>
              <a:t>koncepčního závazku </a:t>
            </a:r>
            <a:r>
              <a:rPr lang="cs-CZ" sz="2400" dirty="0"/>
              <a:t>pro oblasti společenské odpovědnosti a udržitelného rozvoje. </a:t>
            </a:r>
            <a:endParaRPr lang="cs-CZ" sz="2400" dirty="0" smtClean="0"/>
          </a:p>
          <a:p>
            <a:r>
              <a:rPr lang="cs-CZ" sz="2400" dirty="0" smtClean="0"/>
              <a:t>6.1.3 </a:t>
            </a:r>
            <a:r>
              <a:rPr lang="cs-CZ" sz="2400" dirty="0"/>
              <a:t>Zpracování </a:t>
            </a:r>
            <a:r>
              <a:rPr lang="cs-CZ" sz="2400" b="1" dirty="0"/>
              <a:t>adaptační strategie </a:t>
            </a:r>
            <a:r>
              <a:rPr lang="cs-CZ" sz="2400" dirty="0"/>
              <a:t>k řešení problémů souvisejících se změnou klimatu. </a:t>
            </a:r>
            <a:endParaRPr lang="cs-CZ" sz="2400" dirty="0" smtClean="0"/>
          </a:p>
          <a:p>
            <a:r>
              <a:rPr lang="cs-CZ" sz="2400" dirty="0" smtClean="0"/>
              <a:t>6.1.4 </a:t>
            </a:r>
            <a:r>
              <a:rPr lang="cs-CZ" sz="2400" dirty="0"/>
              <a:t>Nastavení indikátorů </a:t>
            </a:r>
            <a:r>
              <a:rPr lang="cs-CZ" sz="2400" b="1" dirty="0"/>
              <a:t>interního monitoringu </a:t>
            </a:r>
            <a:r>
              <a:rPr lang="cs-CZ" sz="2400" dirty="0"/>
              <a:t>v oblasti společenské odpovědnosti a udržitelného rozvoje</a:t>
            </a:r>
          </a:p>
        </p:txBody>
      </p:sp>
    </p:spTree>
    <p:extLst>
      <p:ext uri="{BB962C8B-B14F-4D97-AF65-F5344CB8AC3E}">
        <p14:creationId xmlns:p14="http://schemas.microsoft.com/office/powerpoint/2010/main" val="47254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latin typeface="+mn-lt"/>
              </a:rPr>
              <a:t>Strategický záměr Univerzity Palackého v Olomouci 2021+</a:t>
            </a:r>
            <a:endParaRPr lang="cs-CZ" sz="3200" dirty="0">
              <a:latin typeface="+mn-lt"/>
            </a:endParaRPr>
          </a:p>
        </p:txBody>
      </p:sp>
      <p:sp>
        <p:nvSpPr>
          <p:cNvPr id="5" name="AutoShape 2" descr="Creating Social Entrepreneurs and innovators | Aurora European Universities  Allia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" name="Picture 2" descr="Aurora | European University Allian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1171" y="555446"/>
            <a:ext cx="726380" cy="72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853997" y="2166696"/>
            <a:ext cx="1093355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6.2 Identifikace a realizace nástrojů společenské odpovědnosti a udržitelného rozvoje </a:t>
            </a:r>
            <a:endParaRPr lang="cs-CZ" sz="2400" dirty="0"/>
          </a:p>
          <a:p>
            <a:r>
              <a:rPr lang="cs-CZ" sz="2400" dirty="0"/>
              <a:t>6.2.1 Systemizace řízení </a:t>
            </a:r>
            <a:r>
              <a:rPr lang="cs-CZ" sz="2400" b="1" dirty="0"/>
              <a:t>koncepce udržitelného rozvoje UP </a:t>
            </a:r>
            <a:r>
              <a:rPr lang="cs-CZ" sz="2400" dirty="0"/>
              <a:t>(prorektor pro udržitelnost…)</a:t>
            </a:r>
          </a:p>
          <a:p>
            <a:r>
              <a:rPr lang="cs-CZ" sz="2400" dirty="0"/>
              <a:t>6.2.2 Identifikace a </a:t>
            </a:r>
            <a:r>
              <a:rPr lang="cs-CZ" sz="2400" b="1" dirty="0"/>
              <a:t>systematizace nástrojů UP </a:t>
            </a:r>
            <a:r>
              <a:rPr lang="cs-CZ" sz="2400" dirty="0"/>
              <a:t>pro řešení strategických cílů v oblasti </a:t>
            </a:r>
            <a:r>
              <a:rPr lang="cs-CZ" sz="2400" b="1" dirty="0"/>
              <a:t>společenské odpovědnosti a udržitelného rozvoje </a:t>
            </a:r>
            <a:r>
              <a:rPr lang="cs-CZ" sz="2400" dirty="0"/>
              <a:t>(např. minimalizace odpadů, cirkulární ekonomika, aktivní a udržitelná mobilita, šetření vodou a energiemi, omezení produkce CO2 a prachových částic či péče o zeleň). </a:t>
            </a:r>
          </a:p>
          <a:p>
            <a:r>
              <a:rPr lang="cs-CZ" sz="2400" dirty="0"/>
              <a:t>6.2.3 Vytipování </a:t>
            </a:r>
            <a:r>
              <a:rPr lang="cs-CZ" sz="2400" b="1" dirty="0"/>
              <a:t>případových témat a problémů </a:t>
            </a:r>
            <a:r>
              <a:rPr lang="cs-CZ" sz="2400" dirty="0"/>
              <a:t>(budovy, objekty, cílové skupiny, procesy atd.) s možným návodným modelovým řešením ve smyslu udržitelného rozvoje včetně detailní informační kampaně o možnostech i limitech environmentálně optimálního postupu. </a:t>
            </a:r>
          </a:p>
        </p:txBody>
      </p:sp>
    </p:spTree>
    <p:extLst>
      <p:ext uri="{BB962C8B-B14F-4D97-AF65-F5344CB8AC3E}">
        <p14:creationId xmlns:p14="http://schemas.microsoft.com/office/powerpoint/2010/main" val="400257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latin typeface="+mn-lt"/>
              </a:rPr>
              <a:t>Strategický záměr Univerzity Palackého v Olomouci 2021+</a:t>
            </a:r>
            <a:endParaRPr lang="cs-CZ" sz="3200" dirty="0">
              <a:latin typeface="+mn-lt"/>
            </a:endParaRPr>
          </a:p>
        </p:txBody>
      </p:sp>
      <p:sp>
        <p:nvSpPr>
          <p:cNvPr id="5" name="AutoShape 2" descr="Creating Social Entrepreneurs and innovators | Aurora European Universities  Allia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" name="Picture 2" descr="Aurora | European University Allian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1171" y="555446"/>
            <a:ext cx="726380" cy="72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972870" y="2175840"/>
            <a:ext cx="103199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6.2 Identifikace a realizace nástrojů společenské odpovědnosti a udržitelného rozvoje </a:t>
            </a:r>
          </a:p>
          <a:p>
            <a:endParaRPr lang="cs-CZ" sz="2400" dirty="0"/>
          </a:p>
          <a:p>
            <a:r>
              <a:rPr lang="cs-CZ" sz="2400" dirty="0"/>
              <a:t>6.2.4 Využití odborného potenciálu univerzity pro stanovení a zavedení </a:t>
            </a:r>
            <a:r>
              <a:rPr lang="cs-CZ" sz="2400" b="1" dirty="0"/>
              <a:t>metodiky udržitelného rozvoje </a:t>
            </a:r>
            <a:r>
              <a:rPr lang="cs-CZ" sz="2400" dirty="0"/>
              <a:t>v rámci kampusu, města i širšího regionu (udržitelná a aktivní mobilita, odpadové hospodářství, energetická politika, cirkulární ekonomika atd.). </a:t>
            </a:r>
          </a:p>
          <a:p>
            <a:r>
              <a:rPr lang="cs-CZ" sz="2400" dirty="0"/>
              <a:t>6.2.5 Vytvoření nástrojů pro </a:t>
            </a:r>
            <a:r>
              <a:rPr lang="cs-CZ" sz="2400" b="1" dirty="0"/>
              <a:t>krizovou komunikaci </a:t>
            </a:r>
            <a:r>
              <a:rPr lang="cs-CZ" sz="2400" dirty="0"/>
              <a:t>(zejména online). </a:t>
            </a:r>
          </a:p>
          <a:p>
            <a:r>
              <a:rPr lang="cs-CZ" sz="2400" dirty="0"/>
              <a:t>6.2.6 Příprava </a:t>
            </a:r>
            <a:r>
              <a:rPr lang="cs-CZ" sz="2400" b="1" dirty="0"/>
              <a:t>vzdělávacích kurzů </a:t>
            </a:r>
            <a:r>
              <a:rPr lang="cs-CZ" sz="2400" dirty="0"/>
              <a:t>v oblasti udržitelného rozvoje a začlenění univerzity do mezinárodních sítí a jejich začlenění do programů CŽV a U3V. 6.2.7 Zdůraznění </a:t>
            </a:r>
            <a:r>
              <a:rPr lang="cs-CZ" sz="2400" b="1" dirty="0"/>
              <a:t>principu zdravého životního stylu </a:t>
            </a:r>
            <a:r>
              <a:rPr lang="cs-CZ" sz="2400" dirty="0"/>
              <a:t>a realizace projektů podporující tyto aspekty uvnitř i vně komunity.</a:t>
            </a:r>
          </a:p>
        </p:txBody>
      </p:sp>
    </p:spTree>
    <p:extLst>
      <p:ext uri="{BB962C8B-B14F-4D97-AF65-F5344CB8AC3E}">
        <p14:creationId xmlns:p14="http://schemas.microsoft.com/office/powerpoint/2010/main" val="10368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U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BAB"/>
      </a:accent1>
      <a:accent2>
        <a:srgbClr val="6C6D70"/>
      </a:accent2>
      <a:accent3>
        <a:srgbClr val="A5A5A5"/>
      </a:accent3>
      <a:accent4>
        <a:srgbClr val="ED7D31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UP_prezentace_en_16x9.potx" id="{F892C289-41A8-4571-8012-227E5D00B9BC}" vid="{94DB3C90-5850-4E98-8046-7CED1A1F99B2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UP_prezentace_en_16x9</Template>
  <TotalTime>835</TotalTime>
  <Words>1405</Words>
  <Application>Microsoft Office PowerPoint</Application>
  <PresentationFormat>Vlastní</PresentationFormat>
  <Paragraphs>618</Paragraphs>
  <Slides>24</Slides>
  <Notes>14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6" baseType="lpstr">
      <vt:lpstr>Motiv Office</vt:lpstr>
      <vt:lpstr>List</vt:lpstr>
      <vt:lpstr>Palacky University Strategy 2021-2030</vt:lpstr>
      <vt:lpstr>Internal Strategic Management Concept at UP </vt:lpstr>
      <vt:lpstr> Interní strategické řízení  AURORA UP </vt:lpstr>
      <vt:lpstr>Zapojení zúčastněných stran</vt:lpstr>
      <vt:lpstr>Zapojení zúčastněných stran</vt:lpstr>
      <vt:lpstr>Zapojení zúčastněných stran</vt:lpstr>
      <vt:lpstr>Strategický záměr Univerzity Palackého v Olomouci 2021+</vt:lpstr>
      <vt:lpstr>Strategický záměr Univerzity Palackého v Olomouci 2021+</vt:lpstr>
      <vt:lpstr>Strategický záměr Univerzity Palackého v Olomouci 2021+</vt:lpstr>
      <vt:lpstr>Strategický záměr Univerzity Palackého v Olomouci 2021+</vt:lpstr>
      <vt:lpstr>Strategický záměr Univerzity Palackého v Olomouci 2021+</vt:lpstr>
      <vt:lpstr>Aurora a mezinárodní žebříčky</vt:lpstr>
      <vt:lpstr>Prezentace aplikace PowerPoint</vt:lpstr>
      <vt:lpstr>Prezentace aplikace PowerPoint</vt:lpstr>
      <vt:lpstr>Prezentace aplikace PowerPoint</vt:lpstr>
      <vt:lpstr>Times Higher Education World University Rankings  </vt:lpstr>
      <vt:lpstr>Times Higher Education World University Rankings 2022</vt:lpstr>
      <vt:lpstr>QS World University Rankings </vt:lpstr>
      <vt:lpstr>QS World University Rankings 2022 </vt:lpstr>
      <vt:lpstr>Academic Ranking of World Universities</vt:lpstr>
      <vt:lpstr>Academic Ranking of World Universities 2021</vt:lpstr>
      <vt:lpstr>Prezentace aplikace PowerPoint</vt:lpstr>
      <vt:lpstr>Vazba výstupů projektu na strategické cíle UP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maresh</dc:creator>
  <cp:lastModifiedBy> </cp:lastModifiedBy>
  <cp:revision>42</cp:revision>
  <dcterms:created xsi:type="dcterms:W3CDTF">2021-10-16T08:13:59Z</dcterms:created>
  <dcterms:modified xsi:type="dcterms:W3CDTF">2021-10-18T04:33:32Z</dcterms:modified>
</cp:coreProperties>
</file>