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9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2" r:id="rId12"/>
    <p:sldId id="273" r:id="rId13"/>
    <p:sldId id="274" r:id="rId14"/>
    <p:sldId id="267" r:id="rId15"/>
    <p:sldId id="268" r:id="rId16"/>
    <p:sldId id="269" r:id="rId17"/>
    <p:sldId id="270" r:id="rId18"/>
    <p:sldId id="283" r:id="rId19"/>
    <p:sldId id="275" r:id="rId20"/>
    <p:sldId id="271" r:id="rId21"/>
    <p:sldId id="276" r:id="rId22"/>
    <p:sldId id="277" r:id="rId23"/>
    <p:sldId id="278" r:id="rId24"/>
    <p:sldId id="279" r:id="rId25"/>
    <p:sldId id="282" r:id="rId26"/>
    <p:sldId id="280" r:id="rId27"/>
    <p:sldId id="259" r:id="rId28"/>
  </p:sldIdLst>
  <p:sldSz cx="9144000" cy="6858000" type="screen4x3"/>
  <p:notesSz cx="6888163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09" d="100"/>
          <a:sy n="109" d="100"/>
        </p:scale>
        <p:origin x="129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AC3E7-CCF1-4C29-8307-C19686141FC4}" type="datetimeFigureOut">
              <a:rPr lang="cs-CZ" smtClean="0"/>
              <a:t>21.08.2023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AA7E3-203A-4872-ACEF-225E787DC4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9676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453E-42F9-479B-BA39-77648093A15C}" type="datetimeFigureOut">
              <a:rPr lang="cs-CZ" smtClean="0"/>
              <a:t>21.08.2023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0830-E0EC-47B1-8240-FB22861ADE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86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453E-42F9-479B-BA39-77648093A15C}" type="datetimeFigureOut">
              <a:rPr lang="cs-CZ" smtClean="0"/>
              <a:t>21.08.2023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0830-E0EC-47B1-8240-FB22861ADE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045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453E-42F9-479B-BA39-77648093A15C}" type="datetimeFigureOut">
              <a:rPr lang="cs-CZ" smtClean="0"/>
              <a:t>21.08.2023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0830-E0EC-47B1-8240-FB22861ADE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812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453E-42F9-479B-BA39-77648093A15C}" type="datetimeFigureOut">
              <a:rPr lang="cs-CZ" smtClean="0"/>
              <a:t>21.08.2023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0830-E0EC-47B1-8240-FB22861ADE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804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453E-42F9-479B-BA39-77648093A15C}" type="datetimeFigureOut">
              <a:rPr lang="cs-CZ" smtClean="0"/>
              <a:t>21.08.2023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0830-E0EC-47B1-8240-FB22861ADE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59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453E-42F9-479B-BA39-77648093A15C}" type="datetimeFigureOut">
              <a:rPr lang="cs-CZ" smtClean="0"/>
              <a:t>21.08.2023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0830-E0EC-47B1-8240-FB22861ADE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832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453E-42F9-479B-BA39-77648093A15C}" type="datetimeFigureOut">
              <a:rPr lang="cs-CZ" smtClean="0"/>
              <a:t>21.08.2023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0830-E0EC-47B1-8240-FB22861ADE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75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453E-42F9-479B-BA39-77648093A15C}" type="datetimeFigureOut">
              <a:rPr lang="cs-CZ" smtClean="0"/>
              <a:t>21.08.2023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0830-E0EC-47B1-8240-FB22861ADE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948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453E-42F9-479B-BA39-77648093A15C}" type="datetimeFigureOut">
              <a:rPr lang="cs-CZ" smtClean="0"/>
              <a:t>21.08.2023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0830-E0EC-47B1-8240-FB22861ADE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32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453E-42F9-479B-BA39-77648093A15C}" type="datetimeFigureOut">
              <a:rPr lang="cs-CZ" smtClean="0"/>
              <a:t>21.08.2023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0830-E0EC-47B1-8240-FB22861ADE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302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453E-42F9-479B-BA39-77648093A15C}" type="datetimeFigureOut">
              <a:rPr lang="cs-CZ" smtClean="0"/>
              <a:t>21.08.2023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0830-E0EC-47B1-8240-FB22861ADE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8187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7453E-42F9-479B-BA39-77648093A15C}" type="datetimeFigureOut">
              <a:rPr lang="cs-CZ" smtClean="0"/>
              <a:t>21.08.2023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10830-E0EC-47B1-8240-FB22861ADE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248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f.upol.cz/studenti/studium/#c4083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prihlaska.upol.cz/" TargetMode="Externa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prf.upol.cz/pl/studenti/dulezite-terminy/#c1552" TargetMode="Externa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upol.cz/" TargetMode="External"/><Relationship Id="rId2" Type="http://schemas.openxmlformats.org/officeDocument/2006/relationships/hyperlink" Target="https://cvt.upol.cz/identifikacni-karty-ik/" TargetMode="Externa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f.upol.cz/zpravodaj/" TargetMode="External"/><Relationship Id="rId2" Type="http://schemas.openxmlformats.org/officeDocument/2006/relationships/hyperlink" Target="prf.upol.cz" TargetMode="Externa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pol.cz/fileadmin/userdata/UP/Studenti/Oddeleni_pro_studium_-_kopie2.pdf" TargetMode="External"/><Relationship Id="rId2" Type="http://schemas.openxmlformats.org/officeDocument/2006/relationships/hyperlink" Target="https://www.upol.cz/studenti/studium/poplatky/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lucie.mouckovagatekova@upol.cz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prfupol" TargetMode="External"/><Relationship Id="rId2" Type="http://schemas.openxmlformats.org/officeDocument/2006/relationships/hyperlink" Target="http://www.prf.upol.cz/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f.upol.cz/studenti/studium/#c1555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ndrusam\Documents\_Ostatní\PrF_logotypy\PNG_web\UP_logo_PrF_UP_horizont_c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501" y="2110439"/>
            <a:ext cx="5400999" cy="263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573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Studijní oddělení – </a:t>
            </a:r>
            <a:b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studijní referentky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0" y="1296144"/>
            <a:ext cx="7380312" cy="55618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7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Jitka Hanzlíková</a:t>
            </a:r>
          </a:p>
          <a:p>
            <a:pPr marL="722313"/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biologie, biochemie, specializace ve zdravotnictví</a:t>
            </a:r>
          </a:p>
          <a:p>
            <a:pPr marL="722313"/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tel.: 58563 4013</a:t>
            </a:r>
          </a:p>
          <a:p>
            <a:pPr marL="722313"/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 jitka.hanzlikova@upol.cz </a:t>
            </a:r>
          </a:p>
          <a:p>
            <a:endParaRPr lang="cs-CZ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7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Mgr. Marcela Chytilová</a:t>
            </a:r>
          </a:p>
          <a:p>
            <a:pPr marL="720725"/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sdružené studium (prezenční </a:t>
            </a:r>
            <a:b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kombinovaná forma), Informační technologie – kombinovaná forma</a:t>
            </a:r>
            <a:endParaRPr lang="cs-CZ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725"/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tel.: 58563 4014</a:t>
            </a:r>
          </a:p>
          <a:p>
            <a:pPr marL="720725"/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 marcela.chytilova@upol.cz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609" y="1556792"/>
            <a:ext cx="1343871" cy="2016224"/>
          </a:xfrm>
          <a:prstGeom prst="rect">
            <a:avLst/>
          </a:prstGeom>
        </p:spPr>
      </p:pic>
      <p:pic>
        <p:nvPicPr>
          <p:cNvPr id="5" name="Picture 3" descr="C:\Users\mazalj\Documents\Studijní oddělení\Zaměstnanci\fotografie studijní\Marcela Chytilová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4738" y="4509344"/>
            <a:ext cx="1289856" cy="20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5761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Studijní oddělení – </a:t>
            </a:r>
            <a:b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studijní referentky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0" y="1296144"/>
            <a:ext cx="7308304" cy="5445224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7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Mgr. Hana Štefanová</a:t>
            </a:r>
          </a:p>
          <a:p>
            <a:pPr marL="720725"/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matematika, informatika (prezenční forma), informační technologie, ekologie a ochrana prostředí, Informatika pro vzdělávání maior</a:t>
            </a:r>
          </a:p>
          <a:p>
            <a:pPr marL="720725"/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tel.: 58563 4006</a:t>
            </a:r>
          </a:p>
          <a:p>
            <a:pPr marL="720725"/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 hana.stefanova@upol.cz </a:t>
            </a:r>
          </a:p>
          <a:p>
            <a:pPr marL="0" indent="0">
              <a:buNone/>
            </a:pPr>
            <a:endParaRPr lang="cs-CZ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7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Mgr. </a:t>
            </a:r>
            <a:r>
              <a:rPr lang="cs-CZ" sz="2700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Agnes</a:t>
            </a:r>
            <a:r>
              <a:rPr lang="cs-CZ" sz="27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700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Hausknotzová</a:t>
            </a:r>
            <a:endParaRPr lang="cs-CZ" sz="2700" u="sng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725"/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studijní programy fyzika, chemie</a:t>
            </a:r>
          </a:p>
          <a:p>
            <a:pPr marL="720725"/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tel.: 58563 4050</a:t>
            </a:r>
          </a:p>
          <a:p>
            <a:pPr marL="720725"/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 agnes.hausknotzova@upol.cz 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672" y="1854624"/>
            <a:ext cx="1342800" cy="179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6311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Studijní oddělení – </a:t>
            </a:r>
            <a:b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studijní referentky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0" y="1296144"/>
            <a:ext cx="7380312" cy="556185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7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Marcela Vykydalová</a:t>
            </a:r>
          </a:p>
          <a:p>
            <a:pPr marL="715963" indent="-715963"/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geografie, </a:t>
            </a:r>
            <a:r>
              <a:rPr lang="cs-CZ" sz="27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geoinformatika</a:t>
            </a:r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environmentální geologie, DSP regionální geografie</a:t>
            </a:r>
            <a:endParaRPr lang="cs-CZ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5963" indent="-715963"/>
            <a:r>
              <a:rPr lang="cs-CZ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tel.: 58563 4015</a:t>
            </a:r>
          </a:p>
          <a:p>
            <a:pPr marL="715963" indent="-715963"/>
            <a:r>
              <a:rPr lang="cs-CZ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 marcela.vykydalova@upol.cz</a:t>
            </a:r>
          </a:p>
          <a:p>
            <a:pPr marL="0" indent="0">
              <a:buNone/>
            </a:pPr>
            <a:endParaRPr lang="cs-CZ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7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Mgr. Martina Karásková</a:t>
            </a:r>
          </a:p>
          <a:p>
            <a:pPr marL="720725"/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doktorské studijní programy vyjma </a:t>
            </a:r>
            <a:b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geografie</a:t>
            </a:r>
          </a:p>
          <a:p>
            <a:pPr marL="720725"/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celoživotní vzdělávání</a:t>
            </a:r>
          </a:p>
          <a:p>
            <a:pPr marL="720725"/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tel.: 58563 4012</a:t>
            </a:r>
          </a:p>
          <a:p>
            <a:pPr marL="720725"/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 martina.karaskova@upol.cz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115" y="1629024"/>
            <a:ext cx="1366357" cy="20160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6472" y="4581352"/>
            <a:ext cx="1344000" cy="2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504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Studijní oddělení – </a:t>
            </a:r>
            <a:b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zahraniční studium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0" y="1368152"/>
            <a:ext cx="8388424" cy="548984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7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Dana </a:t>
            </a:r>
            <a:r>
              <a:rPr lang="cs-CZ" sz="2700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Gronychová</a:t>
            </a:r>
            <a:endParaRPr lang="cs-CZ" sz="2700" u="sng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725"/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samostatný odborný referent pro zahraniční styky</a:t>
            </a:r>
          </a:p>
          <a:p>
            <a:pPr marL="720725"/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ERASMUS žádosti</a:t>
            </a:r>
          </a:p>
          <a:p>
            <a:pPr marL="720725"/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studijní a pracovní stáže do zahraničí</a:t>
            </a:r>
          </a:p>
          <a:p>
            <a:pPr marL="720725"/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tel.: 58563 4058</a:t>
            </a:r>
          </a:p>
          <a:p>
            <a:pPr marL="720725"/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 dana.gronychova@upol.cz</a:t>
            </a:r>
          </a:p>
        </p:txBody>
      </p:sp>
    </p:spTree>
    <p:extLst>
      <p:ext uri="{BB962C8B-B14F-4D97-AF65-F5344CB8AC3E}">
        <p14:creationId xmlns:p14="http://schemas.microsoft.com/office/powerpoint/2010/main" val="1130194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Kreditový systém studia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296144"/>
            <a:ext cx="8229600" cy="55618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Předměty rozdělujeme na:</a:t>
            </a:r>
          </a:p>
          <a:p>
            <a:r>
              <a:rPr lang="cs-CZ" sz="28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povinné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(kategorie A) – absolvování nutnou podmínkou pro absolvování daného studijního programu, MUSÍ být zapsány</a:t>
            </a:r>
          </a:p>
          <a:p>
            <a:r>
              <a:rPr lang="cs-CZ" sz="28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povinně volitelné 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(kategorie B) – stanoven počet kreditů, které student musí získat za celé studium</a:t>
            </a:r>
          </a:p>
          <a:p>
            <a:r>
              <a:rPr lang="cs-CZ" sz="28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volitelné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(kategorie C) – ostatní předměty uvedené také v jiných studijních programech a v nabídce jiných fakult</a:t>
            </a:r>
          </a:p>
        </p:txBody>
      </p:sp>
    </p:spTree>
    <p:extLst>
      <p:ext uri="{BB962C8B-B14F-4D97-AF65-F5344CB8AC3E}">
        <p14:creationId xmlns:p14="http://schemas.microsoft.com/office/powerpoint/2010/main" val="1994359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Kreditový systém studia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296144"/>
            <a:ext cx="8229600" cy="55618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zápis předmětů do </a:t>
            </a:r>
            <a:r>
              <a:rPr lang="cs-CZ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STAGu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od 5. (12:00 hod.) do 25. září 2023</a:t>
            </a:r>
          </a:p>
          <a:p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studenti si předměty zapisují samostatně</a:t>
            </a:r>
          </a:p>
          <a:p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1. října možnost úprav pouze prostřednictvím studijního oddělení, nejpozději do 27. října 2023</a:t>
            </a:r>
          </a:p>
          <a:p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případě problémů s kapacitou, nevypsáním rozvrhu apod. kontaktujte garantující katedru (rozvrháře příslušné katedry), </a:t>
            </a:r>
            <a:r>
              <a:rPr lang="cs-CZ" sz="28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nikoliv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studijní oddělení; seznam rozvrhářů je na webových stránkách 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fakulty 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https://www.prf.upol.cz/studenti/studium/#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c4083</a:t>
            </a:r>
            <a:endParaRPr lang="cs-CZ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4909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Kreditový systém studia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152128"/>
            <a:ext cx="8229600" cy="570587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Volitelné předměty (kategorie C) z jiných fakult: maximálně 4 kredity/rok, 6 kreditů/studium!</a:t>
            </a:r>
          </a:p>
          <a:p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žádosti o uznání předmětů z předchozího studia do 27. října 2023</a:t>
            </a:r>
          </a:p>
          <a:p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postup do 2. ročníku minimálně 40 kreditů</a:t>
            </a:r>
          </a:p>
          <a:p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prvním týdnu výuky informační schůzky s garanty oborů (podrobné informace o studiu)</a:t>
            </a:r>
          </a:p>
          <a:p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podrobnosti ve Studijním a zkušebním řádu</a:t>
            </a:r>
          </a:p>
          <a:p>
            <a:endParaRPr lang="cs-CZ" sz="27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7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Doporučujeme</a:t>
            </a:r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navštívit webové stránky garantujících kateder</a:t>
            </a:r>
          </a:p>
        </p:txBody>
      </p:sp>
    </p:spTree>
    <p:extLst>
      <p:ext uri="{BB962C8B-B14F-4D97-AF65-F5344CB8AC3E}">
        <p14:creationId xmlns:p14="http://schemas.microsoft.com/office/powerpoint/2010/main" val="3035810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Vysokoškolské koleje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296144"/>
            <a:ext cx="8229600" cy="530120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Správa kolejí a menz</a:t>
            </a:r>
          </a:p>
          <a:p>
            <a:pPr marL="722313"/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stav žádostí v systému </a:t>
            </a:r>
            <a:r>
              <a:rPr lang="cs-CZ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Iskam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(iskam.upol.cz, studenti, kteří ještě nebyli u zápisu) nebo přes Portál (ti, co již mají po zápisu)</a:t>
            </a:r>
          </a:p>
        </p:txBody>
      </p:sp>
    </p:spTree>
    <p:extLst>
      <p:ext uri="{BB962C8B-B14F-4D97-AF65-F5344CB8AC3E}">
        <p14:creationId xmlns:p14="http://schemas.microsoft.com/office/powerpoint/2010/main" val="3229962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Účet a </a:t>
            </a:r>
            <a:r>
              <a:rPr lang="cs-CZ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login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3528" y="1417638"/>
            <a:ext cx="83632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vytvoření </a:t>
            </a:r>
            <a:r>
              <a:rPr lang="cs-CZ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loginu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obdržíte 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e-přihlášce na 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prihlaska.upol.cz/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přihlášení zjistíte na stránce Osobní údaje svůj přidělený </a:t>
            </a:r>
            <a:r>
              <a:rPr lang="cs-CZ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login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máte k dispozici i tlačítko 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nastavení 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hesla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může trvat 1-2 dny</a:t>
            </a:r>
            <a:endParaRPr lang="cs-CZ" sz="2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472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Univerzitní e-mailová adresa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268760"/>
            <a:ext cx="8229600" cy="496855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důležitá pro komunikaci, pravidelně jsou na ni rozesílány informace o studijních záležitostech, ale také upozornění z knihovny apod.</a:t>
            </a:r>
          </a:p>
          <a:p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vlastní číslo účtu – důležité pro vyplácení stipendií</a:t>
            </a:r>
          </a:p>
        </p:txBody>
      </p:sp>
    </p:spTree>
    <p:extLst>
      <p:ext uri="{BB962C8B-B14F-4D97-AF65-F5344CB8AC3E}">
        <p14:creationId xmlns:p14="http://schemas.microsoft.com/office/powerpoint/2010/main" val="1667208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077072"/>
            <a:ext cx="8229600" cy="252028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Zápis ke studiu</a:t>
            </a:r>
            <a:b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cs-CZ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dispozici na: </a:t>
            </a:r>
            <a:r>
              <a:rPr lang="cs-CZ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https://www.prf.upol.cz/pl/studenti/dulezite-terminy/#</a:t>
            </a:r>
            <a:r>
              <a:rPr lang="cs-CZ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c1552</a:t>
            </a:r>
            <a:r>
              <a:rPr lang="cs-CZ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ondrusam\Documents\_Ostatní\PrF_logotypy\PNG_web\UP_logo_PrF_stred_cz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009" y="332656"/>
            <a:ext cx="2717983" cy="2987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Nadpis 3"/>
          <p:cNvSpPr txBox="1">
            <a:spLocks/>
          </p:cNvSpPr>
          <p:nvPr/>
        </p:nvSpPr>
        <p:spPr>
          <a:xfrm>
            <a:off x="427484" y="31409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Akademický rok 2023/2024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3260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Identifikační karty = ISIC karty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296144"/>
            <a:ext cx="8229600" cy="55618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výdej v budově Zbrojnice (Biskupské nám. 1), ve 2. patře, učebna CVT – číslo dveří 3.87</a:t>
            </a:r>
          </a:p>
          <a:p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výdej od 11.9.</a:t>
            </a:r>
            <a:endParaRPr lang="cs-CZ" sz="2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podrobnosti 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https://cvt.upol.cz/identifikacni-karty-ik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endParaRPr lang="cs-CZ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zda je karta vyrobena: 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http://portal.upol.cz 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přihlášení, ve 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vyhledávacím řádku po zadání jména a 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příjmení</a:t>
            </a:r>
          </a:p>
          <a:p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 o převzetí obdržíte prostřednictvím e-mailu</a:t>
            </a:r>
          </a:p>
        </p:txBody>
      </p:sp>
    </p:spTree>
    <p:extLst>
      <p:ext uri="{BB962C8B-B14F-4D97-AF65-F5344CB8AC3E}">
        <p14:creationId xmlns:p14="http://schemas.microsoft.com/office/powerpoint/2010/main" val="38777377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získat další informace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296144"/>
            <a:ext cx="8229600" cy="429309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všechny informace o studijních záležitostech na webu fakulty 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prf.upol.cz</a:t>
            </a:r>
            <a:endParaRPr lang="cs-CZ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jednou 14 dní vychází Zpravodaj fakulty</a:t>
            </a:r>
          </a:p>
          <a:p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https://www.prf.upol.cz/zpravodaj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</a:t>
            </a:r>
            <a:endParaRPr lang="cs-CZ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2650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Dokumenty k podepsání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152128"/>
            <a:ext cx="8147248" cy="530120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Bezpečnost práce</a:t>
            </a:r>
          </a:p>
          <a:p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Poučení o zpracování osobních údajů studenta</a:t>
            </a:r>
          </a:p>
          <a:p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Poučení subjektu údajů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77343" y="1200644"/>
            <a:ext cx="8229600" cy="518068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38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Evidenční list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50" t="19991" r="25865" b="6461"/>
          <a:stretch>
            <a:fillRect/>
          </a:stretch>
        </p:blipFill>
        <p:spPr bwMode="auto">
          <a:xfrm>
            <a:off x="2303748" y="1124744"/>
            <a:ext cx="4536504" cy="5476020"/>
          </a:xfrm>
          <a:prstGeom prst="rect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498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Potvrzení o studiu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052736"/>
            <a:ext cx="7272808" cy="5264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50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Potvrzení MPSV </a:t>
            </a:r>
            <a:b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(Ministerstvo práce a sociálních věcí, Úřad práce)</a:t>
            </a:r>
            <a:endParaRPr lang="cs-CZ" sz="31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3" descr="C:\Users\mazalj\Desktop\Bez názvu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4" b="284"/>
          <a:stretch/>
        </p:blipFill>
        <p:spPr bwMode="auto">
          <a:xfrm>
            <a:off x="687526" y="1574738"/>
            <a:ext cx="3596442" cy="5094022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mazalj\Desktop\Bez názvu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1804" y="1574738"/>
            <a:ext cx="3598627" cy="5094022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17698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Poplatky za studium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296144"/>
            <a:ext cx="8229600" cy="544522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Fakulty NEŘEŠÍ, zajišťuje oddělení pro studium na rektorátu UP</a:t>
            </a:r>
          </a:p>
          <a:p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Více informací: </a:t>
            </a:r>
            <a:r>
              <a:rPr lang="cs-CZ" sz="2800" u="sng" dirty="0">
                <a:hlinkClick r:id="rId2"/>
              </a:rPr>
              <a:t>https://www.upol.cz/studenti/studium/poplatky/</a:t>
            </a:r>
            <a:endParaRPr lang="cs-CZ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https://www.upol.cz/fileadmin/userdata/UP/Studenti/Oddeleni_pro_studium_-_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kopie2.pdf</a:t>
            </a:r>
            <a:endParaRPr lang="cs-CZ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Lucie 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Moučková </a:t>
            </a:r>
            <a:r>
              <a:rPr lang="cs-CZ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Gatěková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DiS., email: </a:t>
            </a:r>
            <a:r>
              <a:rPr lang="cs-CZ" sz="2800" u="sng" dirty="0" smtClean="0">
                <a:hlinkClick r:id="rId4"/>
              </a:rPr>
              <a:t>lucie.mouckovagatekova@upol.cz</a:t>
            </a:r>
            <a:endParaRPr lang="cs-CZ" sz="2800" u="sng" dirty="0" smtClean="0"/>
          </a:p>
          <a:p>
            <a:endParaRPr lang="cs-CZ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412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30963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Úspěšné studium přeje</a:t>
            </a:r>
            <a:endParaRPr lang="cs-CZ" sz="6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5" name="Picture 3" descr="C:\Users\ondrusam\Documents\_Ostatní\PrF_logotypy\PNG_web\UP_logo_PrF_horizont_c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424" y="3412530"/>
            <a:ext cx="6965153" cy="3400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9945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926976"/>
          </a:xfrm>
        </p:spPr>
        <p:txBody>
          <a:bodyPr/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Obsah prezentace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152128"/>
            <a:ext cx="8229600" cy="558924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Podmínky pro zapsání studenta</a:t>
            </a:r>
          </a:p>
          <a:p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informace</a:t>
            </a:r>
          </a:p>
          <a:p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Děkan a proděkan fakulty</a:t>
            </a:r>
          </a:p>
          <a:p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Studijní oddělení</a:t>
            </a:r>
          </a:p>
          <a:p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Kreditový systém studia</a:t>
            </a:r>
          </a:p>
          <a:p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Vysokoškolské koleje</a:t>
            </a:r>
          </a:p>
          <a:p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Účet a </a:t>
            </a:r>
            <a:r>
              <a:rPr lang="cs-CZ" sz="27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login</a:t>
            </a:r>
            <a:endParaRPr lang="cs-CZ" sz="27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Univerzitní e-mailová adresa</a:t>
            </a:r>
          </a:p>
          <a:p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Identifikační karty</a:t>
            </a:r>
          </a:p>
          <a:p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získat další informace</a:t>
            </a:r>
          </a:p>
          <a:p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Formuláře</a:t>
            </a:r>
          </a:p>
          <a:p>
            <a:r>
              <a:rPr lang="cs-CZ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Poplatky za studium</a:t>
            </a:r>
            <a:endParaRPr lang="cs-CZ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078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Podmínky pro zapsání studenta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296144"/>
            <a:ext cx="8229600" cy="501317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Nutná podmínka k zápisu:</a:t>
            </a:r>
          </a:p>
          <a:p>
            <a:pPr marL="720725"/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ověřená kopie maturitního vysvědčení (s výjimkou těch, co nahlásili maturitu v září)</a:t>
            </a:r>
          </a:p>
          <a:p>
            <a:pPr marL="720725"/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občanský průkaz</a:t>
            </a:r>
          </a:p>
          <a:p>
            <a:pPr marL="720725"/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dle vybraných programů potvrzení o zdravotní způsobilosti</a:t>
            </a:r>
          </a:p>
          <a:p>
            <a:pPr marL="720725"/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studenty Přírodovědecké fakulty Univerzity Palackého v Olomouci se stáváte dnem zápisu</a:t>
            </a:r>
          </a:p>
          <a:p>
            <a:pPr marL="720725"/>
            <a:endParaRPr lang="cs-CZ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Dederon S L OT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20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informace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296144"/>
            <a:ext cx="8229600" cy="5229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Adresa:</a:t>
            </a:r>
          </a:p>
          <a:p>
            <a:pPr marL="722313"/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17. listopadu 1192/12</a:t>
            </a:r>
            <a:r>
              <a:rPr lang="cs-CZ" sz="2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779 00 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Olomouc</a:t>
            </a:r>
          </a:p>
          <a:p>
            <a:pPr marL="722313"/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Tel.:  58563 4060 (vrátnice), 4010 (studijní odd.)</a:t>
            </a:r>
          </a:p>
          <a:p>
            <a:pPr marL="722313"/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IČ: 61989592</a:t>
            </a:r>
          </a:p>
          <a:p>
            <a:pPr marL="722313"/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číslo účtu: 19-1096330227/0100</a:t>
            </a:r>
          </a:p>
          <a:p>
            <a:pPr marL="722313"/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www.prf.upol.cz</a:t>
            </a:r>
            <a:endParaRPr lang="cs-CZ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/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www.facebook.com/prfupol</a:t>
            </a:r>
            <a:endParaRPr lang="cs-CZ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9413" indent="0">
              <a:buNone/>
            </a:pPr>
            <a:endParaRPr lang="cs-CZ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Dederon S L OT" pitchFamily="50" charset="0"/>
            </a:endParaRPr>
          </a:p>
          <a:p>
            <a:pPr marL="722313"/>
            <a:endParaRPr lang="cs-CZ" sz="2800" dirty="0">
              <a:solidFill>
                <a:schemeClr val="tx1">
                  <a:lumMod val="65000"/>
                  <a:lumOff val="35000"/>
                </a:schemeClr>
              </a:solidFill>
              <a:latin typeface="Dederon S L OT" pitchFamily="50" charset="0"/>
            </a:endParaRPr>
          </a:p>
          <a:p>
            <a:pPr marL="722313"/>
            <a:endParaRPr lang="cs-CZ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Dederon S L OT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52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informace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296144"/>
            <a:ext cx="8229600" cy="51571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Výuka:</a:t>
            </a:r>
          </a:p>
          <a:p>
            <a:pPr marL="720725"/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18. září – 15. prosince 2023 (13 výukových týdnů)</a:t>
            </a:r>
          </a:p>
          <a:p>
            <a:pPr marL="720725"/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imatrikulace 3. 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října 2023</a:t>
            </a:r>
          </a:p>
          <a:p>
            <a:pPr marL="720725"/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harmonogram akademického roku (na webu fakulty)</a:t>
            </a:r>
          </a:p>
          <a:p>
            <a:pPr marL="720725"/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studijní plány na webu fakulty</a:t>
            </a:r>
          </a:p>
          <a:p>
            <a:pPr marL="377825" indent="0">
              <a:buNone/>
            </a:pP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http://www.prf.upol.cz/studenti/studium/#c1555</a:t>
            </a:r>
            <a:endParaRPr lang="cs-CZ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7825" indent="0">
              <a:buNone/>
            </a:pPr>
            <a:endParaRPr lang="cs-CZ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Dederon S L OT" pitchFamily="50" charset="0"/>
            </a:endParaRPr>
          </a:p>
          <a:p>
            <a:endParaRPr lang="cs-CZ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Dederon S L OT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41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Děkan a proděkan fakulty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242" y="1296144"/>
            <a:ext cx="7369787" cy="55618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Děkan fakulty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doc. RNDr. Martin Kubala, Ph.D.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tel.: 58563 4001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 martin.kubala@upol.cz 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deron S L OT" pitchFamily="50" charset="0"/>
              </a:rPr>
              <a:t> </a:t>
            </a:r>
          </a:p>
          <a:p>
            <a:endParaRPr lang="cs-CZ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Dederon S L OT" pitchFamily="50" charset="0"/>
            </a:endParaRPr>
          </a:p>
          <a:p>
            <a:r>
              <a:rPr lang="cs-CZ" sz="28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Proděkan pro studijní záležitosti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Mgr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 </a:t>
            </a:r>
            <a:r>
              <a:rPr lang="cs-CZ" sz="2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Říha 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Ph.D. 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tel.: 58563 4104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jan.riha@upol.cz</a:t>
            </a:r>
            <a:endParaRPr lang="cs-CZ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029" y="1296144"/>
            <a:ext cx="1622209" cy="23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6018" y="3933056"/>
            <a:ext cx="1500422" cy="224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06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Studijní oddělení  </a:t>
            </a:r>
            <a:b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úřední hodiny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107504" y="2060848"/>
            <a:ext cx="8784976" cy="316835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	9:00–11:00		13:30–14:30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Út	9:00–11:00		13:30–14:30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	    –				13:30–14:30</a:t>
            </a:r>
          </a:p>
          <a:p>
            <a:pPr marL="0" indent="0">
              <a:buNone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	9:00–11:00 		13:30–14:30</a:t>
            </a:r>
          </a:p>
        </p:txBody>
      </p:sp>
    </p:spTree>
    <p:extLst>
      <p:ext uri="{BB962C8B-B14F-4D97-AF65-F5344CB8AC3E}">
        <p14:creationId xmlns:p14="http://schemas.microsoft.com/office/powerpoint/2010/main" val="2620561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Studijní oddělení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0" y="1152128"/>
            <a:ext cx="8686800" cy="558924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 studijního oddělení:</a:t>
            </a:r>
          </a:p>
          <a:p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Mgr. Jiří Mazal</a:t>
            </a:r>
          </a:p>
          <a:p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tel.: 58563 4010 </a:t>
            </a:r>
          </a:p>
          <a:p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 jiri.mazal@upol.cz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jednotlivým oborům přiděleny studijní referentky, informace na webových stránkách </a:t>
            </a:r>
            <a:r>
              <a:rPr lang="cs-CZ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PřF</a:t>
            </a:r>
            <a:endParaRPr lang="cs-CZ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katedrách studijní a kreditoví poradci garantující příslušný obor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88224" y="1340768"/>
            <a:ext cx="1619595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46468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928</Words>
  <Application>Microsoft Office PowerPoint</Application>
  <PresentationFormat>Předvádění na obrazovce (4:3)</PresentationFormat>
  <Paragraphs>149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Dederon S L OT</vt:lpstr>
      <vt:lpstr>Motiv systému Office</vt:lpstr>
      <vt:lpstr>Prezentace aplikace PowerPoint</vt:lpstr>
      <vt:lpstr>Zápis ke studiu k dispozici na: https://www.prf.upol.cz/pl/studenti/dulezite-terminy/#c1552  </vt:lpstr>
      <vt:lpstr>Obsah prezentace</vt:lpstr>
      <vt:lpstr>Podmínky pro zapsání studenta</vt:lpstr>
      <vt:lpstr>Základní informace</vt:lpstr>
      <vt:lpstr>Základní informace</vt:lpstr>
      <vt:lpstr>Děkan a proděkan fakulty</vt:lpstr>
      <vt:lpstr>Studijní oddělení   úřední hodiny</vt:lpstr>
      <vt:lpstr>Studijní oddělení</vt:lpstr>
      <vt:lpstr>Studijní oddělení –  studijní referentky</vt:lpstr>
      <vt:lpstr>Studijní oddělení –  studijní referentky</vt:lpstr>
      <vt:lpstr>Studijní oddělení –  studijní referentky</vt:lpstr>
      <vt:lpstr>Studijní oddělení –  zahraniční studium</vt:lpstr>
      <vt:lpstr>Kreditový systém studia</vt:lpstr>
      <vt:lpstr>Kreditový systém studia</vt:lpstr>
      <vt:lpstr>Kreditový systém studia</vt:lpstr>
      <vt:lpstr>Vysokoškolské koleje</vt:lpstr>
      <vt:lpstr>Účet a login</vt:lpstr>
      <vt:lpstr>Univerzitní e-mailová adresa</vt:lpstr>
      <vt:lpstr>Identifikační karty = ISIC karty</vt:lpstr>
      <vt:lpstr>Jak získat další informace</vt:lpstr>
      <vt:lpstr>Dokumenty k podepsání</vt:lpstr>
      <vt:lpstr>Evidenční list</vt:lpstr>
      <vt:lpstr>Potvrzení o studiu</vt:lpstr>
      <vt:lpstr>Potvrzení MPSV  (Ministerstvo práce a sociálních věcí, Úřad práce)</vt:lpstr>
      <vt:lpstr>Poplatky za studium</vt:lpstr>
      <vt:lpstr>Úspěšné studium přeje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Magdaléna Ondrušáková</dc:creator>
  <cp:lastModifiedBy>Mgr. Jiří Mazal</cp:lastModifiedBy>
  <cp:revision>47</cp:revision>
  <cp:lastPrinted>2020-08-18T10:41:11Z</cp:lastPrinted>
  <dcterms:created xsi:type="dcterms:W3CDTF">2018-08-31T06:18:42Z</dcterms:created>
  <dcterms:modified xsi:type="dcterms:W3CDTF">2023-08-21T05:09:56Z</dcterms:modified>
</cp:coreProperties>
</file>