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61" r:id="rId2"/>
    <p:sldId id="262" r:id="rId3"/>
    <p:sldId id="302" r:id="rId4"/>
    <p:sldId id="263" r:id="rId5"/>
    <p:sldId id="294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96" r:id="rId15"/>
    <p:sldId id="278" r:id="rId16"/>
    <p:sldId id="279" r:id="rId17"/>
    <p:sldId id="297" r:id="rId18"/>
    <p:sldId id="280" r:id="rId19"/>
    <p:sldId id="298" r:id="rId20"/>
    <p:sldId id="281" r:id="rId21"/>
    <p:sldId id="299" r:id="rId22"/>
    <p:sldId id="282" r:id="rId23"/>
    <p:sldId id="300" r:id="rId24"/>
    <p:sldId id="283" r:id="rId25"/>
    <p:sldId id="301" r:id="rId26"/>
    <p:sldId id="284" r:id="rId27"/>
    <p:sldId id="287" r:id="rId28"/>
    <p:sldId id="285" r:id="rId29"/>
    <p:sldId id="288" r:id="rId30"/>
    <p:sldId id="304" r:id="rId31"/>
    <p:sldId id="291" r:id="rId32"/>
    <p:sldId id="292" r:id="rId3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CCFF99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2034" y="108"/>
      </p:cViewPr>
      <p:guideLst>
        <p:guide orient="horz" pos="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3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900F0B-84F8-49C2-9796-741D406BC6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24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4ED463-E24F-42F2-AFEB-0A0D9B0523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830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4591" name="Rectangle 15"/>
          <p:cNvSpPr>
            <a:spLocks noChangeArrowheads="1"/>
          </p:cNvSpPr>
          <p:nvPr userDrawn="1"/>
        </p:nvSpPr>
        <p:spPr bwMode="auto">
          <a:xfrm>
            <a:off x="0" y="6392863"/>
            <a:ext cx="91440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cs-CZ" sz="3200"/>
          </a:p>
          <a:p>
            <a:pPr algn="ctr">
              <a:spcBef>
                <a:spcPct val="20000"/>
              </a:spcBef>
            </a:pPr>
            <a:r>
              <a:rPr lang="cs-CZ" sz="3200"/>
              <a:t>Tento projekt je spolufinancován Evropským sociálním fondem a státním rozpočtem České republiky.</a:t>
            </a:r>
          </a:p>
        </p:txBody>
      </p:sp>
      <p:grpSp>
        <p:nvGrpSpPr>
          <p:cNvPr id="24592" name="Group 16"/>
          <p:cNvGrpSpPr>
            <a:grpSpLocks noChangeAspect="1"/>
          </p:cNvGrpSpPr>
          <p:nvPr userDrawn="1"/>
        </p:nvGrpSpPr>
        <p:grpSpPr bwMode="auto">
          <a:xfrm>
            <a:off x="98425" y="6465888"/>
            <a:ext cx="1809750" cy="287337"/>
            <a:chOff x="1292" y="143"/>
            <a:chExt cx="2988" cy="474"/>
          </a:xfrm>
        </p:grpSpPr>
        <p:pic>
          <p:nvPicPr>
            <p:cNvPr id="24593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92" y="144"/>
              <a:ext cx="54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8" descr="logo_esf_bar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82" y="158"/>
              <a:ext cx="511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48" y="143"/>
              <a:ext cx="82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61" y="143"/>
              <a:ext cx="618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02" y="143"/>
              <a:ext cx="37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98" name="Text Box 22"/>
          <p:cNvSpPr txBox="1">
            <a:spLocks noChangeAspect="1" noChangeArrowheads="1"/>
          </p:cNvSpPr>
          <p:nvPr userDrawn="1"/>
        </p:nvSpPr>
        <p:spPr bwMode="auto">
          <a:xfrm>
            <a:off x="339725" y="6797675"/>
            <a:ext cx="65563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cs-CZ" sz="600" b="1">
                <a:solidFill>
                  <a:srgbClr val="969696"/>
                </a:solidFill>
              </a:rPr>
              <a:t>Investice do rozvoje vzdělávání</a:t>
            </a:r>
            <a:r>
              <a:rPr lang="cs-CZ" sz="600">
                <a:solidFill>
                  <a:srgbClr val="808080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4/43/Brown.robert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a/a1/Camillo_Golgi_(Nobel_1906)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8/83/Antoni_van_Leeuwenhoek.pn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8/8d/RobertKoch_cropped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http://www.bcm.edu/molvir/eidbt/images/cdc-phil-id-9997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4/48/Luc_Montagnier-press_conference_Dec_06th,_2008-5_crop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pload.wikimedia.org/wikipedia/commons/3/3f/Plos_nurse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c/c3/Gunter_Blobel_2008_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3/3a/John_Howard_Northrop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en.wikipedia.org/wiki/File:Friedrich_Miescher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hyperlink" Target="http://upload.wikimedia.org/wikipedia/commons/d/d2/Francis_Crick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upload.wikimedia.org/wikipedia/en/6/68/Central_Dogma_of_Molecular_Biochemistry_with_Enzymes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a/ab/Matthias_Jacob_Schleide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a/a4/TheodorSchwann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0/0c/Jan_Evangelista_Purkyn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8/80/Rudolf_Virchow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34292"/>
            <a:ext cx="7772400" cy="1150938"/>
          </a:xfrm>
        </p:spPr>
        <p:txBody>
          <a:bodyPr/>
          <a:lstStyle/>
          <a:p>
            <a:br>
              <a:rPr lang="cs-CZ" sz="4000" b="1" dirty="0"/>
            </a:br>
            <a:r>
              <a:rPr lang="cs-CZ" sz="4000" b="1" dirty="0"/>
              <a:t>1. </a:t>
            </a:r>
            <a:r>
              <a:rPr lang="cs-CZ" dirty="0"/>
              <a:t>Úvod do problematiky</a:t>
            </a:r>
            <a:br>
              <a:rPr lang="cs-CZ" sz="4000" b="1" dirty="0"/>
            </a:br>
            <a:endParaRPr lang="cs-CZ" sz="4000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38838"/>
            <a:ext cx="9144000" cy="936625"/>
          </a:xfrm>
          <a:solidFill>
            <a:schemeClr val="bg1"/>
          </a:solidFill>
        </p:spPr>
        <p:txBody>
          <a:bodyPr/>
          <a:lstStyle/>
          <a:p>
            <a:r>
              <a:rPr lang="cs-CZ" sz="2400" i="1"/>
              <a:t>Tento projekt je spolufinancován Evropským sociálním fondem a státním rozpočtem České republiky.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2195513" y="115888"/>
            <a:ext cx="4743450" cy="752475"/>
            <a:chOff x="1292" y="143"/>
            <a:chExt cx="2988" cy="474"/>
          </a:xfrm>
        </p:grpSpPr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" y="144"/>
              <a:ext cx="54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Picture 7" descr="logo_esf_ba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2" y="158"/>
              <a:ext cx="511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8" y="143"/>
              <a:ext cx="82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1" y="143"/>
              <a:ext cx="618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02" y="143"/>
              <a:ext cx="37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314700" y="965200"/>
            <a:ext cx="2497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969696"/>
                </a:solidFill>
              </a:rPr>
              <a:t>Investice do rozvoje vzdělávání</a:t>
            </a:r>
            <a:r>
              <a:rPr lang="cs-CZ" sz="120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755753" y="3766066"/>
            <a:ext cx="31021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dirty="0"/>
              <a:t>Historické aspekty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714480" y="4633972"/>
            <a:ext cx="5656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dirty="0"/>
              <a:t>Prof. RNDr. Zdeněk Dvořák, </a:t>
            </a:r>
            <a:r>
              <a:rPr lang="cs-CZ" sz="2800" dirty="0" err="1"/>
              <a:t>Ph.D</a:t>
            </a:r>
            <a:r>
              <a:rPr lang="cs-CZ" sz="2800" dirty="0"/>
              <a:t>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56650" y="1480974"/>
            <a:ext cx="7772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/>
              <a:t>Buněčná biologie 2: KBB/BB2</a:t>
            </a:r>
            <a:endParaRPr lang="cs-CZ" sz="4000" b="1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142844" y="1303928"/>
            <a:ext cx="89017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vědecká teorie – základní kámen biologie</a:t>
            </a:r>
          </a:p>
          <a:p>
            <a:pPr marL="342900" indent="-342900"/>
            <a:endParaRPr lang="cs-CZ" b="1" dirty="0">
              <a:latin typeface="Comic Sans MS" pitchFamily="66" charset="0"/>
            </a:endParaRPr>
          </a:p>
          <a:p>
            <a:pPr marL="342900" indent="-342900"/>
            <a:endParaRPr lang="cs-CZ" b="1" dirty="0">
              <a:latin typeface="Comic Sans MS" pitchFamily="66" charset="0"/>
            </a:endParaRPr>
          </a:p>
          <a:p>
            <a:pPr marL="342900" indent="-342900"/>
            <a:endParaRPr lang="cs-CZ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b="1" dirty="0">
                <a:latin typeface="Comic Sans MS" pitchFamily="66" charset="0"/>
              </a:rPr>
              <a:t>Buňka je základní strukturní a funkční jednotkou živých soustav</a:t>
            </a:r>
          </a:p>
          <a:p>
            <a:pPr marL="342900" indent="-342900">
              <a:buFontTx/>
              <a:buAutoNum type="arabicPeriod"/>
            </a:pPr>
            <a:endParaRPr lang="cs-CZ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b="1" dirty="0">
                <a:latin typeface="Comic Sans MS" pitchFamily="66" charset="0"/>
              </a:rPr>
              <a:t>Všechny organismy se skládají z jedné nebo více buněk nebo jsou na</a:t>
            </a:r>
          </a:p>
          <a:p>
            <a:pPr marL="342900" indent="-342900"/>
            <a:r>
              <a:rPr lang="cs-CZ" b="1" dirty="0">
                <a:latin typeface="Comic Sans MS" pitchFamily="66" charset="0"/>
              </a:rPr>
              <a:t>buňkách závislé (viry)</a:t>
            </a:r>
          </a:p>
          <a:p>
            <a:pPr marL="342900" indent="-342900"/>
            <a:endParaRPr lang="cs-CZ" b="1" dirty="0">
              <a:latin typeface="Comic Sans MS" pitchFamily="66" charset="0"/>
            </a:endParaRPr>
          </a:p>
          <a:p>
            <a:pPr marL="342900" indent="-342900"/>
            <a:r>
              <a:rPr lang="cs-CZ" b="1" dirty="0">
                <a:latin typeface="Comic Sans MS" pitchFamily="66" charset="0"/>
              </a:rPr>
              <a:t>3. Buňky vznikají z jiných buněk buněčným dělením</a:t>
            </a:r>
          </a:p>
          <a:p>
            <a:pPr marL="342900" indent="-342900"/>
            <a:endParaRPr lang="cs-CZ" b="1" dirty="0">
              <a:latin typeface="Comic Sans MS" pitchFamily="66" charset="0"/>
            </a:endParaRPr>
          </a:p>
          <a:p>
            <a:pPr marL="342900" indent="-342900"/>
            <a:r>
              <a:rPr lang="cs-CZ" b="1" dirty="0">
                <a:latin typeface="Comic Sans MS" pitchFamily="66" charset="0"/>
              </a:rPr>
              <a:t>4. Buňky nesou genetický materiál a při </a:t>
            </a:r>
            <a:r>
              <a:rPr lang="cs-CZ" b="1" dirty="0" err="1">
                <a:latin typeface="Comic Sans MS" pitchFamily="66" charset="0"/>
              </a:rPr>
              <a:t>dělejí</a:t>
            </a:r>
            <a:r>
              <a:rPr lang="cs-CZ" b="1" dirty="0">
                <a:latin typeface="Comic Sans MS" pitchFamily="66" charset="0"/>
              </a:rPr>
              <a:t> jej předávají dceřiným buňkám</a:t>
            </a:r>
          </a:p>
          <a:p>
            <a:pPr marL="342900" indent="-342900"/>
            <a:endParaRPr lang="cs-CZ" b="1" dirty="0">
              <a:latin typeface="Comic Sans MS" pitchFamily="66" charset="0"/>
            </a:endParaRPr>
          </a:p>
          <a:p>
            <a:pPr marL="342900" indent="-342900"/>
            <a:r>
              <a:rPr lang="cs-CZ" b="1" dirty="0">
                <a:latin typeface="Comic Sans MS" pitchFamily="66" charset="0"/>
              </a:rPr>
              <a:t>5. Chemické složení buněk je v zásadě stejné</a:t>
            </a:r>
          </a:p>
          <a:p>
            <a:pPr marL="342900" indent="-342900"/>
            <a:endParaRPr lang="cs-CZ" b="1" dirty="0">
              <a:latin typeface="Comic Sans MS" pitchFamily="66" charset="0"/>
            </a:endParaRPr>
          </a:p>
          <a:p>
            <a:pPr marL="342900" indent="-342900"/>
            <a:r>
              <a:rPr lang="cs-CZ" b="1" dirty="0">
                <a:latin typeface="Comic Sans MS" pitchFamily="66" charset="0"/>
              </a:rPr>
              <a:t>6. Uvnitř buněk se odehrávají v zásadě stejné procesy (metabolické,</a:t>
            </a:r>
          </a:p>
          <a:p>
            <a:pPr marL="342900" indent="-342900"/>
            <a:r>
              <a:rPr lang="cs-CZ" b="1" dirty="0">
                <a:latin typeface="Comic Sans MS" pitchFamily="66" charset="0"/>
              </a:rPr>
              <a:t>energetické, biochemické..)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143108" y="282339"/>
            <a:ext cx="4491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BUNĚČNÁ TEORIE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557213" y="1160463"/>
            <a:ext cx="75469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pohyb organel a </a:t>
            </a:r>
            <a:r>
              <a:rPr lang="cs-CZ" sz="2400" b="1" dirty="0" err="1">
                <a:latin typeface="Comic Sans MS" pitchFamily="66" charset="0"/>
              </a:rPr>
              <a:t>biomakromolekul</a:t>
            </a:r>
            <a:r>
              <a:rPr lang="cs-CZ" sz="2400" b="1" dirty="0">
                <a:latin typeface="Comic Sans MS" pitchFamily="66" charset="0"/>
              </a:rPr>
              <a:t> uvnitř buňky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aktivní a pasivní transport (vně a dovnitř buňky)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</a:t>
            </a:r>
            <a:r>
              <a:rPr lang="cs-CZ" sz="2400" b="1" dirty="0" err="1">
                <a:latin typeface="Comic Sans MS" pitchFamily="66" charset="0"/>
              </a:rPr>
              <a:t>autofagie</a:t>
            </a:r>
            <a:endParaRPr lang="cs-CZ" sz="2400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adheze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dělení buněk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chemotaxe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kontrakce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buněčná signalizace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oprava DNA a buněčná smrt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metabolismus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transkripce a procesování RNA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translace a procesování proteinů, </a:t>
            </a:r>
            <a:r>
              <a:rPr lang="cs-CZ" sz="2400" b="1" dirty="0" err="1">
                <a:latin typeface="Comic Sans MS" pitchFamily="66" charset="0"/>
              </a:rPr>
              <a:t>proteasom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428728" y="282339"/>
            <a:ext cx="63930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BUNĚČNÁ TEORIE - DĚJE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58101" y="836613"/>
            <a:ext cx="894305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první objevená organela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poprvé jádro pravděpodobně pozoroval Rakušan </a:t>
            </a:r>
            <a:r>
              <a:rPr lang="cs-CZ" b="1" dirty="0" err="1">
                <a:latin typeface="Comic Sans MS" pitchFamily="66" charset="0"/>
              </a:rPr>
              <a:t>Franz</a:t>
            </a:r>
            <a:r>
              <a:rPr lang="cs-CZ" b="1" dirty="0">
                <a:latin typeface="Comic Sans MS" pitchFamily="66" charset="0"/>
              </a:rPr>
              <a:t> A. Bauer (r. 1802)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podrobnější studie prováděl Skotský botanik Robert Brown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jádro popsal v publikaci zaslané </a:t>
            </a:r>
            <a:r>
              <a:rPr lang="cs-CZ" b="1" dirty="0" err="1">
                <a:latin typeface="Comic Sans MS" pitchFamily="66" charset="0"/>
              </a:rPr>
              <a:t>Linnean</a:t>
            </a:r>
            <a:r>
              <a:rPr lang="cs-CZ" b="1" dirty="0">
                <a:latin typeface="Comic Sans MS" pitchFamily="66" charset="0"/>
              </a:rPr>
              <a:t> Society r. 1831 a publikované 1833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objevil jej při mikroskopickém pozorování orchidejí, a popsal ji</a:t>
            </a:r>
          </a:p>
          <a:p>
            <a:r>
              <a:rPr lang="cs-CZ" b="1" dirty="0">
                <a:latin typeface="Comic Sans MS" pitchFamily="66" charset="0"/>
              </a:rPr>
              <a:t>„…jako </a:t>
            </a:r>
            <a:r>
              <a:rPr lang="cs-CZ" b="1" dirty="0" err="1">
                <a:latin typeface="Comic Sans MS" pitchFamily="66" charset="0"/>
              </a:rPr>
              <a:t>opakní</a:t>
            </a:r>
            <a:r>
              <a:rPr lang="cs-CZ" b="1" dirty="0">
                <a:latin typeface="Comic Sans MS" pitchFamily="66" charset="0"/>
              </a:rPr>
              <a:t> oblast v buňce…“</a:t>
            </a:r>
          </a:p>
        </p:txBody>
      </p:sp>
      <p:pic>
        <p:nvPicPr>
          <p:cNvPr id="367620" name="Picture 4" descr="File:Brown.robe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14952"/>
            <a:ext cx="2357454" cy="2805371"/>
          </a:xfrm>
          <a:prstGeom prst="rect">
            <a:avLst/>
          </a:prstGeom>
          <a:noFill/>
        </p:spPr>
      </p:pic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142844" y="5434628"/>
            <a:ext cx="38298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Robert Brown</a:t>
            </a:r>
          </a:p>
          <a:p>
            <a:pPr>
              <a:buFont typeface="Symbol" pitchFamily="18" charset="2"/>
              <a:buChar char="*"/>
            </a:pPr>
            <a:r>
              <a:rPr lang="cs-CZ" b="1" dirty="0">
                <a:latin typeface="Comic Sans MS" pitchFamily="66" charset="0"/>
              </a:rPr>
              <a:t>21.12.1773 </a:t>
            </a:r>
            <a:r>
              <a:rPr lang="cs-CZ" b="1" dirty="0" err="1">
                <a:latin typeface="Comic Sans MS" pitchFamily="66" charset="0"/>
              </a:rPr>
              <a:t>Montrose</a:t>
            </a:r>
            <a:r>
              <a:rPr lang="cs-CZ" b="1" dirty="0">
                <a:latin typeface="Comic Sans MS" pitchFamily="66" charset="0"/>
              </a:rPr>
              <a:t>, Skotsko</a:t>
            </a:r>
          </a:p>
          <a:p>
            <a:pPr>
              <a:buFont typeface="Symbol" pitchFamily="18" charset="2"/>
              <a:buNone/>
            </a:pPr>
            <a:r>
              <a:rPr lang="cs-CZ" b="1" dirty="0">
                <a:latin typeface="Comic Sans MS" pitchFamily="66" charset="0"/>
              </a:rPr>
              <a:t>+10.6.1857 Londýn, Anglie</a:t>
            </a:r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3348039" y="2749550"/>
            <a:ext cx="56531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Brown ovšem nepopsal funkci jádra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roku 1838 navrhl </a:t>
            </a:r>
            <a:r>
              <a:rPr lang="cs-CZ" b="1" dirty="0" err="1">
                <a:latin typeface="Comic Sans MS" pitchFamily="66" charset="0"/>
              </a:rPr>
              <a:t>Matthias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Jacob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Schleiden</a:t>
            </a:r>
            <a:r>
              <a:rPr lang="cs-CZ" b="1" dirty="0">
                <a:latin typeface="Comic Sans MS" pitchFamily="66" charset="0"/>
              </a:rPr>
              <a:t>,</a:t>
            </a:r>
          </a:p>
          <a:p>
            <a:r>
              <a:rPr lang="cs-CZ" b="1" dirty="0">
                <a:latin typeface="Comic Sans MS" pitchFamily="66" charset="0"/>
              </a:rPr>
              <a:t>že jádro hraje roli při „generování buněk“ a nazval jej CYTOBLAST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oponoval </a:t>
            </a:r>
            <a:r>
              <a:rPr lang="cs-CZ" b="1" dirty="0" err="1">
                <a:latin typeface="Comic Sans MS" pitchFamily="66" charset="0"/>
              </a:rPr>
              <a:t>Franz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Meyen</a:t>
            </a:r>
            <a:r>
              <a:rPr lang="cs-CZ" b="1" dirty="0">
                <a:latin typeface="Comic Sans MS" pitchFamily="66" charset="0"/>
              </a:rPr>
              <a:t>, který tvrdil, že popsal mnoho buněk vzniklých dělením, které nemají jádro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definitivní verdikt postuloval </a:t>
            </a:r>
            <a:r>
              <a:rPr lang="cs-CZ" b="1" dirty="0" err="1">
                <a:latin typeface="Comic Sans MS" pitchFamily="66" charset="0"/>
              </a:rPr>
              <a:t>Virchow</a:t>
            </a:r>
            <a:r>
              <a:rPr lang="cs-CZ" b="1" dirty="0">
                <a:latin typeface="Comic Sans MS" pitchFamily="66" charset="0"/>
              </a:rPr>
              <a:t>:</a:t>
            </a:r>
          </a:p>
          <a:p>
            <a:r>
              <a:rPr lang="cs-CZ" b="1" dirty="0">
                <a:latin typeface="Comic Sans MS" pitchFamily="66" charset="0"/>
              </a:rPr>
              <a:t>„….</a:t>
            </a:r>
            <a:r>
              <a:rPr lang="cs-CZ" b="1" dirty="0" err="1">
                <a:latin typeface="Comic Sans MS" pitchFamily="66" charset="0"/>
              </a:rPr>
              <a:t>Omnis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cellula</a:t>
            </a:r>
            <a:r>
              <a:rPr lang="cs-CZ" b="1" dirty="0">
                <a:latin typeface="Comic Sans MS" pitchFamily="66" charset="0"/>
              </a:rPr>
              <a:t> e </a:t>
            </a:r>
            <a:r>
              <a:rPr lang="cs-CZ" b="1" dirty="0" err="1">
                <a:latin typeface="Comic Sans MS" pitchFamily="66" charset="0"/>
              </a:rPr>
              <a:t>cellula</a:t>
            </a:r>
            <a:r>
              <a:rPr lang="cs-CZ" b="1" dirty="0">
                <a:latin typeface="Comic Sans MS" pitchFamily="66" charset="0"/>
              </a:rPr>
              <a:t>….“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2844" y="142852"/>
            <a:ext cx="887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OBJEV ORGANEL – BUNĚČNÉ JÁDRO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142844" y="933450"/>
            <a:ext cx="890981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Richard </a:t>
            </a:r>
            <a:r>
              <a:rPr lang="cs-CZ" b="1" dirty="0" err="1">
                <a:latin typeface="Comic Sans MS" pitchFamily="66" charset="0"/>
              </a:rPr>
              <a:t>Altmann</a:t>
            </a:r>
            <a:r>
              <a:rPr lang="cs-CZ" b="1" dirty="0">
                <a:latin typeface="Comic Sans MS" pitchFamily="66" charset="0"/>
              </a:rPr>
              <a:t> (12.3.1852 – 8.12.1900)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Pruský patolog a histolog (</a:t>
            </a:r>
            <a:r>
              <a:rPr lang="cs-CZ" b="1" dirty="0" err="1">
                <a:latin typeface="Comic Sans MS" pitchFamily="66" charset="0"/>
              </a:rPr>
              <a:t>Margurg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Geissen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Greifswald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Liepzig</a:t>
            </a:r>
            <a:r>
              <a:rPr lang="cs-CZ" b="1" dirty="0">
                <a:latin typeface="Comic Sans MS" pitchFamily="66" charset="0"/>
              </a:rPr>
              <a:t>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zavedl různé techniky </a:t>
            </a:r>
            <a:r>
              <a:rPr lang="cs-CZ" b="1" dirty="0" err="1">
                <a:latin typeface="Comic Sans MS" pitchFamily="66" charset="0"/>
              </a:rPr>
              <a:t>barvění</a:t>
            </a:r>
            <a:r>
              <a:rPr lang="cs-CZ" b="1" dirty="0">
                <a:latin typeface="Comic Sans MS" pitchFamily="66" charset="0"/>
              </a:rPr>
              <a:t> buněk – fuchsinem, anilinem atd.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zkoumal malé granule v buněčné protoplasmě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nazval tyto částice BIOBLASTY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následně postuloval, že se jedná o elementární organismy, které mají</a:t>
            </a:r>
          </a:p>
          <a:p>
            <a:r>
              <a:rPr lang="cs-CZ" b="1" dirty="0">
                <a:latin typeface="Comic Sans MS" pitchFamily="66" charset="0"/>
              </a:rPr>
              <a:t>autonomní metabolický a genetický aparát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roku 1890 svá pozorování publikoval v Die </a:t>
            </a:r>
            <a:r>
              <a:rPr lang="cs-CZ" b="1" dirty="0" err="1">
                <a:latin typeface="Comic Sans MS" pitchFamily="66" charset="0"/>
              </a:rPr>
              <a:t>Elementarorganismen</a:t>
            </a:r>
            <a:r>
              <a:rPr lang="cs-CZ" b="1" dirty="0">
                <a:latin typeface="Comic Sans MS" pitchFamily="66" charset="0"/>
              </a:rPr>
              <a:t> a čelil za to</a:t>
            </a:r>
          </a:p>
          <a:p>
            <a:r>
              <a:rPr lang="cs-CZ" b="1" dirty="0">
                <a:latin typeface="Comic Sans MS" pitchFamily="66" charset="0"/>
              </a:rPr>
              <a:t>silnému skepticismu ve vědecké komunitě!</a:t>
            </a: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výzkum mitochondrií probíhá velmi intenzivně</a:t>
            </a:r>
          </a:p>
          <a:p>
            <a:r>
              <a:rPr lang="cs-CZ" b="1" dirty="0">
                <a:latin typeface="Comic Sans MS" pitchFamily="66" charset="0"/>
              </a:rPr>
              <a:t>dodnes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objev </a:t>
            </a:r>
            <a:r>
              <a:rPr lang="cs-CZ" b="1" dirty="0" err="1">
                <a:latin typeface="Comic Sans MS" pitchFamily="66" charset="0"/>
              </a:rPr>
              <a:t>chemiosmotických</a:t>
            </a:r>
            <a:r>
              <a:rPr lang="cs-CZ" b="1" dirty="0">
                <a:latin typeface="Comic Sans MS" pitchFamily="66" charset="0"/>
              </a:rPr>
              <a:t> dějů:</a:t>
            </a:r>
          </a:p>
          <a:p>
            <a:r>
              <a:rPr lang="cs-CZ" b="1" dirty="0">
                <a:latin typeface="Comic Sans MS" pitchFamily="66" charset="0"/>
              </a:rPr>
              <a:t>Peter </a:t>
            </a:r>
            <a:r>
              <a:rPr lang="cs-CZ" b="1" dirty="0" err="1">
                <a:latin typeface="Comic Sans MS" pitchFamily="66" charset="0"/>
              </a:rPr>
              <a:t>Mitchell</a:t>
            </a:r>
            <a:r>
              <a:rPr lang="cs-CZ" b="1" dirty="0">
                <a:latin typeface="Comic Sans MS" pitchFamily="66" charset="0"/>
              </a:rPr>
              <a:t>; Nobelova cena za chemii 1978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objasnění funkce ATP-</a:t>
            </a:r>
            <a:r>
              <a:rPr lang="cs-CZ" b="1" dirty="0" err="1">
                <a:latin typeface="Comic Sans MS" pitchFamily="66" charset="0"/>
              </a:rPr>
              <a:t>sythasy</a:t>
            </a:r>
            <a:endParaRPr lang="cs-CZ" b="1" dirty="0">
              <a:latin typeface="Comic Sans MS" pitchFamily="66" charset="0"/>
            </a:endParaRPr>
          </a:p>
          <a:p>
            <a:r>
              <a:rPr lang="cs-CZ" b="1" dirty="0">
                <a:latin typeface="Comic Sans MS" pitchFamily="66" charset="0"/>
              </a:rPr>
              <a:t>Paul D. </a:t>
            </a:r>
            <a:r>
              <a:rPr lang="cs-CZ" b="1" dirty="0" err="1">
                <a:latin typeface="Comic Sans MS" pitchFamily="66" charset="0"/>
              </a:rPr>
              <a:t>Boyer</a:t>
            </a:r>
            <a:r>
              <a:rPr lang="cs-CZ" b="1" dirty="0">
                <a:latin typeface="Comic Sans MS" pitchFamily="66" charset="0"/>
              </a:rPr>
              <a:t> a John E. Wolker</a:t>
            </a:r>
          </a:p>
          <a:p>
            <a:r>
              <a:rPr lang="cs-CZ" b="1" dirty="0">
                <a:latin typeface="Comic Sans MS" pitchFamily="66" charset="0"/>
              </a:rPr>
              <a:t>Nobelova cena za chemii 1997</a:t>
            </a:r>
          </a:p>
        </p:txBody>
      </p:sp>
      <p:pic>
        <p:nvPicPr>
          <p:cNvPr id="368644" name="Picture 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81" y="3714752"/>
            <a:ext cx="3457575" cy="2593975"/>
          </a:xfrm>
          <a:prstGeom prst="rect">
            <a:avLst/>
          </a:prstGeom>
          <a:noFill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9353" y="142852"/>
            <a:ext cx="8691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OBJEV ORGANEL – MITOCHONDRIE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71406" y="1357298"/>
            <a:ext cx="80810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2400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</a:t>
            </a:r>
            <a:r>
              <a:rPr lang="cs-CZ" sz="2400" b="1" dirty="0" err="1">
                <a:latin typeface="Comic Sans MS" pitchFamily="66" charset="0"/>
              </a:rPr>
              <a:t>George</a:t>
            </a:r>
            <a:r>
              <a:rPr lang="cs-CZ" sz="2400" b="1" dirty="0">
                <a:latin typeface="Comic Sans MS" pitchFamily="66" charset="0"/>
              </a:rPr>
              <a:t> Emil </a:t>
            </a:r>
            <a:r>
              <a:rPr lang="cs-CZ" sz="2400" b="1" dirty="0" err="1">
                <a:latin typeface="Comic Sans MS" pitchFamily="66" charset="0"/>
              </a:rPr>
              <a:t>Palade</a:t>
            </a:r>
            <a:r>
              <a:rPr lang="cs-CZ" sz="2400" b="1" dirty="0">
                <a:latin typeface="Comic Sans MS" pitchFamily="66" charset="0"/>
              </a:rPr>
              <a:t> (19.11.1912 – 7.10.2008)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Rumunský biolog, objevil </a:t>
            </a:r>
            <a:r>
              <a:rPr lang="cs-CZ" sz="2400" b="1" dirty="0" err="1">
                <a:latin typeface="Comic Sans MS" pitchFamily="66" charset="0"/>
              </a:rPr>
              <a:t>ribosomy</a:t>
            </a:r>
            <a:r>
              <a:rPr lang="cs-CZ" sz="2400" b="1" dirty="0">
                <a:latin typeface="Comic Sans MS" pitchFamily="66" charset="0"/>
              </a:rPr>
              <a:t> a vakuoly pomocí</a:t>
            </a:r>
          </a:p>
          <a:p>
            <a:r>
              <a:rPr lang="cs-CZ" sz="2400" b="1" dirty="0">
                <a:latin typeface="Comic Sans MS" pitchFamily="66" charset="0"/>
              </a:rPr>
              <a:t>elektronové mikroskopie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Nobelova cena za Fyziologii a Medicínu 1974</a:t>
            </a:r>
          </a:p>
        </p:txBody>
      </p:sp>
      <p:pic>
        <p:nvPicPr>
          <p:cNvPr id="369668" name="Picture 4" descr="rib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877"/>
            <a:ext cx="3642375" cy="2428892"/>
          </a:xfrm>
          <a:prstGeom prst="rect">
            <a:avLst/>
          </a:prstGeom>
          <a:noFill/>
        </p:spPr>
      </p:pic>
      <p:pic>
        <p:nvPicPr>
          <p:cNvPr id="369669" name="Picture 5" descr="vacu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254" y="3478232"/>
            <a:ext cx="2144712" cy="2808288"/>
          </a:xfrm>
          <a:prstGeom prst="rect">
            <a:avLst/>
          </a:prstGeom>
          <a:noFill/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01949" y="142852"/>
            <a:ext cx="53703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OBJEV ORGANEL</a:t>
            </a:r>
          </a:p>
          <a:p>
            <a:pPr algn="ctr"/>
            <a:r>
              <a:rPr lang="cs-CZ" sz="3600" b="1" dirty="0">
                <a:latin typeface="Comic Sans MS" pitchFamily="66" charset="0"/>
              </a:rPr>
              <a:t>VAKUOLY, RIBOSOMY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429303" y="928670"/>
            <a:ext cx="72859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2400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</a:t>
            </a:r>
            <a:r>
              <a:rPr lang="cs-CZ" sz="2400" b="1" dirty="0" err="1">
                <a:latin typeface="Comic Sans MS" pitchFamily="66" charset="0"/>
              </a:rPr>
              <a:t>Camillo</a:t>
            </a:r>
            <a:r>
              <a:rPr lang="cs-CZ" sz="2400" b="1" dirty="0">
                <a:latin typeface="Comic Sans MS" pitchFamily="66" charset="0"/>
              </a:rPr>
              <a:t> </a:t>
            </a:r>
            <a:r>
              <a:rPr lang="cs-CZ" sz="2400" b="1" dirty="0" err="1">
                <a:latin typeface="Comic Sans MS" pitchFamily="66" charset="0"/>
              </a:rPr>
              <a:t>Golgi</a:t>
            </a:r>
            <a:r>
              <a:rPr lang="cs-CZ" sz="2400" b="1" dirty="0">
                <a:latin typeface="Comic Sans MS" pitchFamily="66" charset="0"/>
              </a:rPr>
              <a:t> (7.7.1843 – 21.1.1926)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Italský lékař a patolog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barvil tkáně a buňky stříbrem – popsal neuron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objev </a:t>
            </a:r>
            <a:r>
              <a:rPr lang="cs-CZ" sz="2400" b="1" dirty="0" err="1">
                <a:latin typeface="Comic Sans MS" pitchFamily="66" charset="0"/>
              </a:rPr>
              <a:t>Golgiho</a:t>
            </a:r>
            <a:r>
              <a:rPr lang="cs-CZ" sz="2400" b="1" dirty="0">
                <a:latin typeface="Comic Sans MS" pitchFamily="66" charset="0"/>
              </a:rPr>
              <a:t> aparátu r. 1898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Nobelova cena za Fyziologii a Medicínu 1906</a:t>
            </a:r>
          </a:p>
        </p:txBody>
      </p:sp>
      <p:pic>
        <p:nvPicPr>
          <p:cNvPr id="369671" name="Picture 7" descr="File:Camillo Golgi (Nobel 1906)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8999"/>
            <a:ext cx="1928826" cy="2727911"/>
          </a:xfrm>
          <a:prstGeom prst="rect">
            <a:avLst/>
          </a:prstGeom>
          <a:noFill/>
        </p:spPr>
      </p:pic>
      <p:pic>
        <p:nvPicPr>
          <p:cNvPr id="369672" name="Picture 8" descr="golgifig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439102"/>
            <a:ext cx="3582982" cy="2766444"/>
          </a:xfrm>
          <a:prstGeom prst="rect">
            <a:avLst/>
          </a:prstGeom>
          <a:noFill/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9876" y="142852"/>
            <a:ext cx="9094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OBJEV ORGANEL – GOLGIHO APARÁT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2500298" y="1643050"/>
            <a:ext cx="2941638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Comic Sans MS" pitchFamily="66" charset="0"/>
              </a:rPr>
              <a:t>Christian de DUVE</a:t>
            </a: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71406" y="3000372"/>
            <a:ext cx="8856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Britský cytolog a biochemik (nar. 2.10.1917)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studoval distribuci enzymů při zónové centrifugaci</a:t>
            </a:r>
          </a:p>
          <a:p>
            <a:r>
              <a:rPr lang="cs-CZ" sz="2400" b="1" dirty="0">
                <a:latin typeface="Comic Sans MS" pitchFamily="66" charset="0"/>
              </a:rPr>
              <a:t>potkaních jaterních buněk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Nobelova cena za fyziologii a medicínu 1974 společně</a:t>
            </a:r>
          </a:p>
          <a:p>
            <a:r>
              <a:rPr lang="cs-CZ" sz="2400" b="1" dirty="0">
                <a:latin typeface="Comic Sans MS" pitchFamily="66" charset="0"/>
              </a:rPr>
              <a:t>s G. </a:t>
            </a:r>
            <a:r>
              <a:rPr lang="cs-CZ" sz="2400" b="1" dirty="0" err="1">
                <a:latin typeface="Comic Sans MS" pitchFamily="66" charset="0"/>
              </a:rPr>
              <a:t>Palade</a:t>
            </a:r>
            <a:r>
              <a:rPr lang="cs-CZ" sz="2400" b="1" dirty="0">
                <a:latin typeface="Comic Sans MS" pitchFamily="66" charset="0"/>
              </a:rPr>
              <a:t> a </a:t>
            </a:r>
            <a:r>
              <a:rPr lang="cs-CZ" sz="2400" b="1" dirty="0" err="1">
                <a:latin typeface="Comic Sans MS" pitchFamily="66" charset="0"/>
              </a:rPr>
              <a:t>A.</a:t>
            </a:r>
            <a:r>
              <a:rPr lang="cs-CZ" sz="2400" b="1" dirty="0">
                <a:latin typeface="Comic Sans MS" pitchFamily="66" charset="0"/>
              </a:rPr>
              <a:t> </a:t>
            </a:r>
            <a:r>
              <a:rPr lang="cs-CZ" sz="2400" b="1" dirty="0" err="1">
                <a:latin typeface="Comic Sans MS" pitchFamily="66" charset="0"/>
              </a:rPr>
              <a:t>Claude</a:t>
            </a:r>
            <a:r>
              <a:rPr lang="cs-CZ" sz="2400" b="1" dirty="0">
                <a:latin typeface="Comic Sans MS" pitchFamily="66" charset="0"/>
              </a:rPr>
              <a:t> – struktura a funkce organel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jeho práce potvrdily </a:t>
            </a:r>
            <a:r>
              <a:rPr lang="cs-CZ" sz="2400" b="1" dirty="0" err="1">
                <a:latin typeface="Comic Sans MS" pitchFamily="66" charset="0"/>
              </a:rPr>
              <a:t>endosymbiotickou</a:t>
            </a:r>
            <a:r>
              <a:rPr lang="cs-CZ" sz="2400" b="1" dirty="0">
                <a:latin typeface="Comic Sans MS" pitchFamily="66" charset="0"/>
              </a:rPr>
              <a:t> teorii, tj. že</a:t>
            </a:r>
          </a:p>
          <a:p>
            <a:r>
              <a:rPr lang="cs-CZ" sz="2400" b="1" dirty="0">
                <a:latin typeface="Comic Sans MS" pitchFamily="66" charset="0"/>
              </a:rPr>
              <a:t>mitochondrie, chloroplasty a možná i další organely v</a:t>
            </a:r>
          </a:p>
          <a:p>
            <a:r>
              <a:rPr lang="cs-CZ" sz="2400" b="1" dirty="0" err="1">
                <a:latin typeface="Comic Sans MS" pitchFamily="66" charset="0"/>
              </a:rPr>
              <a:t>eukaryotech</a:t>
            </a:r>
            <a:r>
              <a:rPr lang="cs-CZ" sz="2400" b="1" dirty="0">
                <a:latin typeface="Comic Sans MS" pitchFamily="66" charset="0"/>
              </a:rPr>
              <a:t> (např. </a:t>
            </a:r>
            <a:r>
              <a:rPr lang="cs-CZ" sz="2400" b="1" dirty="0" err="1">
                <a:latin typeface="Comic Sans MS" pitchFamily="66" charset="0"/>
              </a:rPr>
              <a:t>peroxisomy</a:t>
            </a:r>
            <a:r>
              <a:rPr lang="cs-CZ" sz="2400" b="1" dirty="0">
                <a:latin typeface="Comic Sans MS" pitchFamily="66" charset="0"/>
              </a:rPr>
              <a:t>) pocházejí z </a:t>
            </a:r>
            <a:r>
              <a:rPr lang="cs-CZ" sz="2400" b="1" dirty="0" err="1">
                <a:latin typeface="Comic Sans MS" pitchFamily="66" charset="0"/>
              </a:rPr>
              <a:t>prokaryotních</a:t>
            </a:r>
            <a:endParaRPr lang="cs-CZ" sz="2400" b="1" dirty="0">
              <a:latin typeface="Comic Sans MS" pitchFamily="66" charset="0"/>
            </a:endParaRPr>
          </a:p>
          <a:p>
            <a:r>
              <a:rPr lang="cs-CZ" sz="2400" b="1" dirty="0" err="1">
                <a:latin typeface="Comic Sans MS" pitchFamily="66" charset="0"/>
              </a:rPr>
              <a:t>endosymbiontů</a:t>
            </a:r>
            <a:endParaRPr lang="cs-CZ" sz="2400" b="1" dirty="0">
              <a:latin typeface="Comic Sans MS" pitchFamily="66" charset="0"/>
            </a:endParaRPr>
          </a:p>
        </p:txBody>
      </p:sp>
      <p:pic>
        <p:nvPicPr>
          <p:cNvPr id="398341" name="Picture 5" descr="christian-de-du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143140" cy="2786082"/>
          </a:xfrm>
          <a:prstGeom prst="rect">
            <a:avLst/>
          </a:prstGeom>
          <a:noFill/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027841" y="210901"/>
            <a:ext cx="4187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OBJEV ORGANEL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2909895" y="1714488"/>
            <a:ext cx="273367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err="1">
                <a:latin typeface="Comic Sans MS" pitchFamily="66" charset="0"/>
              </a:rPr>
              <a:t>Keith</a:t>
            </a:r>
            <a:r>
              <a:rPr lang="cs-CZ" sz="2400" b="1" dirty="0">
                <a:latin typeface="Comic Sans MS" pitchFamily="66" charset="0"/>
              </a:rPr>
              <a:t> R. PORTER</a:t>
            </a:r>
          </a:p>
        </p:txBody>
      </p:sp>
      <p:pic>
        <p:nvPicPr>
          <p:cNvPr id="398345" name="Picture 9" descr="Keith R Por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0498"/>
            <a:ext cx="2401887" cy="3024188"/>
          </a:xfrm>
          <a:prstGeom prst="rect">
            <a:avLst/>
          </a:prstGeom>
          <a:noFill/>
        </p:spPr>
      </p:pic>
      <p:sp>
        <p:nvSpPr>
          <p:cNvPr id="398346" name="Text Box 10"/>
          <p:cNvSpPr txBox="1">
            <a:spLocks noChangeArrowheads="1"/>
          </p:cNvSpPr>
          <p:nvPr/>
        </p:nvSpPr>
        <p:spPr bwMode="auto">
          <a:xfrm>
            <a:off x="250825" y="3239532"/>
            <a:ext cx="831830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Kanadský buněčný biolog (1912-1997)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měl občanství USA, působil na universitách Harvard,</a:t>
            </a:r>
          </a:p>
          <a:p>
            <a:r>
              <a:rPr lang="cs-CZ" sz="2400" b="1" dirty="0">
                <a:latin typeface="Comic Sans MS" pitchFamily="66" charset="0"/>
              </a:rPr>
              <a:t>Maryland, </a:t>
            </a:r>
            <a:r>
              <a:rPr lang="cs-CZ" sz="2400" b="1" dirty="0" err="1">
                <a:latin typeface="Comic Sans MS" pitchFamily="66" charset="0"/>
              </a:rPr>
              <a:t>Pensylvania</a:t>
            </a:r>
            <a:r>
              <a:rPr lang="cs-CZ" sz="2400" b="1" dirty="0">
                <a:latin typeface="Comic Sans MS" pitchFamily="66" charset="0"/>
              </a:rPr>
              <a:t> atd.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byl kolegou </a:t>
            </a:r>
            <a:r>
              <a:rPr lang="cs-CZ" sz="2400" b="1" dirty="0" err="1">
                <a:latin typeface="Comic Sans MS" pitchFamily="66" charset="0"/>
              </a:rPr>
              <a:t>Nobelistů</a:t>
            </a:r>
            <a:r>
              <a:rPr lang="cs-CZ" sz="2400" b="1" dirty="0">
                <a:latin typeface="Comic Sans MS" pitchFamily="66" charset="0"/>
              </a:rPr>
              <a:t> </a:t>
            </a:r>
            <a:r>
              <a:rPr lang="cs-CZ" sz="2400" b="1" dirty="0" err="1">
                <a:latin typeface="Comic Sans MS" pitchFamily="66" charset="0"/>
              </a:rPr>
              <a:t>Palade</a:t>
            </a:r>
            <a:r>
              <a:rPr lang="cs-CZ" sz="2400" b="1" dirty="0">
                <a:latin typeface="Comic Sans MS" pitchFamily="66" charset="0"/>
              </a:rPr>
              <a:t>, </a:t>
            </a:r>
            <a:r>
              <a:rPr lang="cs-CZ" sz="2400" b="1" dirty="0" err="1">
                <a:latin typeface="Comic Sans MS" pitchFamily="66" charset="0"/>
              </a:rPr>
              <a:t>Claude</a:t>
            </a:r>
            <a:r>
              <a:rPr lang="cs-CZ" sz="2400" b="1" dirty="0">
                <a:latin typeface="Comic Sans MS" pitchFamily="66" charset="0"/>
              </a:rPr>
              <a:t> a de </a:t>
            </a:r>
            <a:r>
              <a:rPr lang="cs-CZ" sz="2400" b="1" dirty="0" err="1">
                <a:latin typeface="Comic Sans MS" pitchFamily="66" charset="0"/>
              </a:rPr>
              <a:t>Duve</a:t>
            </a:r>
            <a:endParaRPr lang="cs-CZ" sz="2400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průkopník buněčně biologického výzkumu s využitím</a:t>
            </a:r>
          </a:p>
          <a:p>
            <a:r>
              <a:rPr lang="cs-CZ" sz="2400" b="1" dirty="0">
                <a:latin typeface="Comic Sans MS" pitchFamily="66" charset="0"/>
              </a:rPr>
              <a:t>elektronové mikroskopie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zkoumal </a:t>
            </a:r>
            <a:r>
              <a:rPr lang="cs-CZ" sz="2400" b="1" dirty="0" err="1">
                <a:latin typeface="Comic Sans MS" pitchFamily="66" charset="0"/>
              </a:rPr>
              <a:t>mikrotubulární</a:t>
            </a:r>
            <a:r>
              <a:rPr lang="cs-CZ" sz="2400" b="1" dirty="0">
                <a:latin typeface="Comic Sans MS" pitchFamily="66" charset="0"/>
              </a:rPr>
              <a:t> systém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byl první kdo pozoroval endoplasmatické retikulum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385031" y="142852"/>
            <a:ext cx="4187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OBJEV ORGANEL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250825" y="1190630"/>
            <a:ext cx="87879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Comic Sans MS" pitchFamily="66" charset="0"/>
              </a:rPr>
              <a:t>Paul </a:t>
            </a:r>
            <a:r>
              <a:rPr lang="cs-CZ" sz="2400" b="1" dirty="0" err="1">
                <a:latin typeface="Comic Sans MS" pitchFamily="66" charset="0"/>
              </a:rPr>
              <a:t>Wintrebert</a:t>
            </a:r>
            <a:r>
              <a:rPr lang="cs-CZ" sz="2400" b="1" dirty="0">
                <a:latin typeface="Comic Sans MS" pitchFamily="66" charset="0"/>
              </a:rPr>
              <a:t> (1867 - 1966)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Francouzský embryolog a teoretik vývojové biologie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Zavedl pojem </a:t>
            </a:r>
            <a:r>
              <a:rPr lang="cs-CZ" b="1" dirty="0" err="1">
                <a:latin typeface="Comic Sans MS" pitchFamily="66" charset="0"/>
              </a:rPr>
              <a:t>cytoskelet</a:t>
            </a:r>
            <a:r>
              <a:rPr lang="cs-CZ" b="1" dirty="0">
                <a:latin typeface="Comic Sans MS" pitchFamily="66" charset="0"/>
              </a:rPr>
              <a:t> (</a:t>
            </a:r>
            <a:r>
              <a:rPr lang="cs-CZ" b="1" i="1" dirty="0" err="1">
                <a:latin typeface="Comic Sans MS" pitchFamily="66" charset="0"/>
              </a:rPr>
              <a:t>cytosqelette</a:t>
            </a:r>
            <a:r>
              <a:rPr lang="cs-CZ" b="1" dirty="0">
                <a:latin typeface="Comic Sans MS" pitchFamily="66" charset="0"/>
              </a:rPr>
              <a:t>) a koncept </a:t>
            </a:r>
            <a:r>
              <a:rPr lang="cs-CZ" b="1" dirty="0" err="1">
                <a:latin typeface="Comic Sans MS" pitchFamily="66" charset="0"/>
              </a:rPr>
              <a:t>cytoskeletu</a:t>
            </a:r>
            <a:r>
              <a:rPr lang="cs-CZ" b="1" dirty="0">
                <a:latin typeface="Comic Sans MS" pitchFamily="66" charset="0"/>
              </a:rPr>
              <a:t> buňky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Výzkum funkce </a:t>
            </a:r>
            <a:r>
              <a:rPr lang="cs-CZ" b="1" dirty="0" err="1">
                <a:latin typeface="Comic Sans MS" pitchFamily="66" charset="0"/>
              </a:rPr>
              <a:t>cytoskeletu</a:t>
            </a:r>
            <a:r>
              <a:rPr lang="cs-CZ" b="1" dirty="0">
                <a:latin typeface="Comic Sans MS" pitchFamily="66" charset="0"/>
              </a:rPr>
              <a:t> je stále vysoce aktuální a mnohé otázky nejsou</a:t>
            </a:r>
          </a:p>
          <a:p>
            <a:r>
              <a:rPr lang="cs-CZ" b="1" dirty="0">
                <a:latin typeface="Comic Sans MS" pitchFamily="66" charset="0"/>
              </a:rPr>
              <a:t>doposud vysvětleny</a:t>
            </a: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250825" y="5575319"/>
            <a:ext cx="83534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1" dirty="0">
                <a:latin typeface="Comic Sans MS" pitchFamily="66" charset="0"/>
              </a:rPr>
              <a:t>Vrzal R., </a:t>
            </a:r>
            <a:r>
              <a:rPr lang="cs-CZ" sz="1200" dirty="0" err="1">
                <a:latin typeface="Comic Sans MS" pitchFamily="66" charset="0"/>
              </a:rPr>
              <a:t>Daujat</a:t>
            </a:r>
            <a:r>
              <a:rPr lang="cs-CZ" sz="1200" dirty="0">
                <a:latin typeface="Comic Sans MS" pitchFamily="66" charset="0"/>
              </a:rPr>
              <a:t>-</a:t>
            </a:r>
            <a:r>
              <a:rPr lang="cs-CZ" sz="1200" dirty="0" err="1">
                <a:latin typeface="Comic Sans MS" pitchFamily="66" charset="0"/>
              </a:rPr>
              <a:t>Chavanieu</a:t>
            </a:r>
            <a:r>
              <a:rPr lang="cs-CZ" sz="1200" dirty="0">
                <a:latin typeface="Comic Sans MS" pitchFamily="66" charset="0"/>
              </a:rPr>
              <a:t> M., </a:t>
            </a:r>
            <a:r>
              <a:rPr lang="cs-CZ" sz="1200" dirty="0" err="1">
                <a:latin typeface="Comic Sans MS" pitchFamily="66" charset="0"/>
              </a:rPr>
              <a:t>Pascussi</a:t>
            </a:r>
            <a:r>
              <a:rPr lang="cs-CZ" sz="1200" dirty="0">
                <a:latin typeface="Comic Sans MS" pitchFamily="66" charset="0"/>
              </a:rPr>
              <a:t> J.M., Ulrichova J., </a:t>
            </a:r>
            <a:r>
              <a:rPr lang="cs-CZ" sz="1200" dirty="0" err="1">
                <a:latin typeface="Comic Sans MS" pitchFamily="66" charset="0"/>
              </a:rPr>
              <a:t>Maurel</a:t>
            </a:r>
            <a:r>
              <a:rPr lang="cs-CZ" sz="1200" dirty="0">
                <a:latin typeface="Comic Sans MS" pitchFamily="66" charset="0"/>
              </a:rPr>
              <a:t> P.,</a:t>
            </a:r>
            <a:r>
              <a:rPr lang="cs-CZ" sz="1200" b="1" dirty="0">
                <a:latin typeface="Comic Sans MS" pitchFamily="66" charset="0"/>
              </a:rPr>
              <a:t> </a:t>
            </a:r>
            <a:r>
              <a:rPr lang="cs-CZ" sz="1200" b="1" dirty="0" err="1">
                <a:latin typeface="Comic Sans MS" pitchFamily="66" charset="0"/>
              </a:rPr>
              <a:t>Dvorak</a:t>
            </a:r>
            <a:r>
              <a:rPr lang="cs-CZ" sz="1200" b="1" dirty="0">
                <a:latin typeface="Comic Sans MS" pitchFamily="66" charset="0"/>
              </a:rPr>
              <a:t> Z. (2008) </a:t>
            </a:r>
            <a:r>
              <a:rPr lang="cs-CZ" sz="1200" dirty="0" err="1">
                <a:latin typeface="Comic Sans MS" pitchFamily="66" charset="0"/>
              </a:rPr>
              <a:t>Microtubules</a:t>
            </a:r>
            <a:r>
              <a:rPr lang="cs-CZ" sz="1200" dirty="0">
                <a:latin typeface="Comic Sans MS" pitchFamily="66" charset="0"/>
              </a:rPr>
              <a:t>-</a:t>
            </a:r>
            <a:r>
              <a:rPr lang="cs-CZ" sz="1200" dirty="0" err="1">
                <a:latin typeface="Comic Sans MS" pitchFamily="66" charset="0"/>
              </a:rPr>
              <a:t>interfering</a:t>
            </a:r>
            <a:endParaRPr lang="cs-CZ" sz="1200" dirty="0">
              <a:latin typeface="Comic Sans MS" pitchFamily="66" charset="0"/>
            </a:endParaRPr>
          </a:p>
          <a:p>
            <a:r>
              <a:rPr lang="cs-CZ" sz="1200" dirty="0" err="1">
                <a:latin typeface="Comic Sans MS" pitchFamily="66" charset="0"/>
              </a:rPr>
              <a:t>agents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dirty="0" err="1">
                <a:latin typeface="Comic Sans MS" pitchFamily="66" charset="0"/>
              </a:rPr>
              <a:t>restrict</a:t>
            </a:r>
            <a:r>
              <a:rPr lang="cs-CZ" sz="1200" dirty="0">
                <a:latin typeface="Comic Sans MS" pitchFamily="66" charset="0"/>
              </a:rPr>
              <a:t> aryl </a:t>
            </a:r>
            <a:r>
              <a:rPr lang="cs-CZ" sz="1200" dirty="0" err="1">
                <a:latin typeface="Comic Sans MS" pitchFamily="66" charset="0"/>
              </a:rPr>
              <a:t>hydrocarbon</a:t>
            </a:r>
            <a:r>
              <a:rPr lang="cs-CZ" sz="1200" dirty="0">
                <a:latin typeface="Comic Sans MS" pitchFamily="66" charset="0"/>
              </a:rPr>
              <a:t> receptor-</a:t>
            </a:r>
            <a:r>
              <a:rPr lang="cs-CZ" sz="1200" dirty="0" err="1">
                <a:latin typeface="Comic Sans MS" pitchFamily="66" charset="0"/>
              </a:rPr>
              <a:t>mediated</a:t>
            </a:r>
            <a:r>
              <a:rPr lang="cs-CZ" sz="1200" dirty="0">
                <a:latin typeface="Comic Sans MS" pitchFamily="66" charset="0"/>
              </a:rPr>
              <a:t> CYP1A2 </a:t>
            </a:r>
            <a:r>
              <a:rPr lang="cs-CZ" sz="1200" dirty="0" err="1">
                <a:latin typeface="Comic Sans MS" pitchFamily="66" charset="0"/>
              </a:rPr>
              <a:t>induction</a:t>
            </a:r>
            <a:r>
              <a:rPr lang="cs-CZ" sz="1200" dirty="0">
                <a:latin typeface="Comic Sans MS" pitchFamily="66" charset="0"/>
              </a:rPr>
              <a:t> in </a:t>
            </a:r>
            <a:r>
              <a:rPr lang="cs-CZ" sz="1200" dirty="0" err="1">
                <a:latin typeface="Comic Sans MS" pitchFamily="66" charset="0"/>
              </a:rPr>
              <a:t>primary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dirty="0" err="1">
                <a:latin typeface="Comic Sans MS" pitchFamily="66" charset="0"/>
              </a:rPr>
              <a:t>cultures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dirty="0" err="1">
                <a:latin typeface="Comic Sans MS" pitchFamily="66" charset="0"/>
              </a:rPr>
              <a:t>of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dirty="0" err="1">
                <a:latin typeface="Comic Sans MS" pitchFamily="66" charset="0"/>
              </a:rPr>
              <a:t>human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dirty="0" err="1">
                <a:latin typeface="Comic Sans MS" pitchFamily="66" charset="0"/>
              </a:rPr>
              <a:t>hepatocytes</a:t>
            </a:r>
            <a:endParaRPr lang="cs-CZ" sz="1200" dirty="0">
              <a:latin typeface="Comic Sans MS" pitchFamily="66" charset="0"/>
            </a:endParaRPr>
          </a:p>
          <a:p>
            <a:r>
              <a:rPr lang="cs-CZ" sz="1200" dirty="0">
                <a:latin typeface="Comic Sans MS" pitchFamily="66" charset="0"/>
              </a:rPr>
              <a:t>via c-jun-N-</a:t>
            </a:r>
            <a:r>
              <a:rPr lang="cs-CZ" sz="1200" dirty="0" err="1">
                <a:latin typeface="Comic Sans MS" pitchFamily="66" charset="0"/>
              </a:rPr>
              <a:t>terminal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dirty="0" err="1">
                <a:latin typeface="Comic Sans MS" pitchFamily="66" charset="0"/>
              </a:rPr>
              <a:t>kinase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dirty="0" err="1">
                <a:latin typeface="Comic Sans MS" pitchFamily="66" charset="0"/>
              </a:rPr>
              <a:t>and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dirty="0" err="1">
                <a:latin typeface="Comic Sans MS" pitchFamily="66" charset="0"/>
              </a:rPr>
              <a:t>glucocorticoid</a:t>
            </a:r>
            <a:r>
              <a:rPr lang="cs-CZ" sz="1200" dirty="0">
                <a:latin typeface="Comic Sans MS" pitchFamily="66" charset="0"/>
              </a:rPr>
              <a:t> receptor.</a:t>
            </a:r>
            <a:r>
              <a:rPr lang="cs-CZ" sz="1200" b="1" dirty="0">
                <a:latin typeface="Comic Sans MS" pitchFamily="66" charset="0"/>
              </a:rPr>
              <a:t> </a:t>
            </a:r>
            <a:r>
              <a:rPr lang="cs-CZ" sz="1200" b="1" i="1" dirty="0">
                <a:latin typeface="Comic Sans MS" pitchFamily="66" charset="0"/>
              </a:rPr>
              <a:t>Eur J </a:t>
            </a:r>
            <a:r>
              <a:rPr lang="cs-CZ" sz="1200" b="1" i="1" dirty="0" err="1">
                <a:latin typeface="Comic Sans MS" pitchFamily="66" charset="0"/>
              </a:rPr>
              <a:t>Pharmacol</a:t>
            </a:r>
            <a:r>
              <a:rPr lang="cs-CZ" sz="1200" b="1" i="1" dirty="0">
                <a:latin typeface="Comic Sans MS" pitchFamily="66" charset="0"/>
              </a:rPr>
              <a:t> </a:t>
            </a:r>
            <a:r>
              <a:rPr lang="cs-CZ" sz="1200" b="1" dirty="0">
                <a:latin typeface="Comic Sans MS" pitchFamily="66" charset="0"/>
              </a:rPr>
              <a:t>581:244-254 </a:t>
            </a:r>
          </a:p>
        </p:txBody>
      </p:sp>
      <p:pic>
        <p:nvPicPr>
          <p:cNvPr id="3706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26654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00100" y="142852"/>
            <a:ext cx="75937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STAVBA BUŇKY - CYTOSKELET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1859" y="3079114"/>
            <a:ext cx="2947464" cy="227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072780"/>
            <a:ext cx="2928926" cy="227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250825" y="1571612"/>
            <a:ext cx="85693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1855	</a:t>
            </a:r>
            <a:r>
              <a:rPr lang="cs-CZ" b="1" dirty="0" err="1">
                <a:latin typeface="Comic Sans MS" pitchFamily="66" charset="0"/>
              </a:rPr>
              <a:t>Naegeli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Cramer</a:t>
            </a:r>
            <a:r>
              <a:rPr lang="cs-CZ" b="1" dirty="0">
                <a:latin typeface="Comic Sans MS" pitchFamily="66" charset="0"/>
              </a:rPr>
              <a:t> popisují membránu jako nezbytnou bariéru k 	vysvětlení osmosy v rostlinných buňkách</a:t>
            </a:r>
          </a:p>
          <a:p>
            <a:r>
              <a:rPr lang="cs-CZ" b="1" dirty="0">
                <a:latin typeface="Comic Sans MS" pitchFamily="66" charset="0"/>
              </a:rPr>
              <a:t>1871	Hugo de </a:t>
            </a:r>
            <a:r>
              <a:rPr lang="cs-CZ" b="1" dirty="0" err="1">
                <a:latin typeface="Comic Sans MS" pitchFamily="66" charset="0"/>
              </a:rPr>
              <a:t>Vries</a:t>
            </a:r>
            <a:r>
              <a:rPr lang="cs-CZ" b="1" dirty="0">
                <a:latin typeface="Comic Sans MS" pitchFamily="66" charset="0"/>
              </a:rPr>
              <a:t> popisuje permeabilitu membrány pro glycerol a 	amonia</a:t>
            </a:r>
          </a:p>
          <a:p>
            <a:r>
              <a:rPr lang="cs-CZ" b="1" dirty="0">
                <a:latin typeface="Comic Sans MS" pitchFamily="66" charset="0"/>
              </a:rPr>
              <a:t>1888	Walter </a:t>
            </a:r>
            <a:r>
              <a:rPr lang="cs-CZ" b="1" dirty="0" err="1">
                <a:latin typeface="Comic Sans MS" pitchFamily="66" charset="0"/>
              </a:rPr>
              <a:t>Nernts</a:t>
            </a:r>
            <a:r>
              <a:rPr lang="cs-CZ" b="1" dirty="0">
                <a:latin typeface="Comic Sans MS" pitchFamily="66" charset="0"/>
              </a:rPr>
              <a:t> – teorie elektrochemického potenciálu</a:t>
            </a:r>
          </a:p>
          <a:p>
            <a:r>
              <a:rPr lang="cs-CZ" b="1" dirty="0">
                <a:latin typeface="Comic Sans MS" pitchFamily="66" charset="0"/>
              </a:rPr>
              <a:t>1925	</a:t>
            </a:r>
            <a:r>
              <a:rPr lang="cs-CZ" b="1" dirty="0" err="1">
                <a:latin typeface="Comic Sans MS" pitchFamily="66" charset="0"/>
              </a:rPr>
              <a:t>Gorter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Grendel</a:t>
            </a:r>
            <a:r>
              <a:rPr lang="cs-CZ" b="1" dirty="0">
                <a:latin typeface="Comic Sans MS" pitchFamily="66" charset="0"/>
              </a:rPr>
              <a:t> navrhují strukturu lipidové </a:t>
            </a:r>
            <a:r>
              <a:rPr lang="cs-CZ" b="1" dirty="0" err="1">
                <a:latin typeface="Comic Sans MS" pitchFamily="66" charset="0"/>
              </a:rPr>
              <a:t>dvojvrstvy</a:t>
            </a:r>
            <a:endParaRPr lang="cs-CZ" b="1" dirty="0">
              <a:latin typeface="Comic Sans MS" pitchFamily="66" charset="0"/>
            </a:endParaRPr>
          </a:p>
          <a:p>
            <a:r>
              <a:rPr lang="cs-CZ" b="1" dirty="0">
                <a:latin typeface="Comic Sans MS" pitchFamily="66" charset="0"/>
              </a:rPr>
              <a:t>1972	</a:t>
            </a:r>
            <a:r>
              <a:rPr lang="cs-CZ" b="1" dirty="0" err="1">
                <a:latin typeface="Comic Sans MS" pitchFamily="66" charset="0"/>
              </a:rPr>
              <a:t>Singer</a:t>
            </a:r>
            <a:r>
              <a:rPr lang="cs-CZ" b="1" dirty="0">
                <a:latin typeface="Comic Sans MS" pitchFamily="66" charset="0"/>
              </a:rPr>
              <a:t> a Nicholson navrhují fluidně-mozaikový model membrány, 	postulují explicitně integrální proteiny jako součásti membrány</a:t>
            </a:r>
          </a:p>
          <a:p>
            <a:r>
              <a:rPr lang="cs-CZ" b="1" dirty="0">
                <a:latin typeface="Comic Sans MS" pitchFamily="66" charset="0"/>
              </a:rPr>
              <a:t>1975	Elektronová mikroskopie membránových proteinů </a:t>
            </a:r>
            <a:r>
              <a:rPr lang="cs-CZ" b="1" dirty="0" err="1">
                <a:latin typeface="Comic Sans MS" pitchFamily="66" charset="0"/>
              </a:rPr>
              <a:t>baktertiofága</a:t>
            </a:r>
            <a:endParaRPr lang="cs-CZ" b="1" dirty="0">
              <a:latin typeface="Comic Sans MS" pitchFamily="66" charset="0"/>
            </a:endParaRPr>
          </a:p>
          <a:p>
            <a:r>
              <a:rPr lang="cs-CZ" b="1" dirty="0">
                <a:latin typeface="Comic Sans MS" pitchFamily="66" charset="0"/>
              </a:rPr>
              <a:t>1976	</a:t>
            </a:r>
            <a:r>
              <a:rPr lang="cs-CZ" b="1" dirty="0" err="1">
                <a:latin typeface="Comic Sans MS" pitchFamily="66" charset="0"/>
              </a:rPr>
              <a:t>Patch</a:t>
            </a:r>
            <a:r>
              <a:rPr lang="cs-CZ" b="1" dirty="0">
                <a:latin typeface="Comic Sans MS" pitchFamily="66" charset="0"/>
              </a:rPr>
              <a:t>-</a:t>
            </a:r>
            <a:r>
              <a:rPr lang="cs-CZ" b="1" dirty="0" err="1">
                <a:latin typeface="Comic Sans MS" pitchFamily="66" charset="0"/>
              </a:rPr>
              <a:t>clamp</a:t>
            </a:r>
            <a:r>
              <a:rPr lang="cs-CZ" b="1" dirty="0">
                <a:latin typeface="Comic Sans MS" pitchFamily="66" charset="0"/>
              </a:rPr>
              <a:t> technika studia membrány</a:t>
            </a:r>
          </a:p>
          <a:p>
            <a:r>
              <a:rPr lang="cs-CZ" b="1" dirty="0">
                <a:latin typeface="Comic Sans MS" pitchFamily="66" charset="0"/>
              </a:rPr>
              <a:t>1985	Rentgenová struktura membránových proteinů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723694" y="142852"/>
            <a:ext cx="54200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STAVBA BUŇKY</a:t>
            </a:r>
          </a:p>
          <a:p>
            <a:pPr algn="ctr"/>
            <a:r>
              <a:rPr lang="cs-CZ" sz="3600" b="1" dirty="0">
                <a:latin typeface="Comic Sans MS" pitchFamily="66" charset="0"/>
              </a:rPr>
              <a:t>BUNĚČNÁ MEMBRÁNA</a:t>
            </a:r>
          </a:p>
        </p:txBody>
      </p:sp>
      <p:pic>
        <p:nvPicPr>
          <p:cNvPr id="2050" name="Picture 2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7" y="4453241"/>
            <a:ext cx="2500330" cy="1904718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1928794" y="586664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http://library.thinkquest.org/C004535/media/cell_membrane.gif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785786" y="68025"/>
            <a:ext cx="7930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BUNĚČNÁ BIOLOGIE - PŘEDMĚT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22220" y="785794"/>
            <a:ext cx="88789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….buněčná biologie, dříve cytologie, je vědní disciplína, která studuje buňky; </a:t>
            </a:r>
          </a:p>
          <a:p>
            <a:r>
              <a:rPr lang="cs-CZ" b="1" dirty="0">
                <a:latin typeface="Comic Sans MS" pitchFamily="66" charset="0"/>
              </a:rPr>
              <a:t>jejich fyziologické vlastnosti, jejich strukturu, jejich organely, interakce s</a:t>
            </a:r>
          </a:p>
          <a:p>
            <a:r>
              <a:rPr lang="cs-CZ" b="1" dirty="0">
                <a:latin typeface="Comic Sans MS" pitchFamily="66" charset="0"/>
              </a:rPr>
              <a:t>okolním prostředím, životní cyklus, dělení a smrt. Studium probíhá jak na</a:t>
            </a:r>
          </a:p>
          <a:p>
            <a:r>
              <a:rPr lang="cs-CZ" b="1" dirty="0">
                <a:latin typeface="Comic Sans MS" pitchFamily="66" charset="0"/>
              </a:rPr>
              <a:t>mikroskopické tak na molekulární úrovni. Výzkum v buněčné biologii zahrnuje jak pestrou </a:t>
            </a:r>
            <a:r>
              <a:rPr lang="cs-CZ" b="1" dirty="0" err="1">
                <a:latin typeface="Comic Sans MS" pitchFamily="66" charset="0"/>
              </a:rPr>
              <a:t>diverzitu</a:t>
            </a:r>
            <a:r>
              <a:rPr lang="cs-CZ" b="1" dirty="0">
                <a:latin typeface="Comic Sans MS" pitchFamily="66" charset="0"/>
              </a:rPr>
              <a:t> jednobuněčných organismů jako jsou baktérie a </a:t>
            </a:r>
            <a:r>
              <a:rPr lang="cs-CZ" b="1" dirty="0" err="1">
                <a:latin typeface="Comic Sans MS" pitchFamily="66" charset="0"/>
              </a:rPr>
              <a:t>protoza</a:t>
            </a:r>
            <a:r>
              <a:rPr lang="cs-CZ" b="1" dirty="0">
                <a:latin typeface="Comic Sans MS" pitchFamily="66" charset="0"/>
              </a:rPr>
              <a:t>, tak mnoho specializovaných buněk a mnohobuněčných organismů, včetně člověka……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1125" y="3071810"/>
            <a:ext cx="78903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….výzkum v buněčné biologii je úzce propojen s genetikou, biochemií,</a:t>
            </a:r>
          </a:p>
          <a:p>
            <a:r>
              <a:rPr lang="cs-CZ" b="1" dirty="0">
                <a:latin typeface="Comic Sans MS" pitchFamily="66" charset="0"/>
              </a:rPr>
              <a:t>molekulární biologií a vývojovou biologií……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28596" y="4076700"/>
            <a:ext cx="1584325" cy="3603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Biochemie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28596" y="4508500"/>
            <a:ext cx="1584325" cy="3603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Farmakologie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28596" y="4940300"/>
            <a:ext cx="1584325" cy="3603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Imunologie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28596" y="5376863"/>
            <a:ext cx="1584325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Mikrobiologie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28596" y="5805488"/>
            <a:ext cx="1584325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Genetika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228821" y="4076700"/>
            <a:ext cx="2160588" cy="3603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Vývojová biologie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2228821" y="4508500"/>
            <a:ext cx="2160588" cy="3603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latin typeface="Comic Sans MS" pitchFamily="66" charset="0"/>
              </a:rPr>
              <a:t>Molekulární biologie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2228821" y="4940300"/>
            <a:ext cx="2160588" cy="3603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Strukturní biologie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6764309" y="4508500"/>
            <a:ext cx="1584325" cy="3603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Genom</a:t>
            </a: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6764309" y="4076700"/>
            <a:ext cx="1584325" cy="3603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Proteom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4676746" y="4941888"/>
            <a:ext cx="1584325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OMICS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2228821" y="5373688"/>
            <a:ext cx="2160588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Histologie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2228821" y="5805488"/>
            <a:ext cx="2160588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Fyziologie</a:t>
            </a: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6764309" y="4941888"/>
            <a:ext cx="1584325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Metabolom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6765896" y="5373688"/>
            <a:ext cx="1584325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Transkriptom</a:t>
            </a:r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6765896" y="5805488"/>
            <a:ext cx="1584325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Kinom</a:t>
            </a:r>
          </a:p>
        </p:txBody>
      </p:sp>
      <p:cxnSp>
        <p:nvCxnSpPr>
          <p:cNvPr id="22" name="AutoShape 32"/>
          <p:cNvCxnSpPr>
            <a:cxnSpLocks noChangeShapeType="1"/>
            <a:stCxn id="16" idx="3"/>
            <a:endCxn id="15" idx="1"/>
          </p:cNvCxnSpPr>
          <p:nvPr/>
        </p:nvCxnSpPr>
        <p:spPr bwMode="auto">
          <a:xfrm flipV="1">
            <a:off x="6261071" y="4257675"/>
            <a:ext cx="503238" cy="865188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" name="AutoShape 33"/>
          <p:cNvCxnSpPr>
            <a:cxnSpLocks noChangeShapeType="1"/>
            <a:stCxn id="16" idx="3"/>
            <a:endCxn id="14" idx="1"/>
          </p:cNvCxnSpPr>
          <p:nvPr/>
        </p:nvCxnSpPr>
        <p:spPr bwMode="auto">
          <a:xfrm flipV="1">
            <a:off x="6261071" y="4689475"/>
            <a:ext cx="503238" cy="433388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4" name="AutoShape 34"/>
          <p:cNvCxnSpPr>
            <a:cxnSpLocks noChangeShapeType="1"/>
            <a:stCxn id="16" idx="3"/>
            <a:endCxn id="19" idx="1"/>
          </p:cNvCxnSpPr>
          <p:nvPr/>
        </p:nvCxnSpPr>
        <p:spPr bwMode="auto">
          <a:xfrm>
            <a:off x="6261071" y="5122863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35"/>
          <p:cNvCxnSpPr>
            <a:cxnSpLocks noChangeShapeType="1"/>
            <a:stCxn id="16" idx="3"/>
            <a:endCxn id="20" idx="1"/>
          </p:cNvCxnSpPr>
          <p:nvPr/>
        </p:nvCxnSpPr>
        <p:spPr bwMode="auto">
          <a:xfrm>
            <a:off x="6261071" y="5122863"/>
            <a:ext cx="504825" cy="43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6" name="AutoShape 36"/>
          <p:cNvCxnSpPr>
            <a:cxnSpLocks noChangeShapeType="1"/>
            <a:stCxn id="16" idx="3"/>
            <a:endCxn id="21" idx="1"/>
          </p:cNvCxnSpPr>
          <p:nvPr/>
        </p:nvCxnSpPr>
        <p:spPr bwMode="auto">
          <a:xfrm>
            <a:off x="6261071" y="5122863"/>
            <a:ext cx="504825" cy="863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71406" y="2521763"/>
            <a:ext cx="89297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Antonie van </a:t>
            </a:r>
            <a:r>
              <a:rPr lang="cs-CZ" b="1" dirty="0" err="1">
                <a:latin typeface="Comic Sans MS" pitchFamily="66" charset="0"/>
              </a:rPr>
              <a:t>Leeuwenhoek</a:t>
            </a:r>
            <a:r>
              <a:rPr lang="cs-CZ" b="1" dirty="0">
                <a:latin typeface="Comic Sans MS" pitchFamily="66" charset="0"/>
              </a:rPr>
              <a:t> (24.10.1632 – 30.8.1723)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Holandský obchodník a vědec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považován za otce mikrobiologie a prvního mikrobiologa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pozoroval bakterie </a:t>
            </a:r>
            <a:r>
              <a:rPr lang="cs-CZ" b="1" dirty="0" err="1">
                <a:latin typeface="Comic Sans MS" pitchFamily="66" charset="0"/>
              </a:rPr>
              <a:t>jednočočkovým</a:t>
            </a:r>
            <a:r>
              <a:rPr lang="cs-CZ" b="1" dirty="0">
                <a:latin typeface="Comic Sans MS" pitchFamily="66" charset="0"/>
              </a:rPr>
              <a:t> vlastnoručně vyrobeným</a:t>
            </a:r>
          </a:p>
          <a:p>
            <a:r>
              <a:rPr lang="cs-CZ" b="1" dirty="0">
                <a:latin typeface="Comic Sans MS" pitchFamily="66" charset="0"/>
              </a:rPr>
              <a:t>mikroskopem (1676)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nazval je „</a:t>
            </a:r>
            <a:r>
              <a:rPr lang="cs-CZ" b="1" dirty="0" err="1">
                <a:latin typeface="Comic Sans MS" pitchFamily="66" charset="0"/>
              </a:rPr>
              <a:t>animalcules</a:t>
            </a:r>
            <a:r>
              <a:rPr lang="cs-CZ" b="1" dirty="0">
                <a:latin typeface="Comic Sans MS" pitchFamily="66" charset="0"/>
              </a:rPr>
              <a:t>“</a:t>
            </a:r>
          </a:p>
          <a:p>
            <a:pPr>
              <a:buFontTx/>
              <a:buChar char="•"/>
            </a:pP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výraz „bakterie“ zavedl Německý zoolog, geolog</a:t>
            </a:r>
          </a:p>
          <a:p>
            <a:r>
              <a:rPr lang="cs-CZ" b="1" dirty="0">
                <a:latin typeface="Comic Sans MS" pitchFamily="66" charset="0"/>
              </a:rPr>
              <a:t>a anatom Christian </a:t>
            </a:r>
            <a:r>
              <a:rPr lang="cs-CZ" b="1" dirty="0" err="1">
                <a:latin typeface="Comic Sans MS" pitchFamily="66" charset="0"/>
              </a:rPr>
              <a:t>Gottfried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Ehrenberg</a:t>
            </a:r>
            <a:r>
              <a:rPr lang="cs-CZ" b="1" dirty="0">
                <a:latin typeface="Comic Sans MS" pitchFamily="66" charset="0"/>
              </a:rPr>
              <a:t> (1838)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Louis Pasteur prokázal, že proces fermentace je závislý na růstu bakterií (1859)</a:t>
            </a:r>
          </a:p>
        </p:txBody>
      </p:sp>
      <p:pic>
        <p:nvPicPr>
          <p:cNvPr id="371716" name="Picture 4" descr="File:Antoni van Leeuwenhoe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683088"/>
            <a:ext cx="2392348" cy="2745912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5629" y="71414"/>
            <a:ext cx="77925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MIKROORGANISMY - BAKTERIE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71406" y="1428736"/>
            <a:ext cx="650049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Comic Sans MS" pitchFamily="66" charset="0"/>
              </a:rPr>
              <a:t>Robert Koch (11.12.1843 – 27.5.1910)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experimentoval s cholerou, </a:t>
            </a:r>
            <a:r>
              <a:rPr lang="cs-CZ" sz="2400" b="1" dirty="0" err="1">
                <a:latin typeface="Comic Sans MS" pitchFamily="66" charset="0"/>
              </a:rPr>
              <a:t>anthraxem</a:t>
            </a:r>
            <a:endParaRPr lang="cs-CZ" sz="2400" b="1" dirty="0">
              <a:latin typeface="Comic Sans MS" pitchFamily="66" charset="0"/>
            </a:endParaRPr>
          </a:p>
          <a:p>
            <a:r>
              <a:rPr lang="cs-CZ" sz="2400" b="1" dirty="0">
                <a:latin typeface="Comic Sans MS" pitchFamily="66" charset="0"/>
              </a:rPr>
              <a:t>a tuberkulosou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je autorem Teorie o mikrobiálním původu</a:t>
            </a:r>
          </a:p>
          <a:p>
            <a:r>
              <a:rPr lang="cs-CZ" sz="2400" b="1" dirty="0">
                <a:latin typeface="Comic Sans MS" pitchFamily="66" charset="0"/>
              </a:rPr>
              <a:t>chorob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Kochovy postuláty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Nobelova cena (1905)</a:t>
            </a:r>
          </a:p>
        </p:txBody>
      </p:sp>
      <p:pic>
        <p:nvPicPr>
          <p:cNvPr id="371717" name="Picture 5" descr="File:RobertKoch cro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142984"/>
            <a:ext cx="1981200" cy="25146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37133" y="282339"/>
            <a:ext cx="77925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MIKROORGANISMY - BAKTERIE</a:t>
            </a:r>
          </a:p>
        </p:txBody>
      </p:sp>
      <p:pic>
        <p:nvPicPr>
          <p:cNvPr id="51202" name="Picture 2" descr="Scanning electron micrograph of a number of Gram-positive Mycobacterium tuberculosis bacteria. Magnification, 15549x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4787" y="3500438"/>
            <a:ext cx="2371725" cy="2619376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2928958" y="60809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</a:t>
            </a:r>
            <a:r>
              <a:rPr lang="cs-CZ" sz="1200" dirty="0" err="1"/>
              <a:t>bcm.edu</a:t>
            </a:r>
            <a:r>
              <a:rPr lang="cs-CZ" sz="1200" dirty="0"/>
              <a:t>/</a:t>
            </a:r>
            <a:r>
              <a:rPr lang="cs-CZ" sz="1200" dirty="0" err="1"/>
              <a:t>molvir</a:t>
            </a:r>
            <a:r>
              <a:rPr lang="cs-CZ" sz="1200" dirty="0"/>
              <a:t>/</a:t>
            </a:r>
            <a:r>
              <a:rPr lang="cs-CZ" sz="1200" dirty="0" err="1"/>
              <a:t>eidbt</a:t>
            </a:r>
            <a:r>
              <a:rPr lang="cs-CZ" sz="1200" dirty="0"/>
              <a:t>/</a:t>
            </a:r>
            <a:r>
              <a:rPr lang="cs-CZ" sz="1200" dirty="0" err="1"/>
              <a:t>eidbt</a:t>
            </a:r>
            <a:r>
              <a:rPr lang="cs-CZ" sz="1200" dirty="0"/>
              <a:t>-</a:t>
            </a:r>
            <a:r>
              <a:rPr lang="cs-CZ" sz="1200" dirty="0" err="1"/>
              <a:t>mvm</a:t>
            </a:r>
            <a:r>
              <a:rPr lang="cs-CZ" sz="1200" dirty="0"/>
              <a:t>-</a:t>
            </a:r>
            <a:r>
              <a:rPr lang="cs-CZ" sz="1200" dirty="0" err="1"/>
              <a:t>tb.htm</a:t>
            </a:r>
            <a:endParaRPr lang="cs-CZ" sz="12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179388" y="860425"/>
            <a:ext cx="871378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1884	Francouzský mikrobiolog Charles </a:t>
            </a:r>
            <a:r>
              <a:rPr lang="cs-CZ" b="1" dirty="0" err="1">
                <a:latin typeface="Comic Sans MS" pitchFamily="66" charset="0"/>
              </a:rPr>
              <a:t>Chamberland</a:t>
            </a:r>
            <a:r>
              <a:rPr lang="cs-CZ" b="1" dirty="0">
                <a:latin typeface="Comic Sans MS" pitchFamily="66" charset="0"/>
              </a:rPr>
              <a:t> vynalezl filtr s póry menšími než je 	velikost bakterie</a:t>
            </a:r>
          </a:p>
          <a:p>
            <a:r>
              <a:rPr lang="cs-CZ" b="1" dirty="0">
                <a:latin typeface="Comic Sans MS" pitchFamily="66" charset="0"/>
              </a:rPr>
              <a:t>1892	Ruský biolog </a:t>
            </a:r>
            <a:r>
              <a:rPr lang="cs-CZ" b="1" dirty="0" err="1">
                <a:latin typeface="Comic Sans MS" pitchFamily="66" charset="0"/>
              </a:rPr>
              <a:t>Dimitri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Ivanovski</a:t>
            </a:r>
            <a:r>
              <a:rPr lang="cs-CZ" b="1" dirty="0">
                <a:latin typeface="Comic Sans MS" pitchFamily="66" charset="0"/>
              </a:rPr>
              <a:t> použil tento filtr při studiu mosaikového viru 	tabáku. Prokázal, že filtrát z listů je infekční i bez bakterií a domníval se, že je 	to způsobeno toxinem – dále se problematice nevěnoval.</a:t>
            </a:r>
          </a:p>
          <a:p>
            <a:r>
              <a:rPr lang="cs-CZ" b="1" dirty="0">
                <a:latin typeface="Comic Sans MS" pitchFamily="66" charset="0"/>
              </a:rPr>
              <a:t>1898	Holandský mikrobiolog </a:t>
            </a:r>
            <a:r>
              <a:rPr lang="cs-CZ" b="1" dirty="0" err="1">
                <a:latin typeface="Comic Sans MS" pitchFamily="66" charset="0"/>
              </a:rPr>
              <a:t>Martinus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Beijerinck</a:t>
            </a:r>
            <a:r>
              <a:rPr lang="cs-CZ" b="1" dirty="0">
                <a:latin typeface="Comic Sans MS" pitchFamily="66" charset="0"/>
              </a:rPr>
              <a:t> opakoval pokusy </a:t>
            </a:r>
            <a:r>
              <a:rPr lang="cs-CZ" b="1" dirty="0" err="1">
                <a:latin typeface="Comic Sans MS" pitchFamily="66" charset="0"/>
              </a:rPr>
              <a:t>Ivanovského</a:t>
            </a:r>
            <a:r>
              <a:rPr lang="cs-CZ" b="1" dirty="0">
                <a:latin typeface="Comic Sans MS" pitchFamily="66" charset="0"/>
              </a:rPr>
              <a:t> a vyslovil 	domněnku, že se jedná o nové infekční agens „</a:t>
            </a:r>
            <a:r>
              <a:rPr lang="cs-CZ" b="1" i="1" dirty="0" err="1">
                <a:latin typeface="Comic Sans MS" pitchFamily="66" charset="0"/>
              </a:rPr>
              <a:t>contagium</a:t>
            </a:r>
            <a:r>
              <a:rPr lang="cs-CZ" b="1" i="1" dirty="0">
                <a:latin typeface="Comic Sans MS" pitchFamily="66" charset="0"/>
              </a:rPr>
              <a:t> fluidum </a:t>
            </a:r>
            <a:r>
              <a:rPr lang="cs-CZ" b="1" i="1" dirty="0" err="1">
                <a:latin typeface="Comic Sans MS" pitchFamily="66" charset="0"/>
              </a:rPr>
              <a:t>vivum</a:t>
            </a:r>
            <a:r>
              <a:rPr lang="cs-CZ" b="1" dirty="0">
                <a:latin typeface="Comic Sans MS" pitchFamily="66" charset="0"/>
              </a:rPr>
              <a:t>“</a:t>
            </a:r>
          </a:p>
          <a:p>
            <a:r>
              <a:rPr lang="cs-CZ" b="1" dirty="0">
                <a:latin typeface="Comic Sans MS" pitchFamily="66" charset="0"/>
              </a:rPr>
              <a:t>1899	</a:t>
            </a:r>
            <a:r>
              <a:rPr lang="cs-CZ" b="1" dirty="0" err="1">
                <a:latin typeface="Comic Sans MS" pitchFamily="66" charset="0"/>
              </a:rPr>
              <a:t>Wendell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Stanley</a:t>
            </a:r>
            <a:r>
              <a:rPr lang="cs-CZ" b="1" dirty="0">
                <a:latin typeface="Comic Sans MS" pitchFamily="66" charset="0"/>
              </a:rPr>
              <a:t> – průkaz, že virus není roztok, ale částice</a:t>
            </a:r>
          </a:p>
          <a:p>
            <a:r>
              <a:rPr lang="cs-CZ" b="1" dirty="0">
                <a:latin typeface="Comic Sans MS" pitchFamily="66" charset="0"/>
              </a:rPr>
              <a:t>	Friedrich </a:t>
            </a:r>
            <a:r>
              <a:rPr lang="cs-CZ" b="1" dirty="0" err="1">
                <a:latin typeface="Comic Sans MS" pitchFamily="66" charset="0"/>
              </a:rPr>
              <a:t>Loeffler</a:t>
            </a:r>
            <a:r>
              <a:rPr lang="cs-CZ" b="1" dirty="0">
                <a:latin typeface="Comic Sans MS" pitchFamily="66" charset="0"/>
              </a:rPr>
              <a:t> – objevil </a:t>
            </a:r>
            <a:r>
              <a:rPr lang="cs-CZ" b="1" dirty="0" err="1">
                <a:latin typeface="Comic Sans MS" pitchFamily="66" charset="0"/>
              </a:rPr>
              <a:t>Foot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and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Mouth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disease</a:t>
            </a:r>
            <a:r>
              <a:rPr lang="cs-CZ" b="1" dirty="0">
                <a:latin typeface="Comic Sans MS" pitchFamily="66" charset="0"/>
              </a:rPr>
              <a:t> virus (</a:t>
            </a:r>
            <a:r>
              <a:rPr lang="cs-CZ" b="1" dirty="0" err="1">
                <a:latin typeface="Comic Sans MS" pitchFamily="66" charset="0"/>
              </a:rPr>
              <a:t>aphthovirus</a:t>
            </a:r>
            <a:r>
              <a:rPr lang="cs-CZ" b="1" dirty="0">
                <a:latin typeface="Comic Sans MS" pitchFamily="66" charset="0"/>
              </a:rPr>
              <a:t>)</a:t>
            </a:r>
          </a:p>
          <a:p>
            <a:r>
              <a:rPr lang="cs-CZ" b="1" dirty="0">
                <a:latin typeface="Comic Sans MS" pitchFamily="66" charset="0"/>
              </a:rPr>
              <a:t>190?	</a:t>
            </a:r>
            <a:r>
              <a:rPr lang="cs-CZ" b="1" dirty="0" err="1">
                <a:latin typeface="Comic Sans MS" pitchFamily="66" charset="0"/>
              </a:rPr>
              <a:t>Frederic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Tworth</a:t>
            </a:r>
            <a:r>
              <a:rPr lang="cs-CZ" b="1" dirty="0">
                <a:latin typeface="Comic Sans MS" pitchFamily="66" charset="0"/>
              </a:rPr>
              <a:t> – objevil bakteriofág – virus infikuje a zabíjí baktérii</a:t>
            </a:r>
          </a:p>
          <a:p>
            <a:r>
              <a:rPr lang="cs-CZ" b="1" dirty="0">
                <a:latin typeface="Comic Sans MS" pitchFamily="66" charset="0"/>
              </a:rPr>
              <a:t>1913	</a:t>
            </a:r>
            <a:r>
              <a:rPr lang="cs-CZ" b="1" dirty="0" err="1">
                <a:latin typeface="Comic Sans MS" pitchFamily="66" charset="0"/>
              </a:rPr>
              <a:t>Steinhardt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Israeli</a:t>
            </a:r>
            <a:r>
              <a:rPr lang="cs-CZ" b="1" dirty="0">
                <a:latin typeface="Comic Sans MS" pitchFamily="66" charset="0"/>
              </a:rPr>
              <a:t>, Lambert - kultivace viru neštovic</a:t>
            </a:r>
          </a:p>
          <a:p>
            <a:r>
              <a:rPr lang="cs-CZ" b="1" dirty="0">
                <a:latin typeface="Comic Sans MS" pitchFamily="66" charset="0"/>
              </a:rPr>
              <a:t>1931	Ernest </a:t>
            </a:r>
            <a:r>
              <a:rPr lang="cs-CZ" b="1" dirty="0" err="1">
                <a:latin typeface="Comic Sans MS" pitchFamily="66" charset="0"/>
              </a:rPr>
              <a:t>Goodpasture</a:t>
            </a:r>
            <a:r>
              <a:rPr lang="cs-CZ" b="1" dirty="0">
                <a:latin typeface="Comic Sans MS" pitchFamily="66" charset="0"/>
              </a:rPr>
              <a:t> – kultivace viru chřipky</a:t>
            </a:r>
          </a:p>
          <a:p>
            <a:r>
              <a:rPr lang="cs-CZ" b="1" dirty="0">
                <a:latin typeface="Comic Sans MS" pitchFamily="66" charset="0"/>
              </a:rPr>
              <a:t>	Elektronová mikroskopie – první obraz viru (Ruska, </a:t>
            </a:r>
            <a:r>
              <a:rPr lang="cs-CZ" b="1" dirty="0" err="1">
                <a:latin typeface="Comic Sans MS" pitchFamily="66" charset="0"/>
              </a:rPr>
              <a:t>Knoll</a:t>
            </a:r>
            <a:r>
              <a:rPr lang="cs-CZ" b="1" dirty="0">
                <a:latin typeface="Comic Sans MS" pitchFamily="66" charset="0"/>
              </a:rPr>
              <a:t>)</a:t>
            </a:r>
          </a:p>
          <a:p>
            <a:r>
              <a:rPr lang="cs-CZ" b="1" dirty="0">
                <a:latin typeface="Comic Sans MS" pitchFamily="66" charset="0"/>
              </a:rPr>
              <a:t>1941	X-</a:t>
            </a:r>
            <a:r>
              <a:rPr lang="cs-CZ" b="1" dirty="0" err="1">
                <a:latin typeface="Comic Sans MS" pitchFamily="66" charset="0"/>
              </a:rPr>
              <a:t>Ray</a:t>
            </a:r>
            <a:r>
              <a:rPr lang="cs-CZ" b="1" dirty="0">
                <a:latin typeface="Comic Sans MS" pitchFamily="66" charset="0"/>
              </a:rPr>
              <a:t> struktura krystalu viru mozaiky tabáku (</a:t>
            </a:r>
            <a:r>
              <a:rPr lang="cs-CZ" b="1" dirty="0" err="1">
                <a:latin typeface="Comic Sans MS" pitchFamily="66" charset="0"/>
              </a:rPr>
              <a:t>Bernal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Frankuchel</a:t>
            </a:r>
            <a:r>
              <a:rPr lang="cs-CZ" b="1" dirty="0">
                <a:latin typeface="Comic Sans MS" pitchFamily="66" charset="0"/>
              </a:rPr>
              <a:t>)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239862" y="142852"/>
            <a:ext cx="6587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MIKROORGANISMY - VIRY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179388" y="860425"/>
            <a:ext cx="87137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1949	</a:t>
            </a:r>
            <a:r>
              <a:rPr lang="cs-CZ" b="1" dirty="0" err="1">
                <a:latin typeface="Comic Sans MS" pitchFamily="66" charset="0"/>
              </a:rPr>
              <a:t>Enders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Weller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Robins</a:t>
            </a:r>
            <a:r>
              <a:rPr lang="cs-CZ" b="1" dirty="0">
                <a:latin typeface="Comic Sans MS" pitchFamily="66" charset="0"/>
              </a:rPr>
              <a:t> – kultivace viru obrny (</a:t>
            </a:r>
            <a:r>
              <a:rPr lang="cs-CZ" b="1" dirty="0" err="1">
                <a:latin typeface="Comic Sans MS" pitchFamily="66" charset="0"/>
              </a:rPr>
              <a:t>poliovirus</a:t>
            </a:r>
            <a:r>
              <a:rPr lang="cs-CZ" b="1" dirty="0">
                <a:latin typeface="Comic Sans MS" pitchFamily="66" charset="0"/>
              </a:rPr>
              <a:t>)</a:t>
            </a:r>
          </a:p>
          <a:p>
            <a:r>
              <a:rPr lang="cs-CZ" b="1" dirty="0">
                <a:latin typeface="Comic Sans MS" pitchFamily="66" charset="0"/>
              </a:rPr>
              <a:t>1955	</a:t>
            </a:r>
            <a:r>
              <a:rPr lang="cs-CZ" b="1" dirty="0" err="1">
                <a:latin typeface="Comic Sans MS" pitchFamily="66" charset="0"/>
              </a:rPr>
              <a:t>Rosalind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Franklin</a:t>
            </a:r>
            <a:r>
              <a:rPr lang="cs-CZ" b="1" dirty="0">
                <a:latin typeface="Comic Sans MS" pitchFamily="66" charset="0"/>
              </a:rPr>
              <a:t> – poprvé rozřešila kompletní strukturu viru</a:t>
            </a:r>
          </a:p>
          <a:p>
            <a:r>
              <a:rPr lang="cs-CZ" b="1" dirty="0">
                <a:latin typeface="Comic Sans MS" pitchFamily="66" charset="0"/>
              </a:rPr>
              <a:t>1963	</a:t>
            </a:r>
            <a:r>
              <a:rPr lang="cs-CZ" b="1" dirty="0" err="1">
                <a:latin typeface="Comic Sans MS" pitchFamily="66" charset="0"/>
              </a:rPr>
              <a:t>Baruch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Blumberg</a:t>
            </a:r>
            <a:r>
              <a:rPr lang="cs-CZ" b="1" dirty="0">
                <a:latin typeface="Comic Sans MS" pitchFamily="66" charset="0"/>
              </a:rPr>
              <a:t> - objev viru </a:t>
            </a:r>
            <a:r>
              <a:rPr lang="cs-CZ" b="1" dirty="0" err="1">
                <a:latin typeface="Comic Sans MS" pitchFamily="66" charset="0"/>
              </a:rPr>
              <a:t>hepatitity</a:t>
            </a:r>
            <a:r>
              <a:rPr lang="cs-CZ" b="1" dirty="0">
                <a:latin typeface="Comic Sans MS" pitchFamily="66" charset="0"/>
              </a:rPr>
              <a:t> B</a:t>
            </a:r>
          </a:p>
          <a:p>
            <a:r>
              <a:rPr lang="cs-CZ" b="1" dirty="0">
                <a:latin typeface="Comic Sans MS" pitchFamily="66" charset="0"/>
              </a:rPr>
              <a:t>1965	</a:t>
            </a:r>
            <a:r>
              <a:rPr lang="cs-CZ" b="1" dirty="0" err="1">
                <a:latin typeface="Comic Sans MS" pitchFamily="66" charset="0"/>
              </a:rPr>
              <a:t>Howard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Temin</a:t>
            </a:r>
            <a:r>
              <a:rPr lang="cs-CZ" b="1" dirty="0">
                <a:latin typeface="Comic Sans MS" pitchFamily="66" charset="0"/>
              </a:rPr>
              <a:t> - první retrovirus objeven</a:t>
            </a:r>
          </a:p>
          <a:p>
            <a:r>
              <a:rPr lang="cs-CZ" b="1" dirty="0">
                <a:latin typeface="Comic Sans MS" pitchFamily="66" charset="0"/>
              </a:rPr>
              <a:t>1983	</a:t>
            </a:r>
            <a:r>
              <a:rPr lang="cs-CZ" b="1" dirty="0" err="1">
                <a:latin typeface="Comic Sans MS" pitchFamily="66" charset="0"/>
              </a:rPr>
              <a:t>Luc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Montagnier</a:t>
            </a:r>
            <a:r>
              <a:rPr lang="cs-CZ" b="1" dirty="0">
                <a:latin typeface="Comic Sans MS" pitchFamily="66" charset="0"/>
              </a:rPr>
              <a:t> – objev retroviru HIV; Nobelova cena 2008</a:t>
            </a:r>
          </a:p>
        </p:txBody>
      </p:sp>
      <p:pic>
        <p:nvPicPr>
          <p:cNvPr id="372740" name="Picture 4" descr="File:Luc Montagnier-press conference Dec 06th, 2008-5 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8176" y="2500306"/>
            <a:ext cx="2754192" cy="3143272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239862" y="142852"/>
            <a:ext cx="6587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MIKROORGANISMY - VIRY</a:t>
            </a:r>
          </a:p>
        </p:txBody>
      </p:sp>
      <p:pic>
        <p:nvPicPr>
          <p:cNvPr id="50177" name="Picture 1" descr="The HIV viru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2786082" cy="2898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28596" y="58578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</a:t>
            </a:r>
            <a:r>
              <a:rPr lang="cs-CZ" sz="1200" dirty="0" err="1"/>
              <a:t>sciencemuseum.org.uk</a:t>
            </a:r>
            <a:r>
              <a:rPr lang="cs-CZ" sz="1200" dirty="0"/>
              <a:t>/on-line/</a:t>
            </a:r>
            <a:r>
              <a:rPr lang="cs-CZ" sz="1200" dirty="0" err="1"/>
              <a:t>lifecycle</a:t>
            </a:r>
            <a:r>
              <a:rPr lang="cs-CZ" sz="1200" dirty="0"/>
              <a:t>/120.asp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142844" y="993893"/>
            <a:ext cx="532923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Sir Paul Maxime </a:t>
            </a:r>
            <a:r>
              <a:rPr lang="cs-CZ" b="1" dirty="0" err="1">
                <a:latin typeface="Comic Sans MS" pitchFamily="66" charset="0"/>
              </a:rPr>
              <a:t>Nurse</a:t>
            </a:r>
            <a:r>
              <a:rPr lang="cs-CZ" b="1" dirty="0">
                <a:latin typeface="Comic Sans MS" pitchFamily="66" charset="0"/>
              </a:rPr>
              <a:t> (nar. 25.1.1949)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Britský biochemik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Nobelova cena za fyziologii a medicínu 2001</a:t>
            </a:r>
          </a:p>
          <a:p>
            <a:r>
              <a:rPr lang="cs-CZ" b="1" dirty="0">
                <a:latin typeface="Comic Sans MS" pitchFamily="66" charset="0"/>
              </a:rPr>
              <a:t>společně s </a:t>
            </a:r>
            <a:r>
              <a:rPr lang="cs-CZ" b="1" dirty="0" err="1">
                <a:latin typeface="Comic Sans MS" pitchFamily="66" charset="0"/>
              </a:rPr>
              <a:t>Hartwellem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Huntem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regulace buněčného cyklu, </a:t>
            </a:r>
            <a:r>
              <a:rPr lang="cs-CZ" b="1" dirty="0" err="1">
                <a:latin typeface="Comic Sans MS" pitchFamily="66" charset="0"/>
              </a:rPr>
              <a:t>cykliny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CDKs</a:t>
            </a:r>
            <a:endParaRPr lang="cs-CZ" b="1" dirty="0">
              <a:latin typeface="Comic Sans MS" pitchFamily="66" charset="0"/>
            </a:endParaRP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1976 Objev genu Cdk2 v kvasinkách; řízení přechodu S-G2 a G2-M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1987 </a:t>
            </a:r>
            <a:r>
              <a:rPr lang="cs-CZ" b="1" dirty="0" err="1">
                <a:latin typeface="Comic Sans MS" pitchFamily="66" charset="0"/>
              </a:rPr>
              <a:t>Homologní</a:t>
            </a:r>
            <a:r>
              <a:rPr lang="cs-CZ" b="1" dirty="0">
                <a:latin typeface="Comic Sans MS" pitchFamily="66" charset="0"/>
              </a:rPr>
              <a:t> gen Cdk1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2003 Prezident </a:t>
            </a:r>
            <a:r>
              <a:rPr lang="cs-CZ" b="1" dirty="0" err="1">
                <a:latin typeface="Comic Sans MS" pitchFamily="66" charset="0"/>
              </a:rPr>
              <a:t>Rockefellerovy</a:t>
            </a:r>
            <a:r>
              <a:rPr lang="cs-CZ" b="1" dirty="0">
                <a:latin typeface="Comic Sans MS" pitchFamily="66" charset="0"/>
              </a:rPr>
              <a:t> University v New York, kde pokračuje ve výzkumu buněčného cyklu</a:t>
            </a:r>
          </a:p>
          <a:p>
            <a:endParaRPr lang="cs-CZ" b="1" dirty="0">
              <a:latin typeface="Comic Sans MS" pitchFamily="66" charset="0"/>
            </a:endParaRPr>
          </a:p>
          <a:p>
            <a:r>
              <a:rPr lang="cs-CZ" b="1" dirty="0">
                <a:latin typeface="Comic Sans MS" pitchFamily="66" charset="0"/>
              </a:rPr>
              <a:t>kromě Nobelovy ceny řada dalších cen: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1995 UK, Královská medaile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2002 Francie, Řád čestné legie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2006 </a:t>
            </a:r>
            <a:r>
              <a:rPr lang="cs-CZ" b="1" dirty="0" err="1">
                <a:latin typeface="Comic Sans MS" pitchFamily="66" charset="0"/>
              </a:rPr>
              <a:t>Čestý</a:t>
            </a:r>
            <a:r>
              <a:rPr lang="cs-CZ" b="1" dirty="0">
                <a:latin typeface="Comic Sans MS" pitchFamily="66" charset="0"/>
              </a:rPr>
              <a:t> zahraniční člen Americké akademie věd</a:t>
            </a:r>
          </a:p>
        </p:txBody>
      </p:sp>
      <p:pic>
        <p:nvPicPr>
          <p:cNvPr id="400389" name="Picture 5" descr="File:Plos nu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714356"/>
            <a:ext cx="2663825" cy="2322512"/>
          </a:xfrm>
          <a:prstGeom prst="rect">
            <a:avLst/>
          </a:prstGeom>
          <a:noFill/>
        </p:spPr>
      </p:pic>
      <p:pic>
        <p:nvPicPr>
          <p:cNvPr id="400393" name="Picture 9" descr="Kong_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192463"/>
            <a:ext cx="3617913" cy="30861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090644" y="139463"/>
            <a:ext cx="4410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BUNĚČNÝ CYKLUS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7" name="Picture 5" descr="File:Gunter Blobel 2008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000108"/>
            <a:ext cx="2500330" cy="2714743"/>
          </a:xfrm>
          <a:prstGeom prst="rect">
            <a:avLst/>
          </a:prstGeom>
          <a:noFill/>
        </p:spPr>
      </p:pic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179388" y="1285860"/>
            <a:ext cx="56165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 err="1">
                <a:latin typeface="Comic Sans MS" pitchFamily="66" charset="0"/>
              </a:rPr>
              <a:t>Gunter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Blobel</a:t>
            </a:r>
            <a:r>
              <a:rPr lang="cs-CZ" b="1" dirty="0">
                <a:latin typeface="Comic Sans MS" pitchFamily="66" charset="0"/>
              </a:rPr>
              <a:t> (nar. 21.5.1936)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Pruský biochemik (nar. v provincii Dolní Slezsko)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před Sovětskou armádou uprchli do Německa, zde studoval University </a:t>
            </a:r>
            <a:r>
              <a:rPr lang="cs-CZ" b="1" dirty="0" err="1">
                <a:latin typeface="Comic Sans MS" pitchFamily="66" charset="0"/>
              </a:rPr>
              <a:t>of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Tubingen</a:t>
            </a:r>
            <a:r>
              <a:rPr lang="cs-CZ" b="1" dirty="0">
                <a:latin typeface="Comic Sans MS" pitchFamily="66" charset="0"/>
              </a:rPr>
              <a:t> (1960)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Ph.D</a:t>
            </a:r>
            <a:r>
              <a:rPr lang="cs-CZ" b="1" dirty="0">
                <a:latin typeface="Comic Sans MS" pitchFamily="66" charset="0"/>
              </a:rPr>
              <a:t>. získal na University </a:t>
            </a:r>
            <a:r>
              <a:rPr lang="cs-CZ" b="1" dirty="0" err="1">
                <a:latin typeface="Comic Sans MS" pitchFamily="66" charset="0"/>
              </a:rPr>
              <a:t>of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Wisconsin</a:t>
            </a:r>
            <a:r>
              <a:rPr lang="cs-CZ" b="1" dirty="0">
                <a:latin typeface="Comic Sans MS" pitchFamily="66" charset="0"/>
              </a:rPr>
              <a:t>-</a:t>
            </a:r>
            <a:r>
              <a:rPr lang="cs-CZ" b="1" dirty="0" err="1">
                <a:latin typeface="Comic Sans MS" pitchFamily="66" charset="0"/>
              </a:rPr>
              <a:t>Madison</a:t>
            </a:r>
            <a:r>
              <a:rPr lang="cs-CZ" b="1" dirty="0">
                <a:latin typeface="Comic Sans MS" pitchFamily="66" charset="0"/>
              </a:rPr>
              <a:t> 1967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Howard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Hughes</a:t>
            </a:r>
            <a:r>
              <a:rPr lang="cs-CZ" b="1" dirty="0">
                <a:latin typeface="Comic Sans MS" pitchFamily="66" charset="0"/>
              </a:rPr>
              <a:t> Institute 1987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Nobelova cena za fyziologii a medicínu 1999 za tzv. „protein </a:t>
            </a:r>
            <a:r>
              <a:rPr lang="cs-CZ" b="1" dirty="0" err="1">
                <a:latin typeface="Comic Sans MS" pitchFamily="66" charset="0"/>
              </a:rPr>
              <a:t>targeting</a:t>
            </a:r>
            <a:r>
              <a:rPr lang="cs-CZ" b="1" dirty="0">
                <a:latin typeface="Comic Sans MS" pitchFamily="66" charset="0"/>
              </a:rPr>
              <a:t>“ – mechanismus, kterým jsou nově syntetizované proteiny dopraveny na patřičné místo v buňce – signální peptidy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56816" y="139463"/>
            <a:ext cx="8077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CÍLENÍ PROTEINŮ - TARGETING</a:t>
            </a:r>
          </a:p>
        </p:txBody>
      </p:sp>
      <p:pic>
        <p:nvPicPr>
          <p:cNvPr id="52230" name="Picture 6" descr="http://bass.bio.uci.edu/~hudel/bs99a/lecture27/img01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1" y="3857628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20" name="Picture 8" descr="051031_01mell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28604"/>
            <a:ext cx="2295525" cy="2295525"/>
          </a:xfrm>
          <a:prstGeom prst="rect">
            <a:avLst/>
          </a:prstGeom>
          <a:noFill/>
        </p:spPr>
      </p:pic>
      <p:sp>
        <p:nvSpPr>
          <p:cNvPr id="397322" name="Text Box 10"/>
          <p:cNvSpPr txBox="1">
            <a:spLocks noChangeArrowheads="1"/>
          </p:cNvSpPr>
          <p:nvPr/>
        </p:nvSpPr>
        <p:spPr bwMode="auto">
          <a:xfrm>
            <a:off x="179388" y="1024954"/>
            <a:ext cx="57610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 dirty="0">
                <a:latin typeface="Comic Sans MS" pitchFamily="66" charset="0"/>
              </a:rPr>
              <a:t>Ira </a:t>
            </a:r>
            <a:r>
              <a:rPr lang="cs-CZ" sz="2400" b="1" dirty="0" err="1">
                <a:latin typeface="Comic Sans MS" pitchFamily="66" charset="0"/>
              </a:rPr>
              <a:t>Mellman</a:t>
            </a:r>
            <a:r>
              <a:rPr lang="cs-CZ" sz="2400" b="1" dirty="0">
                <a:latin typeface="Comic Sans MS" pitchFamily="66" charset="0"/>
              </a:rPr>
              <a:t> (nar. 21.5.1936)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Americký buněčný biolog, objevitel </a:t>
            </a:r>
            <a:r>
              <a:rPr lang="cs-CZ" sz="2400" b="1" dirty="0" err="1">
                <a:latin typeface="Comic Sans MS" pitchFamily="66" charset="0"/>
              </a:rPr>
              <a:t>endosomálního</a:t>
            </a:r>
            <a:r>
              <a:rPr lang="cs-CZ" sz="2400" b="1" dirty="0">
                <a:latin typeface="Comic Sans MS" pitchFamily="66" charset="0"/>
              </a:rPr>
              <a:t> systému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zkoumal úlohu </a:t>
            </a:r>
            <a:r>
              <a:rPr lang="cs-CZ" sz="2400" b="1" dirty="0" err="1">
                <a:latin typeface="Comic Sans MS" pitchFamily="66" charset="0"/>
              </a:rPr>
              <a:t>endocytosy</a:t>
            </a:r>
            <a:r>
              <a:rPr lang="cs-CZ" sz="2400" b="1" dirty="0">
                <a:latin typeface="Comic Sans MS" pitchFamily="66" charset="0"/>
              </a:rPr>
              <a:t> v buněčném metabolismu a v </a:t>
            </a:r>
            <a:r>
              <a:rPr lang="cs-CZ" sz="2400" b="1" dirty="0" err="1">
                <a:latin typeface="Comic Sans MS" pitchFamily="66" charset="0"/>
              </a:rPr>
              <a:t>pathogenezi</a:t>
            </a:r>
            <a:r>
              <a:rPr lang="cs-CZ" sz="2400" b="1" dirty="0">
                <a:latin typeface="Comic Sans MS" pitchFamily="66" charset="0"/>
              </a:rPr>
              <a:t> lidských chorob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výzkum internalizace LDL receptoru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získal </a:t>
            </a:r>
            <a:r>
              <a:rPr lang="cs-CZ" sz="2400" b="1" dirty="0" err="1">
                <a:latin typeface="Comic Sans MS" pitchFamily="66" charset="0"/>
              </a:rPr>
              <a:t>Ph.D</a:t>
            </a:r>
            <a:r>
              <a:rPr lang="cs-CZ" sz="2400" b="1" dirty="0">
                <a:latin typeface="Comic Sans MS" pitchFamily="66" charset="0"/>
              </a:rPr>
              <a:t>. na </a:t>
            </a:r>
            <a:r>
              <a:rPr lang="cs-CZ" sz="2400" b="1" dirty="0" err="1">
                <a:latin typeface="Comic Sans MS" pitchFamily="66" charset="0"/>
              </a:rPr>
              <a:t>Yalově</a:t>
            </a:r>
            <a:r>
              <a:rPr lang="cs-CZ" sz="2400" b="1" dirty="0">
                <a:latin typeface="Comic Sans MS" pitchFamily="66" charset="0"/>
              </a:rPr>
              <a:t> Universitě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825630" y="139463"/>
            <a:ext cx="29402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ENDOSOMY</a:t>
            </a:r>
          </a:p>
        </p:txBody>
      </p:sp>
      <p:pic>
        <p:nvPicPr>
          <p:cNvPr id="16386" name="Picture 2" descr="http://www.erin.utoronto.ca/~w3bio315/picts/lectures/lecture18/RMECholestero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057" y="3000372"/>
            <a:ext cx="3177537" cy="3309934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214414" y="592933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</a:t>
            </a:r>
            <a:r>
              <a:rPr lang="cs-CZ" sz="1200" dirty="0" err="1"/>
              <a:t>erin.utoronto.ca</a:t>
            </a:r>
            <a:r>
              <a:rPr lang="cs-CZ" sz="1200" dirty="0"/>
              <a:t>/~w3bio315/lecture18.htm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179388" y="2182079"/>
            <a:ext cx="86407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na přelomu 18. a 19. století bylo známo, že žaludeční sekret štěpí maso a že sliny a některé rostlinné extrakty štěpí škrob na sacharidy, ale mechanismus nebyl znám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v 19. století Louis Pasteur studoval kvašení cukrů na alkohol a vyslovil domněnku, že kvašení je katalyzováno „živou silou“, která je v kvasnicích a nazval ji „fermenty“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1878 poprvé použil </a:t>
            </a:r>
            <a:r>
              <a:rPr lang="cs-CZ" b="1" dirty="0" err="1">
                <a:latin typeface="Comic Sans MS" pitchFamily="66" charset="0"/>
              </a:rPr>
              <a:t>Wilhelm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Kuhne</a:t>
            </a:r>
            <a:r>
              <a:rPr lang="cs-CZ" b="1" dirty="0">
                <a:latin typeface="Comic Sans MS" pitchFamily="66" charset="0"/>
              </a:rPr>
              <a:t> slovo enzym „v kvasnicích“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1897 Eduard </a:t>
            </a:r>
            <a:r>
              <a:rPr lang="cs-CZ" b="1" dirty="0" err="1">
                <a:latin typeface="Comic Sans MS" pitchFamily="66" charset="0"/>
              </a:rPr>
              <a:t>Buchner</a:t>
            </a:r>
            <a:r>
              <a:rPr lang="cs-CZ" b="1" dirty="0">
                <a:latin typeface="Comic Sans MS" pitchFamily="66" charset="0"/>
              </a:rPr>
              <a:t> studuje schopnost extraktů z kvasnic kvasit cukry a zjišťuje, že není třeba přítomnosti živého organismu. Nazval enzym „</a:t>
            </a:r>
            <a:r>
              <a:rPr lang="cs-CZ" b="1" dirty="0" err="1">
                <a:latin typeface="Comic Sans MS" pitchFamily="66" charset="0"/>
              </a:rPr>
              <a:t>zymasa</a:t>
            </a:r>
            <a:r>
              <a:rPr lang="cs-CZ" b="1" dirty="0">
                <a:latin typeface="Comic Sans MS" pitchFamily="66" charset="0"/>
              </a:rPr>
              <a:t>“ a za svůj objev dostal Nobelovu cenu za chemii 1907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dlouho panovaly pochybnosti zda enzymy jsou čisté proteiny; </a:t>
            </a:r>
            <a:r>
              <a:rPr lang="cs-CZ" b="1" dirty="0" err="1">
                <a:latin typeface="Comic Sans MS" pitchFamily="66" charset="0"/>
              </a:rPr>
              <a:t>Sumner</a:t>
            </a:r>
            <a:r>
              <a:rPr lang="cs-CZ" b="1" dirty="0">
                <a:latin typeface="Comic Sans MS" pitchFamily="66" charset="0"/>
              </a:rPr>
              <a:t> krystalizoval čisté enzymy - ureasa (1926), katalasa (1937)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proteinovou povahu enzymů definitivně prokázali </a:t>
            </a:r>
            <a:r>
              <a:rPr lang="cs-CZ" b="1" dirty="0" err="1">
                <a:latin typeface="Comic Sans MS" pitchFamily="66" charset="0"/>
              </a:rPr>
              <a:t>Northrop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Stanley</a:t>
            </a:r>
            <a:r>
              <a:rPr lang="cs-CZ" b="1" dirty="0">
                <a:latin typeface="Comic Sans MS" pitchFamily="66" charset="0"/>
              </a:rPr>
              <a:t> (1930 – pepsin) a společně s </a:t>
            </a:r>
            <a:r>
              <a:rPr lang="cs-CZ" b="1" dirty="0" err="1">
                <a:latin typeface="Comic Sans MS" pitchFamily="66" charset="0"/>
              </a:rPr>
              <a:t>Sumnerem</a:t>
            </a:r>
            <a:r>
              <a:rPr lang="cs-CZ" b="1" dirty="0">
                <a:latin typeface="Comic Sans MS" pitchFamily="66" charset="0"/>
              </a:rPr>
              <a:t> dostali v roce 1946 Nobelovu cenu za Chemii </a:t>
            </a:r>
          </a:p>
        </p:txBody>
      </p:sp>
      <p:pic>
        <p:nvPicPr>
          <p:cNvPr id="402438" name="Picture 6" descr="Eduardbuch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71414"/>
            <a:ext cx="1443037" cy="2022475"/>
          </a:xfrm>
          <a:prstGeom prst="rect">
            <a:avLst/>
          </a:prstGeom>
          <a:noFill/>
        </p:spPr>
      </p:pic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1714480" y="1785926"/>
            <a:ext cx="153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 dirty="0">
                <a:latin typeface="Comic Sans MS" pitchFamily="66" charset="0"/>
              </a:rPr>
              <a:t>Eduard </a:t>
            </a:r>
            <a:r>
              <a:rPr lang="cs-CZ" sz="1400" b="1" dirty="0" err="1">
                <a:latin typeface="Comic Sans MS" pitchFamily="66" charset="0"/>
              </a:rPr>
              <a:t>Buchner</a:t>
            </a:r>
            <a:endParaRPr lang="cs-CZ" sz="1400" b="1" dirty="0">
              <a:latin typeface="Comic Sans MS" pitchFamily="66" charset="0"/>
            </a:endParaRPr>
          </a:p>
        </p:txBody>
      </p:sp>
      <p:pic>
        <p:nvPicPr>
          <p:cNvPr id="402441" name="Picture 9" descr="File:John Howard Northr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8730" y="142852"/>
            <a:ext cx="1363798" cy="1928826"/>
          </a:xfrm>
          <a:prstGeom prst="rect">
            <a:avLst/>
          </a:prstGeom>
          <a:noFill/>
        </p:spPr>
      </p:pic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5357818" y="1766878"/>
            <a:ext cx="1747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 dirty="0">
                <a:latin typeface="Comic Sans MS" pitchFamily="66" charset="0"/>
              </a:rPr>
              <a:t>John H. </a:t>
            </a:r>
            <a:r>
              <a:rPr lang="cs-CZ" sz="1400" b="1" dirty="0" err="1">
                <a:latin typeface="Comic Sans MS" pitchFamily="66" charset="0"/>
              </a:rPr>
              <a:t>Northrop</a:t>
            </a:r>
            <a:endParaRPr lang="cs-CZ" sz="1400" b="1" dirty="0"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214358" y="139463"/>
            <a:ext cx="2162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ENZYMY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142844" y="857232"/>
            <a:ext cx="86407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Hypotézu o existenci iontových kanálů poprvé navrhli Britští biofyzici Alan </a:t>
            </a:r>
            <a:r>
              <a:rPr lang="cs-CZ" b="1" dirty="0" err="1">
                <a:latin typeface="Comic Sans MS" pitchFamily="66" charset="0"/>
              </a:rPr>
              <a:t>Hodgkin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Andrew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Huxley</a:t>
            </a:r>
            <a:r>
              <a:rPr lang="cs-CZ" b="1" dirty="0">
                <a:latin typeface="Comic Sans MS" pitchFamily="66" charset="0"/>
              </a:rPr>
              <a:t> jako součást jejich teorie o nervovém impulsu, kterou publikovali r. 1952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1963 obdrželi Nobelovu cenu za fyziologii a medicínu – vysvětlení akčního potenciálu</a:t>
            </a:r>
          </a:p>
          <a:p>
            <a:pPr>
              <a:buFontTx/>
              <a:buChar char="•"/>
            </a:pP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existence iontových kanálů byla potvrzena v 70-</a:t>
            </a:r>
            <a:r>
              <a:rPr lang="cs-CZ" b="1" dirty="0" err="1">
                <a:latin typeface="Comic Sans MS" pitchFamily="66" charset="0"/>
              </a:rPr>
              <a:t>tých</a:t>
            </a:r>
            <a:r>
              <a:rPr lang="cs-CZ" b="1" dirty="0">
                <a:latin typeface="Comic Sans MS" pitchFamily="66" charset="0"/>
              </a:rPr>
              <a:t> letech s využitím techniky </a:t>
            </a:r>
            <a:r>
              <a:rPr lang="cs-CZ" b="1" dirty="0" err="1">
                <a:latin typeface="Comic Sans MS" pitchFamily="66" charset="0"/>
              </a:rPr>
              <a:t>patch</a:t>
            </a:r>
            <a:r>
              <a:rPr lang="cs-CZ" b="1" dirty="0">
                <a:latin typeface="Comic Sans MS" pitchFamily="66" charset="0"/>
              </a:rPr>
              <a:t>-</a:t>
            </a:r>
            <a:r>
              <a:rPr lang="cs-CZ" b="1" dirty="0" err="1">
                <a:latin typeface="Comic Sans MS" pitchFamily="66" charset="0"/>
              </a:rPr>
              <a:t>clamp</a:t>
            </a:r>
            <a:r>
              <a:rPr lang="cs-CZ" b="1" dirty="0">
                <a:latin typeface="Comic Sans MS" pitchFamily="66" charset="0"/>
              </a:rPr>
              <a:t>, za kterou Erwin </a:t>
            </a:r>
            <a:r>
              <a:rPr lang="cs-CZ" b="1" dirty="0" err="1">
                <a:latin typeface="Comic Sans MS" pitchFamily="66" charset="0"/>
              </a:rPr>
              <a:t>Neher</a:t>
            </a:r>
            <a:r>
              <a:rPr lang="cs-CZ" b="1" dirty="0">
                <a:latin typeface="Comic Sans MS" pitchFamily="66" charset="0"/>
              </a:rPr>
              <a:t> a Bert </a:t>
            </a:r>
            <a:r>
              <a:rPr lang="cs-CZ" b="1" dirty="0" err="1">
                <a:latin typeface="Comic Sans MS" pitchFamily="66" charset="0"/>
              </a:rPr>
              <a:t>Sakmann</a:t>
            </a:r>
            <a:r>
              <a:rPr lang="cs-CZ" b="1" dirty="0">
                <a:latin typeface="Comic Sans MS" pitchFamily="66" charset="0"/>
              </a:rPr>
              <a:t> dostali Nobelovu cenu za fyziologii a medicínu v roce 1991</a:t>
            </a:r>
          </a:p>
          <a:p>
            <a:pPr>
              <a:buFontTx/>
              <a:buChar char="•"/>
            </a:pP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Roderick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McKinnon</a:t>
            </a:r>
            <a:r>
              <a:rPr lang="cs-CZ" b="1" dirty="0">
                <a:latin typeface="Comic Sans MS" pitchFamily="66" charset="0"/>
              </a:rPr>
              <a:t> studoval fyzikálně</a:t>
            </a:r>
          </a:p>
          <a:p>
            <a:r>
              <a:rPr lang="cs-CZ" b="1" dirty="0">
                <a:latin typeface="Comic Sans MS" pitchFamily="66" charset="0"/>
              </a:rPr>
              <a:t>chemické vlastnosti funkce iontových</a:t>
            </a:r>
          </a:p>
          <a:p>
            <a:r>
              <a:rPr lang="cs-CZ" b="1" dirty="0">
                <a:latin typeface="Comic Sans MS" pitchFamily="66" charset="0"/>
              </a:rPr>
              <a:t>kanálů a také jejich X-</a:t>
            </a:r>
            <a:r>
              <a:rPr lang="cs-CZ" b="1" dirty="0" err="1">
                <a:latin typeface="Comic Sans MS" pitchFamily="66" charset="0"/>
              </a:rPr>
              <a:t>ray</a:t>
            </a:r>
            <a:r>
              <a:rPr lang="cs-CZ" b="1" dirty="0">
                <a:latin typeface="Comic Sans MS" pitchFamily="66" charset="0"/>
              </a:rPr>
              <a:t> krystalografickou</a:t>
            </a:r>
          </a:p>
          <a:p>
            <a:r>
              <a:rPr lang="cs-CZ" b="1" dirty="0">
                <a:latin typeface="Comic Sans MS" pitchFamily="66" charset="0"/>
              </a:rPr>
              <a:t>strukturu. Obdržel Nobelovu cenu za chemii</a:t>
            </a:r>
          </a:p>
          <a:p>
            <a:r>
              <a:rPr lang="cs-CZ" b="1" dirty="0">
                <a:latin typeface="Comic Sans MS" pitchFamily="66" charset="0"/>
              </a:rPr>
              <a:t>v roce 2003, společně s </a:t>
            </a:r>
            <a:r>
              <a:rPr lang="cs-CZ" b="1" dirty="0" err="1">
                <a:latin typeface="Comic Sans MS" pitchFamily="66" charset="0"/>
              </a:rPr>
              <a:t>Peterem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Agrem</a:t>
            </a:r>
            <a:r>
              <a:rPr lang="cs-CZ" b="1" dirty="0">
                <a:latin typeface="Comic Sans MS" pitchFamily="66" charset="0"/>
              </a:rPr>
              <a:t>,</a:t>
            </a:r>
          </a:p>
          <a:p>
            <a:r>
              <a:rPr lang="cs-CZ" b="1" dirty="0">
                <a:latin typeface="Comic Sans MS" pitchFamily="66" charset="0"/>
              </a:rPr>
              <a:t>který popsal strukturu a funkci </a:t>
            </a:r>
            <a:r>
              <a:rPr lang="cs-CZ" b="1" dirty="0" err="1">
                <a:latin typeface="Comic Sans MS" pitchFamily="66" charset="0"/>
              </a:rPr>
              <a:t>aquaporinů</a:t>
            </a:r>
            <a:endParaRPr lang="cs-CZ" b="1" dirty="0">
              <a:latin typeface="Comic Sans MS" pitchFamily="66" charset="0"/>
            </a:endParaRPr>
          </a:p>
          <a:p>
            <a:r>
              <a:rPr lang="cs-CZ" b="1" dirty="0">
                <a:latin typeface="Comic Sans MS" pitchFamily="66" charset="0"/>
              </a:rPr>
              <a:t>(kanály sloužící k transportu vody přes</a:t>
            </a:r>
          </a:p>
          <a:p>
            <a:r>
              <a:rPr lang="cs-CZ" b="1" dirty="0">
                <a:latin typeface="Comic Sans MS" pitchFamily="66" charset="0"/>
              </a:rPr>
              <a:t>buněčnou membránu) </a:t>
            </a:r>
          </a:p>
        </p:txBody>
      </p:sp>
      <p:pic>
        <p:nvPicPr>
          <p:cNvPr id="401415" name="Picture 7" descr="ech5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754" y="3857628"/>
            <a:ext cx="3772840" cy="2214578"/>
          </a:xfrm>
          <a:prstGeom prst="rect">
            <a:avLst/>
          </a:prstGeom>
          <a:noFill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020123" y="139463"/>
            <a:ext cx="4551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IONTOVÉ KANÁLY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669071" y="139463"/>
            <a:ext cx="5253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NUKLEOVÉ KYSELINY</a:t>
            </a:r>
          </a:p>
        </p:txBody>
      </p:sp>
      <p:pic>
        <p:nvPicPr>
          <p:cNvPr id="6146" name="Picture 2" descr="http://upload.wikimedia.org/wikipedia/commons/thumb/b/bc/Friedrich_Miescher.jpg/150px-Friedrich_Miescher.jpg">
            <a:hlinkClick r:id="rId2" tooltip="Friedrich Miesch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1428750" cy="195262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28794" y="857232"/>
            <a:ext cx="68548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Friedrich </a:t>
            </a:r>
            <a:r>
              <a:rPr lang="cs-CZ" b="1" dirty="0" err="1">
                <a:latin typeface="Comic Sans MS" pitchFamily="66" charset="0"/>
              </a:rPr>
              <a:t>Miescher</a:t>
            </a:r>
            <a:r>
              <a:rPr lang="cs-CZ" b="1" dirty="0">
                <a:latin typeface="Comic Sans MS" pitchFamily="66" charset="0"/>
              </a:rPr>
              <a:t> v laboratoři Felix </a:t>
            </a:r>
            <a:r>
              <a:rPr lang="cs-CZ" b="1" dirty="0" err="1">
                <a:latin typeface="Comic Sans MS" pitchFamily="66" charset="0"/>
              </a:rPr>
              <a:t>Hoppe</a:t>
            </a:r>
            <a:r>
              <a:rPr lang="cs-CZ" b="1" dirty="0">
                <a:latin typeface="Comic Sans MS" pitchFamily="66" charset="0"/>
              </a:rPr>
              <a:t>-</a:t>
            </a:r>
            <a:r>
              <a:rPr lang="cs-CZ" b="1" dirty="0" err="1">
                <a:latin typeface="Comic Sans MS" pitchFamily="66" charset="0"/>
              </a:rPr>
              <a:t>Seylera</a:t>
            </a:r>
            <a:r>
              <a:rPr lang="cs-CZ" b="1" dirty="0">
                <a:latin typeface="Comic Sans MS" pitchFamily="66" charset="0"/>
              </a:rPr>
              <a:t> izoloval v roce 1869 „sloučeniny bohaté na fosfor“ z bílých krvinek a pojmenoval je „</a:t>
            </a:r>
            <a:r>
              <a:rPr lang="cs-CZ" b="1" dirty="0" err="1">
                <a:latin typeface="Comic Sans MS" pitchFamily="66" charset="0"/>
              </a:rPr>
              <a:t>nuclein</a:t>
            </a:r>
            <a:r>
              <a:rPr lang="cs-CZ" b="1" dirty="0">
                <a:latin typeface="Comic Sans MS" pitchFamily="66" charset="0"/>
              </a:rPr>
              <a:t>“ – nyní známé pod názvem nukleové kyseliny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objev byl publikován roku 1871, ale ještě nebyla známa funkce nukleových kyselin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4282" y="2960558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Alfred </a:t>
            </a:r>
            <a:r>
              <a:rPr lang="cs-CZ" b="1" dirty="0" err="1">
                <a:latin typeface="Comic Sans MS" pitchFamily="66" charset="0"/>
              </a:rPr>
              <a:t>Hershey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Martha</a:t>
            </a:r>
            <a:r>
              <a:rPr lang="cs-CZ" b="1" dirty="0">
                <a:latin typeface="Comic Sans MS" pitchFamily="66" charset="0"/>
              </a:rPr>
              <a:t> Chase (1952) – potvrdili úlohu DNA v dědičnosti, kdy prokázali, že se jedná o genetický materiál T2 </a:t>
            </a:r>
            <a:r>
              <a:rPr lang="cs-CZ" b="1" dirty="0" err="1">
                <a:latin typeface="Comic Sans MS" pitchFamily="66" charset="0"/>
              </a:rPr>
              <a:t>fága</a:t>
            </a:r>
            <a:r>
              <a:rPr lang="cs-CZ" b="1" dirty="0">
                <a:latin typeface="Comic Sans MS" pitchFamily="66" charset="0"/>
              </a:rPr>
              <a:t>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71736" y="3817814"/>
            <a:ext cx="64294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James</a:t>
            </a:r>
            <a:r>
              <a:rPr lang="cs-CZ" b="1" dirty="0">
                <a:latin typeface="Comic Sans MS" pitchFamily="66" charset="0"/>
              </a:rPr>
              <a:t> D. </a:t>
            </a:r>
            <a:r>
              <a:rPr lang="cs-CZ" b="1" dirty="0" err="1">
                <a:latin typeface="Comic Sans MS" pitchFamily="66" charset="0"/>
              </a:rPr>
              <a:t>Watson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Francis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Crick</a:t>
            </a:r>
            <a:r>
              <a:rPr lang="cs-CZ" b="1" dirty="0">
                <a:latin typeface="Comic Sans MS" pitchFamily="66" charset="0"/>
              </a:rPr>
              <a:t> (1953) – navrhli </a:t>
            </a:r>
            <a:r>
              <a:rPr lang="cs-CZ" b="1" dirty="0" err="1">
                <a:latin typeface="Comic Sans MS" pitchFamily="66" charset="0"/>
              </a:rPr>
              <a:t>dvojšroubovicový</a:t>
            </a:r>
            <a:r>
              <a:rPr lang="cs-CZ" b="1" dirty="0">
                <a:latin typeface="Comic Sans MS" pitchFamily="66" charset="0"/>
              </a:rPr>
              <a:t> model struktury DNA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rentgenovou strukturu DNA vyřešili </a:t>
            </a:r>
            <a:r>
              <a:rPr lang="cs-CZ" b="1" dirty="0" err="1">
                <a:latin typeface="Comic Sans MS" pitchFamily="66" charset="0"/>
              </a:rPr>
              <a:t>Rosalind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Franklin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Raymond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Gosling</a:t>
            </a:r>
            <a:r>
              <a:rPr lang="cs-CZ" b="1" dirty="0">
                <a:latin typeface="Comic Sans MS" pitchFamily="66" charset="0"/>
              </a:rPr>
              <a:t>; nezávisle strukturu publikoval Maure </a:t>
            </a:r>
            <a:r>
              <a:rPr lang="cs-CZ" b="1" dirty="0" err="1">
                <a:latin typeface="Comic Sans MS" pitchFamily="66" charset="0"/>
              </a:rPr>
              <a:t>Wilkins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1962 Nobelova cena za fyziologii a medicínu udělena</a:t>
            </a:r>
          </a:p>
          <a:p>
            <a:r>
              <a:rPr lang="cs-CZ" b="1" dirty="0">
                <a:latin typeface="Comic Sans MS" pitchFamily="66" charset="0"/>
              </a:rPr>
              <a:t>společně </a:t>
            </a:r>
            <a:r>
              <a:rPr lang="cs-CZ" b="1" dirty="0" err="1">
                <a:latin typeface="Comic Sans MS" pitchFamily="66" charset="0"/>
              </a:rPr>
              <a:t>Crick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Watson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Wilkins</a:t>
            </a:r>
            <a:r>
              <a:rPr lang="cs-CZ" b="1" dirty="0">
                <a:latin typeface="Comic Sans MS" pitchFamily="66" charset="0"/>
              </a:rPr>
              <a:t> (nemohla in memoriam</a:t>
            </a:r>
          </a:p>
          <a:p>
            <a:r>
              <a:rPr lang="cs-CZ" b="1" dirty="0" err="1">
                <a:latin typeface="Comic Sans MS" pitchFamily="66" charset="0"/>
              </a:rPr>
              <a:t>býti</a:t>
            </a:r>
            <a:r>
              <a:rPr lang="cs-CZ" b="1" dirty="0">
                <a:latin typeface="Comic Sans MS" pitchFamily="66" charset="0"/>
              </a:rPr>
              <a:t> oceněna již zesnulá </a:t>
            </a:r>
            <a:r>
              <a:rPr lang="cs-CZ" b="1" dirty="0" err="1">
                <a:latin typeface="Comic Sans MS" pitchFamily="66" charset="0"/>
              </a:rPr>
              <a:t>Rosalind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Franklin</a:t>
            </a:r>
            <a:r>
              <a:rPr lang="cs-CZ" b="1" dirty="0">
                <a:latin typeface="Comic Sans MS" pitchFamily="66" charset="0"/>
              </a:rPr>
              <a:t>)</a:t>
            </a:r>
          </a:p>
        </p:txBody>
      </p:sp>
      <p:pic>
        <p:nvPicPr>
          <p:cNvPr id="6150" name="Picture 6" descr="File:Francis Crick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2214578" cy="1649861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7158" y="5643578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b="1" dirty="0" err="1">
                <a:latin typeface="Comic Sans MS" pitchFamily="66" charset="0"/>
              </a:rPr>
              <a:t>Francis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Crick</a:t>
            </a:r>
            <a:endParaRPr lang="cs-CZ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785786" y="68025"/>
            <a:ext cx="6832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BUNĚČNÁ BIOLOGIE - CÍLE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85786" y="1285860"/>
            <a:ext cx="2370143" cy="10033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 dirty="0">
                <a:latin typeface="Comic Sans MS" pitchFamily="66" charset="0"/>
              </a:rPr>
              <a:t>CYTOSKELET</a:t>
            </a:r>
          </a:p>
        </p:txBody>
      </p:sp>
      <p:sp>
        <p:nvSpPr>
          <p:cNvPr id="27" name="Krychle 26"/>
          <p:cNvSpPr/>
          <p:nvPr/>
        </p:nvSpPr>
        <p:spPr>
          <a:xfrm>
            <a:off x="3286116" y="2786058"/>
            <a:ext cx="2500330" cy="200026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BUŇKA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6202385" y="1285860"/>
            <a:ext cx="2370143" cy="10033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 dirty="0">
                <a:latin typeface="Comic Sans MS" pitchFamily="66" charset="0"/>
              </a:rPr>
              <a:t>ENZYMY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785786" y="5072074"/>
            <a:ext cx="2370143" cy="10033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 dirty="0">
                <a:latin typeface="Comic Sans MS" pitchFamily="66" charset="0"/>
              </a:rPr>
              <a:t>RECEPTORY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6357950" y="5072074"/>
            <a:ext cx="2370143" cy="10033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 dirty="0">
                <a:latin typeface="Comic Sans MS" pitchFamily="66" charset="0"/>
              </a:rPr>
              <a:t>DNA</a:t>
            </a:r>
          </a:p>
        </p:txBody>
      </p:sp>
      <p:cxnSp>
        <p:nvCxnSpPr>
          <p:cNvPr id="32" name="Tvar 31"/>
          <p:cNvCxnSpPr>
            <a:stCxn id="7" idx="3"/>
            <a:endCxn id="27" idx="0"/>
          </p:cNvCxnSpPr>
          <p:nvPr/>
        </p:nvCxnSpPr>
        <p:spPr>
          <a:xfrm>
            <a:off x="3155929" y="1787513"/>
            <a:ext cx="1630384" cy="99854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33"/>
          <p:cNvCxnSpPr>
            <a:stCxn id="28" idx="1"/>
            <a:endCxn id="27" idx="5"/>
          </p:cNvCxnSpPr>
          <p:nvPr/>
        </p:nvCxnSpPr>
        <p:spPr>
          <a:xfrm rot="10800000" flipV="1">
            <a:off x="5786447" y="1787513"/>
            <a:ext cx="415939" cy="17486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Tvar 35"/>
          <p:cNvCxnSpPr>
            <a:stCxn id="30" idx="1"/>
            <a:endCxn id="27" idx="3"/>
          </p:cNvCxnSpPr>
          <p:nvPr/>
        </p:nvCxnSpPr>
        <p:spPr>
          <a:xfrm rot="10800000">
            <a:off x="4286248" y="4786323"/>
            <a:ext cx="2071702" cy="78740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Tvar 37"/>
          <p:cNvCxnSpPr>
            <a:stCxn id="29" idx="0"/>
          </p:cNvCxnSpPr>
          <p:nvPr/>
        </p:nvCxnSpPr>
        <p:spPr>
          <a:xfrm rot="5400000" flipH="1" flipV="1">
            <a:off x="2056983" y="3914379"/>
            <a:ext cx="1071570" cy="124382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669071" y="139463"/>
            <a:ext cx="5253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NUKLEOVÉ KYSELINY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844" y="857232"/>
            <a:ext cx="84264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1957 – </a:t>
            </a:r>
            <a:r>
              <a:rPr lang="cs-CZ" b="1" dirty="0" err="1">
                <a:latin typeface="Comic Sans MS" pitchFamily="66" charset="0"/>
              </a:rPr>
              <a:t>Crick</a:t>
            </a:r>
            <a:r>
              <a:rPr lang="cs-CZ" b="1" dirty="0">
                <a:latin typeface="Comic Sans MS" pitchFamily="66" charset="0"/>
              </a:rPr>
              <a:t> prezentuje „Centrální dogma“ molekulární biologie, ukazující vztah mezi DNA, RNA a proteiny</a:t>
            </a:r>
          </a:p>
          <a:p>
            <a:pPr>
              <a:buFontTx/>
              <a:buChar char="•"/>
            </a:pP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v dalších výzkumech </a:t>
            </a:r>
            <a:r>
              <a:rPr lang="cs-CZ" b="1" dirty="0" err="1">
                <a:latin typeface="Comic Sans MS" pitchFamily="66" charset="0"/>
              </a:rPr>
              <a:t>Crick</a:t>
            </a:r>
            <a:r>
              <a:rPr lang="cs-CZ" b="1" dirty="0">
                <a:latin typeface="Comic Sans MS" pitchFamily="66" charset="0"/>
              </a:rPr>
              <a:t> prokázal, že</a:t>
            </a:r>
          </a:p>
          <a:p>
            <a:r>
              <a:rPr lang="cs-CZ" b="1" dirty="0">
                <a:latin typeface="Comic Sans MS" pitchFamily="66" charset="0"/>
              </a:rPr>
              <a:t>genetický kód se skládá z nepřekrývajících se</a:t>
            </a:r>
          </a:p>
          <a:p>
            <a:r>
              <a:rPr lang="cs-CZ" b="1" dirty="0">
                <a:latin typeface="Comic Sans MS" pitchFamily="66" charset="0"/>
              </a:rPr>
              <a:t>tripletů </a:t>
            </a:r>
            <a:r>
              <a:rPr lang="cs-CZ" b="1" dirty="0" err="1">
                <a:latin typeface="Comic Sans MS" pitchFamily="66" charset="0"/>
              </a:rPr>
              <a:t>bazí</a:t>
            </a:r>
            <a:r>
              <a:rPr lang="cs-CZ" b="1" dirty="0">
                <a:latin typeface="Comic Sans MS" pitchFamily="66" charset="0"/>
              </a:rPr>
              <a:t> – kodonů</a:t>
            </a:r>
          </a:p>
          <a:p>
            <a:pPr>
              <a:buFontTx/>
              <a:buChar char="•"/>
            </a:pP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Har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Gobind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Khorana</a:t>
            </a:r>
            <a:r>
              <a:rPr lang="cs-CZ" b="1" dirty="0">
                <a:latin typeface="Comic Sans MS" pitchFamily="66" charset="0"/>
              </a:rPr>
              <a:t>, Robert W. </a:t>
            </a:r>
            <a:r>
              <a:rPr lang="cs-CZ" b="1" dirty="0" err="1">
                <a:latin typeface="Comic Sans MS" pitchFamily="66" charset="0"/>
              </a:rPr>
              <a:t>Holley</a:t>
            </a:r>
            <a:r>
              <a:rPr lang="cs-CZ" b="1" dirty="0">
                <a:latin typeface="Comic Sans MS" pitchFamily="66" charset="0"/>
              </a:rPr>
              <a:t> a</a:t>
            </a:r>
          </a:p>
          <a:p>
            <a:r>
              <a:rPr lang="cs-CZ" b="1" dirty="0" err="1">
                <a:latin typeface="Comic Sans MS" pitchFamily="66" charset="0"/>
              </a:rPr>
              <a:t>Marshall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Warren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Nirenberg</a:t>
            </a:r>
            <a:r>
              <a:rPr lang="cs-CZ" b="1" dirty="0">
                <a:latin typeface="Comic Sans MS" pitchFamily="66" charset="0"/>
              </a:rPr>
              <a:t> rozluštili genetický kód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Obdrželi v roce 1968 Nobelovu cenu za fyziologii</a:t>
            </a:r>
          </a:p>
          <a:p>
            <a:r>
              <a:rPr lang="cs-CZ" b="1" dirty="0">
                <a:latin typeface="Comic Sans MS" pitchFamily="66" charset="0"/>
              </a:rPr>
              <a:t>a medicínu</a:t>
            </a:r>
          </a:p>
          <a:p>
            <a:pPr>
              <a:buFontTx/>
              <a:buChar char="•"/>
            </a:pP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Tímto se zrodila</a:t>
            </a:r>
          </a:p>
          <a:p>
            <a:r>
              <a:rPr lang="cs-CZ" b="1" dirty="0">
                <a:latin typeface="Comic Sans MS" pitchFamily="66" charset="0"/>
              </a:rPr>
              <a:t>molekulární biologie!!!</a:t>
            </a:r>
          </a:p>
        </p:txBody>
      </p:sp>
      <p:pic>
        <p:nvPicPr>
          <p:cNvPr id="52228" name="Picture 4" descr="File:Central Dogma of Molecular Biochemistry with Enzym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3644" y="1295411"/>
            <a:ext cx="3028950" cy="3705225"/>
          </a:xfrm>
          <a:prstGeom prst="rect">
            <a:avLst/>
          </a:prstGeom>
          <a:noFill/>
        </p:spPr>
      </p:pic>
      <p:pic>
        <p:nvPicPr>
          <p:cNvPr id="52230" name="Picture 6" descr="http://www.biology.lsu.edu/heydrjay/1201/Chapter17/SCI_Amino_Acid_CIR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714752"/>
            <a:ext cx="2428892" cy="2446535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2357422" y="6143644"/>
            <a:ext cx="50720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http://www.biology.</a:t>
            </a:r>
            <a:r>
              <a:rPr lang="cs-CZ" sz="1000" dirty="0" err="1"/>
              <a:t>lsu.edu</a:t>
            </a:r>
            <a:r>
              <a:rPr lang="cs-CZ" sz="1000" dirty="0"/>
              <a:t>/</a:t>
            </a:r>
            <a:r>
              <a:rPr lang="cs-CZ" sz="1000" dirty="0" err="1"/>
              <a:t>heydrjay</a:t>
            </a:r>
            <a:r>
              <a:rPr lang="cs-CZ" sz="1000" dirty="0"/>
              <a:t>/1201/Chapter17/SCI_</a:t>
            </a:r>
            <a:r>
              <a:rPr lang="cs-CZ" sz="1000" dirty="0" err="1"/>
              <a:t>Amino</a:t>
            </a:r>
            <a:r>
              <a:rPr lang="cs-CZ" sz="1000" dirty="0"/>
              <a:t>_</a:t>
            </a:r>
            <a:r>
              <a:rPr lang="cs-CZ" sz="1000" dirty="0" err="1"/>
              <a:t>Acid</a:t>
            </a:r>
            <a:r>
              <a:rPr lang="cs-CZ" sz="1000" dirty="0"/>
              <a:t>_</a:t>
            </a:r>
            <a:r>
              <a:rPr lang="cs-CZ" sz="1000" dirty="0" err="1"/>
              <a:t>CIRCLE.jpg</a:t>
            </a:r>
            <a:endParaRPr lang="cs-CZ" sz="1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180383" y="5072074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/>
              <a:t>en.wikipedia.org</a:t>
            </a:r>
            <a:endParaRPr lang="cs-CZ" sz="10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930630" y="139463"/>
            <a:ext cx="2730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APOPTOSA</a:t>
            </a:r>
          </a:p>
        </p:txBody>
      </p:sp>
      <p:pic>
        <p:nvPicPr>
          <p:cNvPr id="4098" name="Picture 2" descr="Apop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893" y="3790967"/>
            <a:ext cx="3552825" cy="2209801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857620" y="6000768"/>
            <a:ext cx="50720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</a:t>
            </a:r>
            <a:r>
              <a:rPr lang="cs-CZ" sz="1000" dirty="0" err="1"/>
              <a:t>microbiologybytes.com</a:t>
            </a:r>
            <a:r>
              <a:rPr lang="cs-CZ" sz="1000" dirty="0"/>
              <a:t>/virology/</a:t>
            </a:r>
            <a:r>
              <a:rPr lang="cs-CZ" sz="1000" dirty="0" err="1"/>
              <a:t>kalmakoff</a:t>
            </a:r>
            <a:r>
              <a:rPr lang="cs-CZ" sz="1000" dirty="0"/>
              <a:t>/</a:t>
            </a:r>
            <a:r>
              <a:rPr lang="cs-CZ" sz="1000" dirty="0" err="1"/>
              <a:t>baculo</a:t>
            </a:r>
            <a:r>
              <a:rPr lang="cs-CZ" sz="1000" dirty="0"/>
              <a:t>/</a:t>
            </a:r>
            <a:r>
              <a:rPr lang="cs-CZ" sz="1000" dirty="0" err="1"/>
              <a:t>baculohostinteract.html</a:t>
            </a:r>
            <a:endParaRPr lang="cs-CZ" sz="1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406" y="857232"/>
            <a:ext cx="90011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programovaná (regulovaná) buněčná smrt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německý zoolog a fyziolog </a:t>
            </a:r>
            <a:r>
              <a:rPr lang="cs-CZ" b="1" dirty="0" err="1">
                <a:latin typeface="Comic Sans MS" pitchFamily="66" charset="0"/>
              </a:rPr>
              <a:t>Carl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Vogt</a:t>
            </a:r>
            <a:r>
              <a:rPr lang="cs-CZ" b="1" dirty="0">
                <a:latin typeface="Comic Sans MS" pitchFamily="66" charset="0"/>
              </a:rPr>
              <a:t> popisuje poprvé principy </a:t>
            </a:r>
            <a:r>
              <a:rPr lang="cs-CZ" b="1" dirty="0" err="1">
                <a:latin typeface="Comic Sans MS" pitchFamily="66" charset="0"/>
              </a:rPr>
              <a:t>apoptosy</a:t>
            </a:r>
            <a:r>
              <a:rPr lang="cs-CZ" b="1" dirty="0">
                <a:latin typeface="Comic Sans MS" pitchFamily="66" charset="0"/>
              </a:rPr>
              <a:t> (1842)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anatom </a:t>
            </a:r>
            <a:r>
              <a:rPr lang="cs-CZ" b="1" dirty="0" err="1">
                <a:latin typeface="Comic Sans MS" pitchFamily="66" charset="0"/>
              </a:rPr>
              <a:t>Walther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Flemming</a:t>
            </a:r>
            <a:r>
              <a:rPr lang="cs-CZ" b="1" dirty="0">
                <a:latin typeface="Comic Sans MS" pitchFamily="66" charset="0"/>
              </a:rPr>
              <a:t> přichází s přesnějším popisem programované buněčné smrti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John F. R. </a:t>
            </a:r>
            <a:r>
              <a:rPr lang="cs-CZ" b="1" dirty="0" err="1">
                <a:latin typeface="Comic Sans MS" pitchFamily="66" charset="0"/>
              </a:rPr>
              <a:t>Kehr</a:t>
            </a:r>
            <a:r>
              <a:rPr lang="cs-CZ" b="1" dirty="0">
                <a:latin typeface="Comic Sans MS" pitchFamily="66" charset="0"/>
              </a:rPr>
              <a:t> z University </a:t>
            </a:r>
            <a:r>
              <a:rPr lang="cs-CZ" b="1" dirty="0" err="1">
                <a:latin typeface="Comic Sans MS" pitchFamily="66" charset="0"/>
              </a:rPr>
              <a:t>of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Queensland</a:t>
            </a:r>
            <a:r>
              <a:rPr lang="cs-CZ" b="1" dirty="0">
                <a:latin typeface="Comic Sans MS" pitchFamily="66" charset="0"/>
              </a:rPr>
              <a:t> oživuje ideu </a:t>
            </a:r>
            <a:r>
              <a:rPr lang="cs-CZ" b="1" dirty="0" err="1">
                <a:latin typeface="Comic Sans MS" pitchFamily="66" charset="0"/>
              </a:rPr>
              <a:t>apoptosy</a:t>
            </a:r>
            <a:r>
              <a:rPr lang="cs-CZ" b="1" dirty="0">
                <a:latin typeface="Comic Sans MS" pitchFamily="66" charset="0"/>
              </a:rPr>
              <a:t> až roku 1965 kdy pomocí elektronové mikroskopie </a:t>
            </a:r>
            <a:r>
              <a:rPr lang="cs-CZ" b="1" dirty="0" err="1">
                <a:latin typeface="Comic Sans MS" pitchFamily="66" charset="0"/>
              </a:rPr>
              <a:t>rozlušuje</a:t>
            </a:r>
            <a:r>
              <a:rPr lang="cs-CZ" b="1" dirty="0">
                <a:latin typeface="Comic Sans MS" pitchFamily="66" charset="0"/>
              </a:rPr>
              <a:t> mezi programovanou buněčnou smrtí a nekrosou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Kerr</a:t>
            </a:r>
            <a:r>
              <a:rPr lang="cs-CZ" b="1" dirty="0">
                <a:latin typeface="Comic Sans MS" pitchFamily="66" charset="0"/>
              </a:rPr>
              <a:t> přechází na University </a:t>
            </a:r>
            <a:r>
              <a:rPr lang="cs-CZ" b="1" dirty="0" err="1">
                <a:latin typeface="Comic Sans MS" pitchFamily="66" charset="0"/>
              </a:rPr>
              <a:t>of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Aberdeen</a:t>
            </a:r>
            <a:r>
              <a:rPr lang="cs-CZ" b="1" dirty="0">
                <a:latin typeface="Comic Sans MS" pitchFamily="66" charset="0"/>
              </a:rPr>
              <a:t> kde roku 1972 publikuje společně s </a:t>
            </a:r>
            <a:r>
              <a:rPr lang="cs-CZ" b="1" dirty="0" err="1">
                <a:latin typeface="Comic Sans MS" pitchFamily="66" charset="0"/>
              </a:rPr>
              <a:t>Williem</a:t>
            </a:r>
            <a:r>
              <a:rPr lang="cs-CZ" b="1" dirty="0">
                <a:latin typeface="Comic Sans MS" pitchFamily="66" charset="0"/>
              </a:rPr>
              <a:t> a Curiem článek o „programované buněčné nekrose“ – použili již termín </a:t>
            </a:r>
            <a:r>
              <a:rPr lang="cs-CZ" b="1" dirty="0" err="1">
                <a:latin typeface="Comic Sans MS" pitchFamily="66" charset="0"/>
              </a:rPr>
              <a:t>apoptosa</a:t>
            </a:r>
            <a:r>
              <a:rPr lang="cs-CZ" b="1" dirty="0">
                <a:latin typeface="Comic Sans MS" pitchFamily="66" charset="0"/>
              </a:rPr>
              <a:t> – navrhl jej profesor řečtiny </a:t>
            </a:r>
            <a:r>
              <a:rPr lang="cs-CZ" b="1" dirty="0" err="1">
                <a:latin typeface="Comic Sans MS" pitchFamily="66" charset="0"/>
              </a:rPr>
              <a:t>James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Cormack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cs-CZ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172942" y="139463"/>
            <a:ext cx="6245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atin typeface="Comic Sans MS" pitchFamily="66" charset="0"/>
              </a:rPr>
              <a:t>PROTEASOM-UBIQUITIN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06" y="1030318"/>
            <a:ext cx="90011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dlouhou dobu se mělo za to, že proteiny jsou degradovány jen v </a:t>
            </a:r>
            <a:r>
              <a:rPr lang="cs-CZ" b="1" dirty="0" err="1">
                <a:latin typeface="Comic Sans MS" pitchFamily="66" charset="0"/>
              </a:rPr>
              <a:t>lysosomech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1977 - Alfred </a:t>
            </a:r>
            <a:r>
              <a:rPr lang="cs-CZ" b="1" dirty="0" err="1">
                <a:latin typeface="Comic Sans MS" pitchFamily="66" charset="0"/>
              </a:rPr>
              <a:t>Goldberg</a:t>
            </a:r>
            <a:r>
              <a:rPr lang="cs-CZ" b="1" dirty="0">
                <a:latin typeface="Comic Sans MS" pitchFamily="66" charset="0"/>
              </a:rPr>
              <a:t> popsal ATP-dependentní degradaci proteinů v retikulocytech, které nemají </a:t>
            </a:r>
            <a:r>
              <a:rPr lang="cs-CZ" b="1" dirty="0" err="1">
                <a:latin typeface="Comic Sans MS" pitchFamily="66" charset="0"/>
              </a:rPr>
              <a:t>lysosomy</a:t>
            </a:r>
            <a:r>
              <a:rPr lang="cs-CZ" b="1" dirty="0">
                <a:latin typeface="Comic Sans MS" pitchFamily="66" charset="0"/>
              </a:rPr>
              <a:t> – navrhl existenci dalšího systému degradujícího proteiny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1978 - </a:t>
            </a:r>
            <a:r>
              <a:rPr lang="cs-CZ" b="1" dirty="0" err="1">
                <a:latin typeface="Comic Sans MS" pitchFamily="66" charset="0"/>
              </a:rPr>
              <a:t>Aaron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Cienachover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Avram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Hershko</a:t>
            </a:r>
            <a:r>
              <a:rPr lang="cs-CZ" b="1" dirty="0">
                <a:latin typeface="Comic Sans MS" pitchFamily="66" charset="0"/>
              </a:rPr>
              <a:t> ukázali, že se tento systém skládá z několika proteinových řetězců – nová hypotéza oproti klasickým </a:t>
            </a:r>
            <a:r>
              <a:rPr lang="cs-CZ" b="1" dirty="0" err="1">
                <a:latin typeface="Comic Sans MS" pitchFamily="66" charset="0"/>
              </a:rPr>
              <a:t>proteasám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1977 - </a:t>
            </a:r>
            <a:r>
              <a:rPr lang="cs-CZ" b="1" dirty="0" err="1">
                <a:latin typeface="Comic Sans MS" pitchFamily="66" charset="0"/>
              </a:rPr>
              <a:t>Goldknopf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Busch</a:t>
            </a:r>
            <a:r>
              <a:rPr lang="cs-CZ" b="1" dirty="0">
                <a:latin typeface="Comic Sans MS" pitchFamily="66" charset="0"/>
              </a:rPr>
              <a:t> popsali tvorbu vazby mezi residuem </a:t>
            </a:r>
            <a:r>
              <a:rPr lang="cs-CZ" b="1" dirty="0" err="1">
                <a:latin typeface="Comic Sans MS" pitchFamily="66" charset="0"/>
              </a:rPr>
              <a:t>Lys</a:t>
            </a:r>
            <a:r>
              <a:rPr lang="cs-CZ" b="1" dirty="0">
                <a:latin typeface="Comic Sans MS" pitchFamily="66" charset="0"/>
              </a:rPr>
              <a:t> v histonu a C-terminálním </a:t>
            </a:r>
            <a:r>
              <a:rPr lang="cs-CZ" b="1" dirty="0" err="1">
                <a:latin typeface="Comic Sans MS" pitchFamily="66" charset="0"/>
              </a:rPr>
              <a:t>Gly</a:t>
            </a:r>
            <a:r>
              <a:rPr lang="cs-CZ" b="1" dirty="0">
                <a:latin typeface="Comic Sans MS" pitchFamily="66" charset="0"/>
              </a:rPr>
              <a:t> v malém proteinu UBIQUITINU</a:t>
            </a:r>
          </a:p>
          <a:p>
            <a:pPr>
              <a:buFontTx/>
              <a:buChar char="•"/>
            </a:pP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TECHNION (</a:t>
            </a:r>
            <a:r>
              <a:rPr lang="cs-CZ" b="1" dirty="0" err="1">
                <a:latin typeface="Comic Sans MS" pitchFamily="66" charset="0"/>
              </a:rPr>
              <a:t>Israel</a:t>
            </a:r>
            <a:r>
              <a:rPr lang="cs-CZ" b="1" dirty="0">
                <a:latin typeface="Comic Sans MS" pitchFamily="66" charset="0"/>
              </a:rPr>
              <a:t> Institute </a:t>
            </a:r>
            <a:r>
              <a:rPr lang="cs-CZ" b="1" dirty="0" err="1">
                <a:latin typeface="Comic Sans MS" pitchFamily="66" charset="0"/>
              </a:rPr>
              <a:t>of</a:t>
            </a:r>
            <a:r>
              <a:rPr lang="cs-CZ" b="1" dirty="0">
                <a:latin typeface="Comic Sans MS" pitchFamily="66" charset="0"/>
              </a:rPr>
              <a:t> Technology), Haifa – </a:t>
            </a:r>
            <a:r>
              <a:rPr lang="cs-CZ" b="1" dirty="0" err="1">
                <a:latin typeface="Comic Sans MS" pitchFamily="66" charset="0"/>
              </a:rPr>
              <a:t>Israel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většina objevné práce týkající se </a:t>
            </a:r>
            <a:r>
              <a:rPr lang="cs-CZ" b="1" dirty="0" err="1">
                <a:latin typeface="Comic Sans MS" pitchFamily="66" charset="0"/>
              </a:rPr>
              <a:t>proteasom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ubiquitinového</a:t>
            </a:r>
            <a:r>
              <a:rPr lang="cs-CZ" b="1" dirty="0">
                <a:latin typeface="Comic Sans MS" pitchFamily="66" charset="0"/>
              </a:rPr>
              <a:t> systému vznikla v laboratoři </a:t>
            </a:r>
            <a:r>
              <a:rPr lang="cs-CZ" b="1" dirty="0" err="1">
                <a:latin typeface="Comic Sans MS" pitchFamily="66" charset="0"/>
              </a:rPr>
              <a:t>Avrama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Hershka</a:t>
            </a:r>
            <a:endParaRPr lang="cs-CZ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357290" y="139463"/>
            <a:ext cx="69365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OBJEV BUŇKY – Robert </a:t>
            </a:r>
            <a:r>
              <a:rPr lang="cs-CZ" sz="3600" b="1" dirty="0" err="1">
                <a:latin typeface="Comic Sans MS" pitchFamily="66" charset="0"/>
              </a:rPr>
              <a:t>Hook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4" name="Picture 3" descr="HOOKE_Rob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2058987" cy="2592387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55875" y="1341438"/>
            <a:ext cx="5397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ROBERT HOOK</a:t>
            </a:r>
          </a:p>
          <a:p>
            <a:pPr>
              <a:buFont typeface="Symbol" pitchFamily="18" charset="2"/>
              <a:buChar char="*"/>
            </a:pPr>
            <a:r>
              <a:rPr lang="cs-CZ" b="1" dirty="0">
                <a:latin typeface="Comic Sans MS" pitchFamily="66" charset="0"/>
              </a:rPr>
              <a:t>18.7.1635 </a:t>
            </a:r>
            <a:r>
              <a:rPr lang="cs-CZ" b="1" dirty="0" err="1">
                <a:latin typeface="Comic Sans MS" pitchFamily="66" charset="0"/>
              </a:rPr>
              <a:t>Freshwater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Isle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of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Wight</a:t>
            </a:r>
            <a:r>
              <a:rPr lang="cs-CZ" b="1" dirty="0">
                <a:latin typeface="Comic Sans MS" pitchFamily="66" charset="0"/>
              </a:rPr>
              <a:t>, Anglie</a:t>
            </a:r>
          </a:p>
          <a:p>
            <a:pPr>
              <a:buFont typeface="Symbol" pitchFamily="18" charset="2"/>
              <a:buNone/>
            </a:pPr>
            <a:r>
              <a:rPr lang="cs-CZ" b="1" dirty="0">
                <a:latin typeface="Comic Sans MS" pitchFamily="66" charset="0"/>
              </a:rPr>
              <a:t>+3.3.1703 Londýn, Anglie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06" y="4143380"/>
            <a:ext cx="89297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skutečný portrét </a:t>
            </a:r>
            <a:r>
              <a:rPr lang="cs-CZ" b="1" dirty="0" err="1">
                <a:latin typeface="Comic Sans MS" pitchFamily="66" charset="0"/>
              </a:rPr>
              <a:t>Hooka</a:t>
            </a:r>
            <a:r>
              <a:rPr lang="cs-CZ" b="1" dirty="0">
                <a:latin typeface="Comic Sans MS" pitchFamily="66" charset="0"/>
              </a:rPr>
              <a:t> není znám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přikládá se to horkým konfliktům mezi </a:t>
            </a:r>
            <a:r>
              <a:rPr lang="cs-CZ" b="1" dirty="0" err="1">
                <a:latin typeface="Comic Sans MS" pitchFamily="66" charset="0"/>
              </a:rPr>
              <a:t>Hookem</a:t>
            </a:r>
            <a:r>
              <a:rPr lang="cs-CZ" b="1" dirty="0">
                <a:latin typeface="Comic Sans MS" pitchFamily="66" charset="0"/>
              </a:rPr>
              <a:t> a Newtonem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když se Newton stal prezidentem akademie věd po smrti </a:t>
            </a:r>
            <a:r>
              <a:rPr lang="cs-CZ" b="1" dirty="0" err="1">
                <a:latin typeface="Comic Sans MS" pitchFamily="66" charset="0"/>
              </a:rPr>
              <a:t>Hooka</a:t>
            </a:r>
            <a:r>
              <a:rPr lang="cs-CZ" b="1" dirty="0">
                <a:latin typeface="Comic Sans MS" pitchFamily="66" charset="0"/>
              </a:rPr>
              <a:t>, portrét </a:t>
            </a:r>
            <a:r>
              <a:rPr lang="cs-CZ" b="1" dirty="0" err="1">
                <a:latin typeface="Comic Sans MS" pitchFamily="66" charset="0"/>
              </a:rPr>
              <a:t>Hooka</a:t>
            </a:r>
            <a:r>
              <a:rPr lang="cs-CZ" b="1" dirty="0">
                <a:latin typeface="Comic Sans MS" pitchFamily="66" charset="0"/>
              </a:rPr>
              <a:t> zmizel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dnes je již téměř jisté, že na fotografii je vyobrazen Jan </a:t>
            </a:r>
            <a:r>
              <a:rPr lang="cs-CZ" b="1" dirty="0" err="1">
                <a:latin typeface="Comic Sans MS" pitchFamily="66" charset="0"/>
              </a:rPr>
              <a:t>Baptist</a:t>
            </a:r>
            <a:r>
              <a:rPr lang="cs-CZ" b="1" dirty="0">
                <a:latin typeface="Comic Sans MS" pitchFamily="66" charset="0"/>
              </a:rPr>
              <a:t> van </a:t>
            </a:r>
            <a:r>
              <a:rPr lang="cs-CZ" b="1" dirty="0" err="1">
                <a:latin typeface="Comic Sans MS" pitchFamily="66" charset="0"/>
              </a:rPr>
              <a:t>Helmont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Hook</a:t>
            </a:r>
            <a:r>
              <a:rPr lang="cs-CZ" b="1" dirty="0">
                <a:latin typeface="Comic Sans MS" pitchFamily="66" charset="0"/>
              </a:rPr>
              <a:t> prý byl „hubený, shrbený, ošklivý muž“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000232" y="425215"/>
            <a:ext cx="69365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OBJEV BUŇKY – Robert </a:t>
            </a:r>
            <a:r>
              <a:rPr lang="cs-CZ" sz="3600" b="1" dirty="0" err="1">
                <a:latin typeface="Comic Sans MS" pitchFamily="66" charset="0"/>
              </a:rPr>
              <a:t>Hook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4" name="Picture 3" descr="HOOKE_Rob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5"/>
            <a:ext cx="1758915" cy="2214578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1818" y="2357430"/>
            <a:ext cx="85979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asistent </a:t>
            </a:r>
            <a:r>
              <a:rPr lang="cs-CZ" b="1" dirty="0" err="1">
                <a:latin typeface="Comic Sans MS" pitchFamily="66" charset="0"/>
              </a:rPr>
              <a:t>Boylea</a:t>
            </a:r>
            <a:r>
              <a:rPr lang="cs-CZ" b="1" dirty="0">
                <a:latin typeface="Comic Sans MS" pitchFamily="66" charset="0"/>
              </a:rPr>
              <a:t> – pomáhal mu s konstrukcí vzduchové pumpy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prokázal, že vzduch je nezbytný pro život a pro hoření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působil 30 let jako profesor geometrie</a:t>
            </a:r>
          </a:p>
          <a:p>
            <a:endParaRPr lang="cs-CZ" b="1" dirty="0">
              <a:latin typeface="Comic Sans MS" pitchFamily="66" charset="0"/>
            </a:endParaRPr>
          </a:p>
          <a:p>
            <a:r>
              <a:rPr lang="cs-CZ" b="1" dirty="0" err="1">
                <a:latin typeface="Comic Sans MS" pitchFamily="66" charset="0"/>
              </a:rPr>
              <a:t>Hookův</a:t>
            </a:r>
            <a:r>
              <a:rPr lang="cs-CZ" b="1" dirty="0">
                <a:latin typeface="Comic Sans MS" pitchFamily="66" charset="0"/>
              </a:rPr>
              <a:t> zákon (zákon elasticity):</a:t>
            </a:r>
          </a:p>
          <a:p>
            <a:r>
              <a:rPr lang="cs-CZ" b="1" dirty="0">
                <a:latin typeface="Comic Sans MS" pitchFamily="66" charset="0"/>
              </a:rPr>
              <a:t>Relativní deformace tělesa je úměrná působícímu napětí.</a:t>
            </a: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sestrojil kónické kyvadlo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zkonstruoval zrcadlový dalekohled a pozoroval tělesa ve vesmíru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1672 se pokusil dokázat že dráha Země okolo slunce má tvar elipsy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1678 popsal, že gravitační sílá ubývá s kvadrátem vzdálenosti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přesvědčoval o tom Newtona a chtěl mít podíl na autorství gravitačního z.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dostal se do velmi tvrdých sporů s Newtonem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Newton vyškrtl veškeré citace na </a:t>
            </a:r>
            <a:r>
              <a:rPr lang="cs-CZ" b="1" dirty="0" err="1">
                <a:latin typeface="Comic Sans MS" pitchFamily="66" charset="0"/>
              </a:rPr>
              <a:t>Hooka</a:t>
            </a:r>
            <a:r>
              <a:rPr lang="cs-CZ" b="1" dirty="0">
                <a:latin typeface="Comic Sans MS" pitchFamily="66" charset="0"/>
              </a:rPr>
              <a:t> v „</a:t>
            </a:r>
            <a:r>
              <a:rPr lang="cs-CZ" b="1" i="1" dirty="0">
                <a:latin typeface="Comic Sans MS" pitchFamily="66" charset="0"/>
              </a:rPr>
              <a:t>Principiích</a:t>
            </a:r>
            <a:r>
              <a:rPr lang="cs-CZ" b="1" dirty="0">
                <a:latin typeface="Comic Sans MS" pitchFamily="66" charset="0"/>
              </a:rPr>
              <a:t>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9" name="Picture 3" descr="Hooke-micro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92188"/>
            <a:ext cx="4016375" cy="4452937"/>
          </a:xfrm>
          <a:prstGeom prst="rect">
            <a:avLst/>
          </a:prstGeom>
          <a:noFill/>
        </p:spPr>
      </p:pic>
      <p:pic>
        <p:nvPicPr>
          <p:cNvPr id="362500" name="Picture 4" descr="Hooke_Microscope-03000276-FIG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289" y="785794"/>
            <a:ext cx="3646487" cy="5616575"/>
          </a:xfrm>
          <a:prstGeom prst="rect">
            <a:avLst/>
          </a:prstGeom>
          <a:noFill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285852" y="71414"/>
            <a:ext cx="69365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OBJEV BUŇKY – Robert </a:t>
            </a:r>
            <a:r>
              <a:rPr lang="cs-CZ" sz="3600" b="1" dirty="0" err="1">
                <a:latin typeface="Comic Sans MS" pitchFamily="66" charset="0"/>
              </a:rPr>
              <a:t>Hook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8185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Hook</a:t>
            </a:r>
            <a:r>
              <a:rPr lang="cs-CZ" b="1" dirty="0">
                <a:latin typeface="Comic Sans MS" pitchFamily="66" charset="0"/>
              </a:rPr>
              <a:t> pozoroval mnoho předmětů pod mikroskopem, který si sám vyrobil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roku 1665 publikuje knihu </a:t>
            </a:r>
            <a:r>
              <a:rPr lang="cs-CZ" b="1" i="1" dirty="0" err="1">
                <a:latin typeface="Comic Sans MS" pitchFamily="66" charset="0"/>
              </a:rPr>
              <a:t>Micrografia</a:t>
            </a:r>
            <a:r>
              <a:rPr lang="cs-CZ" b="1" dirty="0">
                <a:latin typeface="Comic Sans MS" pitchFamily="66" charset="0"/>
              </a:rPr>
              <a:t> kde popisuje svá četná mikroskopická</a:t>
            </a:r>
          </a:p>
          <a:p>
            <a:r>
              <a:rPr lang="cs-CZ" b="1" dirty="0">
                <a:latin typeface="Comic Sans MS" pitchFamily="66" charset="0"/>
              </a:rPr>
              <a:t>a dalekohledná pozorování</a:t>
            </a: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zavádí pojem „buňka = cell“ – důvod pro pojmenování – rostlinná buňka</a:t>
            </a:r>
          </a:p>
          <a:p>
            <a:r>
              <a:rPr lang="cs-CZ" b="1" dirty="0">
                <a:latin typeface="Comic Sans MS" pitchFamily="66" charset="0"/>
              </a:rPr>
              <a:t>připomínala svým tvarem cely mnichů</a:t>
            </a: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poprvé pozoroval buňky v korku</a:t>
            </a:r>
          </a:p>
        </p:txBody>
      </p:sp>
      <p:pic>
        <p:nvPicPr>
          <p:cNvPr id="363524" name="Picture 4" descr="RobertHookeMicrographia16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675" y="2565400"/>
            <a:ext cx="3165475" cy="4221163"/>
          </a:xfrm>
          <a:prstGeom prst="rect">
            <a:avLst/>
          </a:prstGeom>
          <a:noFill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214414" y="210901"/>
            <a:ext cx="69365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OBJEV BUŇKY – Robert </a:t>
            </a:r>
            <a:r>
              <a:rPr lang="cs-CZ" sz="3600" b="1" dirty="0" err="1">
                <a:latin typeface="Comic Sans MS" pitchFamily="66" charset="0"/>
              </a:rPr>
              <a:t>Hook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73025" y="765175"/>
            <a:ext cx="89487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vědecká teorie – základní kámen biologie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1838 objevili </a:t>
            </a:r>
            <a:r>
              <a:rPr lang="cs-CZ" b="1" dirty="0" err="1">
                <a:latin typeface="Comic Sans MS" pitchFamily="66" charset="0"/>
              </a:rPr>
              <a:t>Schleiden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Schwann</a:t>
            </a:r>
            <a:r>
              <a:rPr lang="cs-CZ" b="1" dirty="0">
                <a:latin typeface="Comic Sans MS" pitchFamily="66" charset="0"/>
              </a:rPr>
              <a:t> buněčné jádro rostlinných i živočišných </a:t>
            </a:r>
            <a:r>
              <a:rPr lang="cs-CZ" b="1" dirty="0" err="1">
                <a:latin typeface="Comic Sans MS" pitchFamily="66" charset="0"/>
              </a:rPr>
              <a:t>b</a:t>
            </a:r>
            <a:r>
              <a:rPr lang="cs-CZ" b="1" dirty="0">
                <a:latin typeface="Comic Sans MS" pitchFamily="66" charset="0"/>
              </a:rPr>
              <a:t>.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považují se za zakladatelé buněčné teorie spolu s dalšími vědci</a:t>
            </a:r>
          </a:p>
        </p:txBody>
      </p:sp>
      <p:pic>
        <p:nvPicPr>
          <p:cNvPr id="364548" name="Picture 4" descr="Soubor:Matthias Jacob Schlei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85926"/>
            <a:ext cx="3135313" cy="3482975"/>
          </a:xfrm>
          <a:prstGeom prst="rect">
            <a:avLst/>
          </a:prstGeom>
          <a:noFill/>
        </p:spPr>
      </p:pic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250825" y="5429264"/>
            <a:ext cx="3501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 err="1">
                <a:latin typeface="Comic Sans MS" pitchFamily="66" charset="0"/>
              </a:rPr>
              <a:t>Matthias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Jacob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Schleiden</a:t>
            </a:r>
            <a:endParaRPr lang="cs-CZ" b="1" dirty="0">
              <a:latin typeface="Comic Sans MS" pitchFamily="66" charset="0"/>
            </a:endParaRPr>
          </a:p>
          <a:p>
            <a:pPr>
              <a:buFont typeface="Symbol" pitchFamily="18" charset="2"/>
              <a:buChar char="*"/>
            </a:pPr>
            <a:r>
              <a:rPr lang="cs-CZ" b="1" dirty="0">
                <a:latin typeface="Comic Sans MS" pitchFamily="66" charset="0"/>
              </a:rPr>
              <a:t>5.4.1804 Hamburg, Prusko</a:t>
            </a:r>
          </a:p>
          <a:p>
            <a:pPr>
              <a:buFont typeface="Symbol" pitchFamily="18" charset="2"/>
              <a:buNone/>
            </a:pPr>
            <a:r>
              <a:rPr lang="cs-CZ" b="1" dirty="0">
                <a:latin typeface="Comic Sans MS" pitchFamily="66" charset="0"/>
              </a:rPr>
              <a:t>+23.6.1881 Frankfurt </a:t>
            </a:r>
            <a:r>
              <a:rPr lang="cs-CZ" b="1" dirty="0" err="1">
                <a:latin typeface="Comic Sans MS" pitchFamily="66" charset="0"/>
              </a:rPr>
              <a:t>am</a:t>
            </a:r>
            <a:r>
              <a:rPr lang="cs-CZ" b="1" dirty="0">
                <a:latin typeface="Comic Sans MS" pitchFamily="66" charset="0"/>
              </a:rPr>
              <a:t> M.</a:t>
            </a:r>
          </a:p>
        </p:txBody>
      </p:sp>
      <p:pic>
        <p:nvPicPr>
          <p:cNvPr id="364550" name="Picture 6" descr="Soubor:TheodorSchwan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500" y="1812913"/>
            <a:ext cx="2508250" cy="3384550"/>
          </a:xfrm>
          <a:prstGeom prst="rect">
            <a:avLst/>
          </a:prstGeom>
          <a:noFill/>
        </p:spPr>
      </p:pic>
      <p:sp>
        <p:nvSpPr>
          <p:cNvPr id="364551" name="Text Box 7"/>
          <p:cNvSpPr txBox="1">
            <a:spLocks noChangeArrowheads="1"/>
          </p:cNvSpPr>
          <p:nvPr/>
        </p:nvSpPr>
        <p:spPr bwMode="auto">
          <a:xfrm>
            <a:off x="5087938" y="5429264"/>
            <a:ext cx="32015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Theodor Schwann</a:t>
            </a:r>
          </a:p>
          <a:p>
            <a:pPr>
              <a:buFont typeface="Symbol" pitchFamily="18" charset="2"/>
              <a:buChar char="*"/>
            </a:pPr>
            <a:r>
              <a:rPr lang="cs-CZ" b="1">
                <a:latin typeface="Comic Sans MS" pitchFamily="66" charset="0"/>
              </a:rPr>
              <a:t>17.121810 Neuss, Prusko</a:t>
            </a:r>
          </a:p>
          <a:p>
            <a:pPr>
              <a:buFont typeface="Symbol" pitchFamily="18" charset="2"/>
              <a:buNone/>
            </a:pPr>
            <a:r>
              <a:rPr lang="cs-CZ" b="1">
                <a:latin typeface="Comic Sans MS" pitchFamily="66" charset="0"/>
              </a:rPr>
              <a:t>+11.1.1882 Kolín am R.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008891" y="71414"/>
            <a:ext cx="4491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BUNĚČNÁ TEORIE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1" name="Picture 3" descr="Soubor:Jan Evangelista Purky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36613"/>
            <a:ext cx="2435493" cy="3163891"/>
          </a:xfrm>
          <a:prstGeom prst="rect">
            <a:avLst/>
          </a:prstGeom>
          <a:noFill/>
        </p:spPr>
      </p:pic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71406" y="4214818"/>
            <a:ext cx="29738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Jan Evangelista </a:t>
            </a:r>
            <a:r>
              <a:rPr lang="cs-CZ" b="1" dirty="0" err="1">
                <a:latin typeface="Comic Sans MS" pitchFamily="66" charset="0"/>
              </a:rPr>
              <a:t>Purkyně</a:t>
            </a:r>
            <a:endParaRPr lang="cs-CZ" b="1" dirty="0">
              <a:latin typeface="Comic Sans MS" pitchFamily="66" charset="0"/>
            </a:endParaRPr>
          </a:p>
          <a:p>
            <a:pPr>
              <a:buFont typeface="Symbol" pitchFamily="18" charset="2"/>
              <a:buChar char="*"/>
            </a:pPr>
            <a:r>
              <a:rPr lang="cs-CZ" b="1" dirty="0">
                <a:latin typeface="Comic Sans MS" pitchFamily="66" charset="0"/>
              </a:rPr>
              <a:t>18.12.1787 Libochovice</a:t>
            </a:r>
          </a:p>
          <a:p>
            <a:pPr>
              <a:buFont typeface="Symbol" pitchFamily="18" charset="2"/>
              <a:buNone/>
            </a:pPr>
            <a:r>
              <a:rPr lang="cs-CZ" b="1" dirty="0">
                <a:latin typeface="Comic Sans MS" pitchFamily="66" charset="0"/>
              </a:rPr>
              <a:t>+28.7.1869 Praha</a:t>
            </a:r>
          </a:p>
        </p:txBody>
      </p:sp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71406" y="5143512"/>
            <a:ext cx="27430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Principiální analogie</a:t>
            </a:r>
          </a:p>
          <a:p>
            <a:r>
              <a:rPr lang="cs-CZ" b="1" dirty="0">
                <a:latin typeface="Comic Sans MS" pitchFamily="66" charset="0"/>
              </a:rPr>
              <a:t>stavby těla živočichů a</a:t>
            </a:r>
          </a:p>
          <a:p>
            <a:r>
              <a:rPr lang="cs-CZ" b="1" dirty="0">
                <a:latin typeface="Comic Sans MS" pitchFamily="66" charset="0"/>
              </a:rPr>
              <a:t>rostlin (1837)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Termín </a:t>
            </a:r>
            <a:r>
              <a:rPr lang="cs-CZ" b="1" i="1" dirty="0">
                <a:latin typeface="Comic Sans MS" pitchFamily="66" charset="0"/>
              </a:rPr>
              <a:t>protoplasma</a:t>
            </a:r>
          </a:p>
        </p:txBody>
      </p:sp>
      <p:pic>
        <p:nvPicPr>
          <p:cNvPr id="365574" name="Picture 6" descr="File:Rudolf Vircho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2941" y="858838"/>
            <a:ext cx="2533505" cy="3141665"/>
          </a:xfrm>
          <a:prstGeom prst="rect">
            <a:avLst/>
          </a:prstGeom>
          <a:noFill/>
        </p:spPr>
      </p:pic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3114337" y="4214818"/>
            <a:ext cx="29578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Rudolf L. K. </a:t>
            </a:r>
            <a:r>
              <a:rPr lang="cs-CZ" b="1" dirty="0" err="1">
                <a:latin typeface="Comic Sans MS" pitchFamily="66" charset="0"/>
              </a:rPr>
              <a:t>Virchow</a:t>
            </a:r>
            <a:endParaRPr lang="cs-CZ" b="1" dirty="0">
              <a:latin typeface="Comic Sans MS" pitchFamily="66" charset="0"/>
            </a:endParaRPr>
          </a:p>
          <a:p>
            <a:pPr>
              <a:buFont typeface="Symbol" pitchFamily="18" charset="2"/>
              <a:buChar char="*"/>
            </a:pPr>
            <a:r>
              <a:rPr lang="cs-CZ" b="1" dirty="0">
                <a:latin typeface="Comic Sans MS" pitchFamily="66" charset="0"/>
              </a:rPr>
              <a:t>13.10.1821 </a:t>
            </a:r>
            <a:r>
              <a:rPr lang="cs-CZ" b="1" dirty="0" err="1">
                <a:latin typeface="Comic Sans MS" pitchFamily="66" charset="0"/>
              </a:rPr>
              <a:t>Schivelbein</a:t>
            </a:r>
            <a:endParaRPr lang="cs-CZ" b="1" dirty="0">
              <a:latin typeface="Comic Sans MS" pitchFamily="66" charset="0"/>
            </a:endParaRPr>
          </a:p>
          <a:p>
            <a:pPr>
              <a:buFont typeface="Symbol" pitchFamily="18" charset="2"/>
              <a:buNone/>
            </a:pPr>
            <a:r>
              <a:rPr lang="cs-CZ" b="1" dirty="0">
                <a:latin typeface="Comic Sans MS" pitchFamily="66" charset="0"/>
              </a:rPr>
              <a:t>+5.9.1902 Berlin</a:t>
            </a:r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3000364" y="5214950"/>
            <a:ext cx="2831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Omnis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cellula</a:t>
            </a:r>
            <a:r>
              <a:rPr lang="cs-CZ" b="1" dirty="0">
                <a:latin typeface="Comic Sans MS" pitchFamily="66" charset="0"/>
              </a:rPr>
              <a:t> e </a:t>
            </a:r>
            <a:r>
              <a:rPr lang="cs-CZ" b="1" dirty="0" err="1">
                <a:latin typeface="Comic Sans MS" pitchFamily="66" charset="0"/>
              </a:rPr>
              <a:t>cellula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v roce 1858</a:t>
            </a:r>
            <a:endParaRPr lang="cs-CZ" b="1" i="1" dirty="0">
              <a:latin typeface="Comic Sans MS" pitchFamily="66" charset="0"/>
            </a:endParaRPr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5929322" y="5214950"/>
            <a:ext cx="31774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Definice buňky (1861):</a:t>
            </a:r>
          </a:p>
          <a:p>
            <a:r>
              <a:rPr lang="cs-CZ" b="1" dirty="0">
                <a:latin typeface="Comic Sans MS" pitchFamily="66" charset="0"/>
              </a:rPr>
              <a:t>„</a:t>
            </a:r>
            <a:r>
              <a:rPr lang="cs-CZ" b="1" dirty="0" err="1">
                <a:latin typeface="Comic Sans MS" pitchFamily="66" charset="0"/>
              </a:rPr>
              <a:t>Mass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of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protoplasm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which</a:t>
            </a:r>
            <a:endParaRPr lang="cs-CZ" b="1" dirty="0">
              <a:latin typeface="Comic Sans MS" pitchFamily="66" charset="0"/>
            </a:endParaRPr>
          </a:p>
          <a:p>
            <a:r>
              <a:rPr lang="cs-CZ" b="1" dirty="0" err="1">
                <a:latin typeface="Comic Sans MS" pitchFamily="66" charset="0"/>
              </a:rPr>
              <a:t>contain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the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nucleus</a:t>
            </a:r>
            <a:r>
              <a:rPr lang="cs-CZ" b="1" dirty="0">
                <a:latin typeface="Comic Sans MS" pitchFamily="66" charset="0"/>
              </a:rPr>
              <a:t>..“</a:t>
            </a:r>
            <a:endParaRPr lang="cs-CZ" b="1" i="1" dirty="0">
              <a:latin typeface="Comic Sans MS" pitchFamily="66" charset="0"/>
            </a:endParaRPr>
          </a:p>
        </p:txBody>
      </p:sp>
      <p:pic>
        <p:nvPicPr>
          <p:cNvPr id="365578" name="Picture 10" descr="SchultzMaxTh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2063" y="908050"/>
            <a:ext cx="2478087" cy="3097213"/>
          </a:xfrm>
          <a:prstGeom prst="rect">
            <a:avLst/>
          </a:prstGeom>
          <a:noFill/>
        </p:spPr>
      </p:pic>
      <p:sp>
        <p:nvSpPr>
          <p:cNvPr id="365579" name="Text Box 11"/>
          <p:cNvSpPr txBox="1">
            <a:spLocks noChangeArrowheads="1"/>
          </p:cNvSpPr>
          <p:nvPr/>
        </p:nvSpPr>
        <p:spPr bwMode="auto">
          <a:xfrm>
            <a:off x="6254750" y="4214818"/>
            <a:ext cx="25186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Max Schultze</a:t>
            </a:r>
          </a:p>
          <a:p>
            <a:pPr>
              <a:buFont typeface="Symbol" pitchFamily="18" charset="2"/>
              <a:buChar char="*"/>
            </a:pPr>
            <a:r>
              <a:rPr lang="cs-CZ" b="1">
                <a:latin typeface="Comic Sans MS" pitchFamily="66" charset="0"/>
              </a:rPr>
              <a:t>25.3.1825 Freiburg</a:t>
            </a:r>
          </a:p>
          <a:p>
            <a:pPr>
              <a:buFont typeface="Symbol" pitchFamily="18" charset="2"/>
              <a:buNone/>
            </a:pPr>
            <a:r>
              <a:rPr lang="cs-CZ" b="1">
                <a:latin typeface="Comic Sans MS" pitchFamily="66" charset="0"/>
              </a:rPr>
              <a:t>+16.1.1874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008891" y="71414"/>
            <a:ext cx="4491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BUNĚČNÁ TEORIE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2716</Words>
  <Application>Microsoft Office PowerPoint</Application>
  <PresentationFormat>Předvádění na obrazovce (4:3)</PresentationFormat>
  <Paragraphs>352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Comic Sans MS</vt:lpstr>
      <vt:lpstr>Symbol</vt:lpstr>
      <vt:lpstr>Vlastní návrh</vt:lpstr>
      <vt:lpstr> 1. Úvod do problematiky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PrF 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PrF UP Olomouc</dc:creator>
  <cp:lastModifiedBy>prof. RNDr. Zdeněk Dvořák, DrSc., Ph.D.</cp:lastModifiedBy>
  <cp:revision>328</cp:revision>
  <cp:lastPrinted>2021-02-18T09:20:50Z</cp:lastPrinted>
  <dcterms:created xsi:type="dcterms:W3CDTF">2009-02-23T20:28:16Z</dcterms:created>
  <dcterms:modified xsi:type="dcterms:W3CDTF">2024-03-11T14:21:49Z</dcterms:modified>
</cp:coreProperties>
</file>