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261" r:id="rId2"/>
    <p:sldId id="264" r:id="rId3"/>
    <p:sldId id="265" r:id="rId4"/>
    <p:sldId id="266" r:id="rId5"/>
    <p:sldId id="267" r:id="rId6"/>
    <p:sldId id="308" r:id="rId7"/>
    <p:sldId id="309" r:id="rId8"/>
    <p:sldId id="268" r:id="rId9"/>
    <p:sldId id="269" r:id="rId10"/>
    <p:sldId id="270" r:id="rId11"/>
    <p:sldId id="271" r:id="rId12"/>
    <p:sldId id="272" r:id="rId13"/>
    <p:sldId id="310" r:id="rId14"/>
    <p:sldId id="274" r:id="rId15"/>
    <p:sldId id="311" r:id="rId16"/>
    <p:sldId id="275" r:id="rId17"/>
    <p:sldId id="313" r:id="rId18"/>
    <p:sldId id="276" r:id="rId19"/>
    <p:sldId id="277" r:id="rId20"/>
    <p:sldId id="279" r:id="rId21"/>
    <p:sldId id="281" r:id="rId22"/>
    <p:sldId id="282" r:id="rId23"/>
    <p:sldId id="312" r:id="rId24"/>
    <p:sldId id="314" r:id="rId25"/>
    <p:sldId id="284" r:id="rId26"/>
    <p:sldId id="285" r:id="rId27"/>
    <p:sldId id="315" r:id="rId28"/>
    <p:sldId id="287" r:id="rId29"/>
    <p:sldId id="317" r:id="rId30"/>
    <p:sldId id="316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301" r:id="rId42"/>
    <p:sldId id="302" r:id="rId43"/>
    <p:sldId id="303" r:id="rId44"/>
    <p:sldId id="318" r:id="rId45"/>
    <p:sldId id="306" r:id="rId46"/>
    <p:sldId id="307" r:id="rId4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9900"/>
    <a:srgbClr val="0000CC"/>
    <a:srgbClr val="CCFF99"/>
    <a:srgbClr val="96969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1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13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900F0B-84F8-49C2-9796-741D406BC69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867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4ED463-E24F-42F2-AFEB-0A0D9B0523A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237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4591" name="Rectangle 15"/>
          <p:cNvSpPr>
            <a:spLocks noChangeArrowheads="1"/>
          </p:cNvSpPr>
          <p:nvPr userDrawn="1"/>
        </p:nvSpPr>
        <p:spPr bwMode="auto">
          <a:xfrm>
            <a:off x="0" y="6392863"/>
            <a:ext cx="9144000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cs-CZ" sz="3200"/>
          </a:p>
          <a:p>
            <a:pPr algn="ctr">
              <a:spcBef>
                <a:spcPct val="20000"/>
              </a:spcBef>
            </a:pPr>
            <a:r>
              <a:rPr lang="cs-CZ" sz="3200"/>
              <a:t>Tento projekt je spolufinancován Evropským sociálním fondem a státním rozpočtem České republiky.</a:t>
            </a:r>
          </a:p>
        </p:txBody>
      </p:sp>
      <p:grpSp>
        <p:nvGrpSpPr>
          <p:cNvPr id="24592" name="Group 16"/>
          <p:cNvGrpSpPr>
            <a:grpSpLocks noChangeAspect="1"/>
          </p:cNvGrpSpPr>
          <p:nvPr userDrawn="1"/>
        </p:nvGrpSpPr>
        <p:grpSpPr bwMode="auto">
          <a:xfrm>
            <a:off x="98425" y="6465888"/>
            <a:ext cx="1809750" cy="287337"/>
            <a:chOff x="1292" y="143"/>
            <a:chExt cx="2988" cy="474"/>
          </a:xfrm>
        </p:grpSpPr>
        <p:pic>
          <p:nvPicPr>
            <p:cNvPr id="24593" name="Picture 1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292" y="144"/>
              <a:ext cx="546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4" name="Picture 18" descr="logo_esf_bar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882" y="158"/>
              <a:ext cx="511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5" name="Picture 1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448" y="143"/>
              <a:ext cx="822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6" name="Picture 2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61" y="143"/>
              <a:ext cx="618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7" name="Picture 2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902" y="143"/>
              <a:ext cx="378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98" name="Text Box 22"/>
          <p:cNvSpPr txBox="1">
            <a:spLocks noChangeAspect="1" noChangeArrowheads="1"/>
          </p:cNvSpPr>
          <p:nvPr userDrawn="1"/>
        </p:nvSpPr>
        <p:spPr bwMode="auto">
          <a:xfrm>
            <a:off x="339725" y="6797675"/>
            <a:ext cx="655638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cs-CZ" sz="600" b="1">
                <a:solidFill>
                  <a:srgbClr val="969696"/>
                </a:solidFill>
              </a:rPr>
              <a:t>Investice do rozvoje vzdělávání</a:t>
            </a:r>
            <a:r>
              <a:rPr lang="cs-CZ" sz="600">
                <a:solidFill>
                  <a:srgbClr val="808080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/eb/art-18152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upload.wikimedia.org/wikipedia/en/6/63/Mechanism_plus_rates.sv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upload.wikimedia.org/wikipedia/commons/9/99/Michaelis-Menten_saturation_curve_of_an_enzyme_reaction.svg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upload.wikimedia.org/wikipedia/en/7/70/Lineweaver-Burke_plot.sv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upload.wikimedia.org/wikipedia/commons/e/e8/Competitive_inhibition.png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upload.wikimedia.org/wikipedia/en/5/53/GeneticCode22.svg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998142"/>
            <a:ext cx="7772400" cy="1150938"/>
          </a:xfrm>
        </p:spPr>
        <p:txBody>
          <a:bodyPr/>
          <a:lstStyle/>
          <a:p>
            <a:r>
              <a:rPr lang="cs-CZ" sz="4000" b="1" dirty="0"/>
              <a:t/>
            </a:r>
            <a:br>
              <a:rPr lang="cs-CZ" sz="4000" b="1" dirty="0"/>
            </a:br>
            <a:r>
              <a:rPr lang="cs-CZ" sz="4000" b="1" dirty="0" smtClean="0"/>
              <a:t>2. </a:t>
            </a:r>
            <a:r>
              <a:rPr lang="cs-CZ" dirty="0" smtClean="0"/>
              <a:t>Enzymy</a:t>
            </a:r>
            <a:r>
              <a:rPr lang="cs-CZ" sz="4000" b="1" dirty="0"/>
              <a:t/>
            </a:r>
            <a:br>
              <a:rPr lang="cs-CZ" sz="4000" b="1" dirty="0"/>
            </a:br>
            <a:endParaRPr lang="cs-CZ" sz="4000" b="1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938838"/>
            <a:ext cx="9144000" cy="936625"/>
          </a:xfrm>
          <a:solidFill>
            <a:schemeClr val="bg1"/>
          </a:solidFill>
        </p:spPr>
        <p:txBody>
          <a:bodyPr/>
          <a:lstStyle/>
          <a:p>
            <a:r>
              <a:rPr lang="cs-CZ" sz="2400" i="1"/>
              <a:t>Tento projekt je spolufinancován Evropským sociálním fondem a státním rozpočtem České republiky.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4821" name="Group 5"/>
          <p:cNvGrpSpPr>
            <a:grpSpLocks/>
          </p:cNvGrpSpPr>
          <p:nvPr/>
        </p:nvGrpSpPr>
        <p:grpSpPr bwMode="auto">
          <a:xfrm>
            <a:off x="2195513" y="115888"/>
            <a:ext cx="4743450" cy="752475"/>
            <a:chOff x="1292" y="143"/>
            <a:chExt cx="2988" cy="474"/>
          </a:xfrm>
        </p:grpSpPr>
        <p:pic>
          <p:nvPicPr>
            <p:cNvPr id="34822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2" y="144"/>
              <a:ext cx="546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3" name="Picture 7" descr="logo_esf_ba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82" y="158"/>
              <a:ext cx="511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48" y="143"/>
              <a:ext cx="822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5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61" y="143"/>
              <a:ext cx="618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6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02" y="143"/>
              <a:ext cx="378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3314700" y="965200"/>
            <a:ext cx="24971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 b="1">
                <a:solidFill>
                  <a:srgbClr val="969696"/>
                </a:solidFill>
              </a:rPr>
              <a:t>Investice do rozvoje vzdělávání</a:t>
            </a:r>
            <a:r>
              <a:rPr lang="cs-CZ" sz="120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1714480" y="4349750"/>
            <a:ext cx="67531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dirty="0" smtClean="0"/>
              <a:t>Prof. RNDr. Zdeněk Dvořák, </a:t>
            </a:r>
            <a:r>
              <a:rPr lang="cs-CZ" sz="2800" dirty="0" smtClean="0"/>
              <a:t>DrSc., Ph.D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4213" y="1772816"/>
            <a:ext cx="77724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kern="0" smtClean="0"/>
              <a:t>Buněčná biologie 2: KBB/BB2</a:t>
            </a:r>
            <a:endParaRPr lang="cs-CZ" sz="40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28728" y="188913"/>
            <a:ext cx="63930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>
                <a:latin typeface="Comic Sans MS" pitchFamily="66" charset="0"/>
              </a:rPr>
              <a:t>NOMENKLATURA ENZYMŮ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20688" y="1168418"/>
            <a:ext cx="45929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latin typeface="Comic Sans MS" pitchFamily="66" charset="0"/>
              </a:rPr>
              <a:t>TRIVIÁLNÍ – pepsin, </a:t>
            </a:r>
            <a:r>
              <a:rPr lang="cs-CZ" b="1" dirty="0" err="1">
                <a:latin typeface="Comic Sans MS" pitchFamily="66" charset="0"/>
              </a:rPr>
              <a:t>thrombin</a:t>
            </a:r>
            <a:r>
              <a:rPr lang="cs-CZ" b="1" dirty="0">
                <a:latin typeface="Comic Sans MS" pitchFamily="66" charset="0"/>
              </a:rPr>
              <a:t>, ptyalin</a:t>
            </a:r>
          </a:p>
          <a:p>
            <a:r>
              <a:rPr lang="cs-CZ" b="1" dirty="0">
                <a:latin typeface="Comic Sans MS" pitchFamily="66" charset="0"/>
              </a:rPr>
              <a:t>SYSTEMATICKÉ (popis funkce enzymu)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81113" y="2176481"/>
            <a:ext cx="3297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>
                <a:latin typeface="Comic Sans MS" pitchFamily="66" charset="0"/>
              </a:rPr>
              <a:t>LAKTÁT DEHYDROGEN</a:t>
            </a:r>
            <a:r>
              <a:rPr lang="cs-CZ" b="1" u="sng">
                <a:solidFill>
                  <a:srgbClr val="FF0000"/>
                </a:solidFill>
                <a:latin typeface="Comic Sans MS" pitchFamily="66" charset="0"/>
              </a:rPr>
              <a:t>ASA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1433513" y="2536843"/>
            <a:ext cx="9271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1146175" y="2538431"/>
            <a:ext cx="287338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89727" y="2921018"/>
            <a:ext cx="11224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cs-CZ" b="1" dirty="0">
                <a:latin typeface="Comic Sans MS" pitchFamily="66" charset="0"/>
              </a:rPr>
              <a:t>substrát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2576513" y="2536843"/>
            <a:ext cx="151288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rot="16979432" flipH="1">
            <a:off x="4082257" y="2539224"/>
            <a:ext cx="2159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905372" y="2849581"/>
            <a:ext cx="9268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cs-CZ" b="1">
                <a:latin typeface="Comic Sans MS" pitchFamily="66" charset="0"/>
              </a:rPr>
              <a:t>reakce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700713" y="2320943"/>
            <a:ext cx="27029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>
                <a:latin typeface="Comic Sans MS" pitchFamily="66" charset="0"/>
              </a:rPr>
              <a:t>Doporučené (zkrácené)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492875" y="4121168"/>
            <a:ext cx="1013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>
                <a:latin typeface="Comic Sans MS" pitchFamily="66" charset="0"/>
              </a:rPr>
              <a:t>EC IUB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1023938" y="3970356"/>
            <a:ext cx="441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latin typeface="Comic Sans MS" pitchFamily="66" charset="0"/>
              </a:rPr>
              <a:t>L-LAKTÁT: NAD OXIDOREDUKT</a:t>
            </a:r>
            <a:r>
              <a:rPr lang="cs-CZ" b="1" u="sng" dirty="0">
                <a:solidFill>
                  <a:srgbClr val="FF0000"/>
                </a:solidFill>
                <a:latin typeface="Comic Sans MS" pitchFamily="66" charset="0"/>
              </a:rPr>
              <a:t>ASA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V="1">
            <a:off x="1147763" y="4337068"/>
            <a:ext cx="117157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860425" y="4338656"/>
            <a:ext cx="287338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303977" y="4721243"/>
            <a:ext cx="11224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cs-CZ" b="1">
                <a:latin typeface="Comic Sans MS" pitchFamily="66" charset="0"/>
              </a:rPr>
              <a:t>substrát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3346450" y="4337068"/>
            <a:ext cx="151288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rot="16979432" flipH="1">
            <a:off x="4852194" y="4339449"/>
            <a:ext cx="2159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4675310" y="4649806"/>
            <a:ext cx="9268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cs-CZ" b="1">
                <a:latin typeface="Comic Sans MS" pitchFamily="66" charset="0"/>
              </a:rPr>
              <a:t>reakce</a:t>
            </a: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2647950" y="4337068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rot="16979432" flipH="1">
            <a:off x="3145632" y="4337862"/>
            <a:ext cx="2159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2964673" y="4625993"/>
            <a:ext cx="11128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cs-CZ" b="1">
                <a:latin typeface="Comic Sans MS" pitchFamily="66" charset="0"/>
              </a:rPr>
              <a:t>koenzym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949325" y="5634056"/>
            <a:ext cx="2751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~</a:t>
            </a:r>
            <a:r>
              <a:rPr lang="cs-CZ" b="1" dirty="0">
                <a:latin typeface="Comic Sans MS" pitchFamily="66" charset="0"/>
              </a:rPr>
              <a:t> 2500 – 3000 enzymů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928794" y="71414"/>
            <a:ext cx="55835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>
                <a:latin typeface="Comic Sans MS" pitchFamily="66" charset="0"/>
              </a:rPr>
              <a:t>KLASIFIKACE ENZYMŮ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79388" y="620713"/>
            <a:ext cx="3849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Podle typu katalyzované reakce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07950" y="1052513"/>
            <a:ext cx="88550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cs-CZ" b="1" dirty="0">
                <a:latin typeface="Comic Sans MS" pitchFamily="66" charset="0"/>
              </a:rPr>
              <a:t>OXIDOREDUKTASY</a:t>
            </a:r>
            <a:r>
              <a:rPr lang="cs-CZ" dirty="0">
                <a:latin typeface="Comic Sans MS" pitchFamily="66" charset="0"/>
              </a:rPr>
              <a:t> – katalyzují oxidační (redukční) reakce</a:t>
            </a:r>
          </a:p>
          <a:p>
            <a:pPr marL="342900" indent="-342900"/>
            <a:r>
              <a:rPr lang="cs-CZ" i="1" dirty="0">
                <a:latin typeface="Comic Sans MS" pitchFamily="66" charset="0"/>
              </a:rPr>
              <a:t>				   (alkohol </a:t>
            </a:r>
            <a:r>
              <a:rPr lang="cs-CZ" i="1" dirty="0" err="1">
                <a:latin typeface="Comic Sans MS" pitchFamily="66" charset="0"/>
              </a:rPr>
              <a:t>dehydrogenasa</a:t>
            </a:r>
            <a:r>
              <a:rPr lang="cs-CZ" dirty="0">
                <a:latin typeface="Comic Sans MS" pitchFamily="66" charset="0"/>
              </a:rPr>
              <a:t> EC 1.1.1.1)</a:t>
            </a:r>
          </a:p>
          <a:p>
            <a:pPr marL="342900" indent="-342900"/>
            <a:r>
              <a:rPr lang="cs-CZ" b="1" dirty="0">
                <a:latin typeface="Comic Sans MS" pitchFamily="66" charset="0"/>
              </a:rPr>
              <a:t>2. TRANSFERASY</a:t>
            </a:r>
            <a:r>
              <a:rPr lang="cs-CZ" dirty="0">
                <a:latin typeface="Comic Sans MS" pitchFamily="66" charset="0"/>
              </a:rPr>
              <a:t> – katalyzují transfer funkční skupiny za jedné molekuly</a:t>
            </a:r>
          </a:p>
          <a:p>
            <a:pPr marL="342900" indent="-342900"/>
            <a:r>
              <a:rPr lang="cs-CZ" dirty="0">
                <a:latin typeface="Comic Sans MS" pitchFamily="66" charset="0"/>
              </a:rPr>
              <a:t>			         na jinou molekulu (</a:t>
            </a:r>
            <a:r>
              <a:rPr lang="cs-CZ" i="1" dirty="0" err="1">
                <a:latin typeface="Comic Sans MS" pitchFamily="66" charset="0"/>
              </a:rPr>
              <a:t>glukokinasa</a:t>
            </a:r>
            <a:r>
              <a:rPr lang="cs-CZ" dirty="0">
                <a:latin typeface="Comic Sans MS" pitchFamily="66" charset="0"/>
              </a:rPr>
              <a:t> EC 2.7.1.2)</a:t>
            </a:r>
          </a:p>
          <a:p>
            <a:pPr marL="342900" indent="-342900"/>
            <a:r>
              <a:rPr lang="cs-CZ" b="1" dirty="0">
                <a:latin typeface="Comic Sans MS" pitchFamily="66" charset="0"/>
              </a:rPr>
              <a:t>3. HYDROLASY</a:t>
            </a:r>
            <a:r>
              <a:rPr lang="cs-CZ" dirty="0">
                <a:latin typeface="Comic Sans MS" pitchFamily="66" charset="0"/>
              </a:rPr>
              <a:t> – katalyzují hydrolytické </a:t>
            </a:r>
            <a:r>
              <a:rPr lang="cs-CZ" dirty="0" err="1">
                <a:latin typeface="Comic Sans MS" pitchFamily="66" charset="0"/>
              </a:rPr>
              <a:t>štepení</a:t>
            </a:r>
            <a:endParaRPr lang="cs-CZ" dirty="0">
              <a:latin typeface="Comic Sans MS" pitchFamily="66" charset="0"/>
            </a:endParaRPr>
          </a:p>
          <a:p>
            <a:pPr marL="342900" indent="-342900"/>
            <a:r>
              <a:rPr lang="cs-CZ" dirty="0">
                <a:latin typeface="Comic Sans MS" pitchFamily="66" charset="0"/>
              </a:rPr>
              <a:t>			    (</a:t>
            </a:r>
            <a:r>
              <a:rPr lang="cs-CZ" i="1" dirty="0">
                <a:latin typeface="Comic Sans MS" pitchFamily="66" charset="0"/>
              </a:rPr>
              <a:t>glukosa-6-fosfát </a:t>
            </a:r>
            <a:r>
              <a:rPr lang="cs-CZ" i="1" dirty="0" err="1">
                <a:latin typeface="Comic Sans MS" pitchFamily="66" charset="0"/>
              </a:rPr>
              <a:t>fosfatasa</a:t>
            </a:r>
            <a:r>
              <a:rPr lang="cs-CZ" dirty="0">
                <a:latin typeface="Comic Sans MS" pitchFamily="66" charset="0"/>
              </a:rPr>
              <a:t> EC 3.1.3.9)</a:t>
            </a:r>
          </a:p>
          <a:p>
            <a:pPr marL="342900" indent="-342900"/>
            <a:r>
              <a:rPr lang="cs-CZ" b="1" dirty="0">
                <a:latin typeface="Comic Sans MS" pitchFamily="66" charset="0"/>
              </a:rPr>
              <a:t>4. LYASY</a:t>
            </a:r>
            <a:r>
              <a:rPr lang="cs-CZ" dirty="0">
                <a:latin typeface="Comic Sans MS" pitchFamily="66" charset="0"/>
              </a:rPr>
              <a:t> – katalyzují odstranění skupin, adici skupin na dvojnou vazbu,</a:t>
            </a:r>
          </a:p>
          <a:p>
            <a:pPr marL="342900" indent="-342900"/>
            <a:r>
              <a:rPr lang="cs-CZ" dirty="0">
                <a:latin typeface="Comic Sans MS" pitchFamily="66" charset="0"/>
              </a:rPr>
              <a:t>		        </a:t>
            </a:r>
            <a:r>
              <a:rPr lang="cs-CZ" dirty="0" err="1">
                <a:latin typeface="Comic Sans MS" pitchFamily="66" charset="0"/>
              </a:rPr>
              <a:t>štepení</a:t>
            </a:r>
            <a:r>
              <a:rPr lang="cs-CZ" dirty="0">
                <a:latin typeface="Comic Sans MS" pitchFamily="66" charset="0"/>
              </a:rPr>
              <a:t> zahrnující </a:t>
            </a:r>
            <a:r>
              <a:rPr lang="cs-CZ" dirty="0" err="1">
                <a:latin typeface="Comic Sans MS" pitchFamily="66" charset="0"/>
              </a:rPr>
              <a:t>rearrangement</a:t>
            </a:r>
            <a:r>
              <a:rPr lang="cs-CZ" dirty="0">
                <a:latin typeface="Comic Sans MS" pitchFamily="66" charset="0"/>
              </a:rPr>
              <a:t> (</a:t>
            </a:r>
            <a:r>
              <a:rPr lang="cs-CZ" i="1" dirty="0" err="1">
                <a:latin typeface="Comic Sans MS" pitchFamily="66" charset="0"/>
              </a:rPr>
              <a:t>pyruvát</a:t>
            </a:r>
            <a:r>
              <a:rPr lang="cs-CZ" i="1" dirty="0">
                <a:latin typeface="Comic Sans MS" pitchFamily="66" charset="0"/>
              </a:rPr>
              <a:t> </a:t>
            </a:r>
            <a:r>
              <a:rPr lang="cs-CZ" i="1" dirty="0" err="1">
                <a:latin typeface="Comic Sans MS" pitchFamily="66" charset="0"/>
              </a:rPr>
              <a:t>dekarboxylasa</a:t>
            </a:r>
            <a:r>
              <a:rPr lang="cs-CZ" dirty="0">
                <a:latin typeface="Comic Sans MS" pitchFamily="66" charset="0"/>
              </a:rPr>
              <a:t> EC 4.1.1.1)</a:t>
            </a:r>
          </a:p>
          <a:p>
            <a:pPr marL="342900" indent="-342900"/>
            <a:r>
              <a:rPr lang="cs-CZ" b="1" dirty="0">
                <a:latin typeface="Comic Sans MS" pitchFamily="66" charset="0"/>
              </a:rPr>
              <a:t>5. ISOMERASY</a:t>
            </a:r>
            <a:r>
              <a:rPr lang="cs-CZ" dirty="0">
                <a:latin typeface="Comic Sans MS" pitchFamily="66" charset="0"/>
              </a:rPr>
              <a:t> – katalyzují </a:t>
            </a:r>
            <a:r>
              <a:rPr lang="cs-CZ" dirty="0" err="1">
                <a:latin typeface="Comic Sans MS" pitchFamily="66" charset="0"/>
              </a:rPr>
              <a:t>intramoleculární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err="1">
                <a:latin typeface="Comic Sans MS" pitchFamily="66" charset="0"/>
              </a:rPr>
              <a:t>rearrangement</a:t>
            </a:r>
            <a:endParaRPr lang="cs-CZ" dirty="0">
              <a:latin typeface="Comic Sans MS" pitchFamily="66" charset="0"/>
            </a:endParaRPr>
          </a:p>
          <a:p>
            <a:pPr marL="342900" indent="-342900"/>
            <a:r>
              <a:rPr lang="cs-CZ" dirty="0">
                <a:latin typeface="Comic Sans MS" pitchFamily="66" charset="0"/>
              </a:rPr>
              <a:t>			    (</a:t>
            </a:r>
            <a:r>
              <a:rPr lang="cs-CZ" i="1" dirty="0">
                <a:latin typeface="Comic Sans MS" pitchFamily="66" charset="0"/>
              </a:rPr>
              <a:t>triosa-fosfát </a:t>
            </a:r>
            <a:r>
              <a:rPr lang="cs-CZ" i="1" dirty="0" err="1">
                <a:latin typeface="Comic Sans MS" pitchFamily="66" charset="0"/>
              </a:rPr>
              <a:t>isomerasa</a:t>
            </a:r>
            <a:r>
              <a:rPr lang="cs-CZ" dirty="0">
                <a:latin typeface="Comic Sans MS" pitchFamily="66" charset="0"/>
              </a:rPr>
              <a:t> EC 5.3.1.1)</a:t>
            </a:r>
          </a:p>
          <a:p>
            <a:pPr marL="342900" indent="-342900"/>
            <a:r>
              <a:rPr lang="cs-CZ" b="1" dirty="0">
                <a:latin typeface="Comic Sans MS" pitchFamily="66" charset="0"/>
              </a:rPr>
              <a:t>6. LIGASY</a:t>
            </a:r>
            <a:r>
              <a:rPr lang="cs-CZ" dirty="0">
                <a:latin typeface="Comic Sans MS" pitchFamily="66" charset="0"/>
              </a:rPr>
              <a:t> – katalyzují reakce kde se spojují 2 molekuly (potřeba ATP !!)</a:t>
            </a:r>
          </a:p>
          <a:p>
            <a:pPr marL="342900" indent="-342900"/>
            <a:r>
              <a:rPr lang="cs-CZ" dirty="0">
                <a:latin typeface="Comic Sans MS" pitchFamily="66" charset="0"/>
              </a:rPr>
              <a:t>		          (</a:t>
            </a:r>
            <a:r>
              <a:rPr lang="cs-CZ" i="1" dirty="0" err="1">
                <a:latin typeface="Comic Sans MS" pitchFamily="66" charset="0"/>
              </a:rPr>
              <a:t>pyruvát</a:t>
            </a:r>
            <a:r>
              <a:rPr lang="cs-CZ" i="1" dirty="0">
                <a:latin typeface="Comic Sans MS" pitchFamily="66" charset="0"/>
              </a:rPr>
              <a:t> </a:t>
            </a:r>
            <a:r>
              <a:rPr lang="cs-CZ" i="1" dirty="0" err="1">
                <a:latin typeface="Comic Sans MS" pitchFamily="66" charset="0"/>
              </a:rPr>
              <a:t>karboxylasa</a:t>
            </a:r>
            <a:r>
              <a:rPr lang="cs-CZ" dirty="0">
                <a:latin typeface="Comic Sans MS" pitchFamily="66" charset="0"/>
              </a:rPr>
              <a:t> EC 6.4.1.1.)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82600" y="4575175"/>
            <a:ext cx="1330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>
                <a:latin typeface="Comic Sans MS" pitchFamily="66" charset="0"/>
              </a:rPr>
              <a:t>EC systém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100638" y="4381500"/>
            <a:ext cx="2943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 sz="3600" b="1">
                <a:latin typeface="Comic Sans MS" pitchFamily="66" charset="0"/>
              </a:rPr>
              <a:t>EC 1.1.1.27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5888038" y="5068888"/>
            <a:ext cx="35242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5600700" y="5070475"/>
            <a:ext cx="28733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929058" y="5072074"/>
            <a:ext cx="18421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cs-CZ" dirty="0">
                <a:latin typeface="Comic Sans MS" pitchFamily="66" charset="0"/>
              </a:rPr>
              <a:t>Třída</a:t>
            </a:r>
          </a:p>
          <a:p>
            <a:pPr algn="ctr" eaLnBrk="0" hangingPunct="0"/>
            <a:r>
              <a:rPr lang="cs-CZ" dirty="0" err="1">
                <a:latin typeface="Comic Sans MS" pitchFamily="66" charset="0"/>
              </a:rPr>
              <a:t>oxidoreduktasa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6483350" y="5086350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6962775" y="5086350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7491413" y="5086350"/>
            <a:ext cx="3317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5651500" y="5086350"/>
            <a:ext cx="831850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428992" y="5783065"/>
            <a:ext cx="2244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cs-CZ" dirty="0">
                <a:latin typeface="Comic Sans MS" pitchFamily="66" charset="0"/>
              </a:rPr>
              <a:t>část molekuly</a:t>
            </a:r>
          </a:p>
          <a:p>
            <a:pPr algn="ctr" eaLnBrk="0" hangingPunct="0"/>
            <a:r>
              <a:rPr lang="cs-CZ" dirty="0">
                <a:latin typeface="Comic Sans MS" pitchFamily="66" charset="0"/>
              </a:rPr>
              <a:t>kde </a:t>
            </a:r>
            <a:r>
              <a:rPr lang="cs-CZ" dirty="0" smtClean="0">
                <a:latin typeface="Comic Sans MS" pitchFamily="66" charset="0"/>
              </a:rPr>
              <a:t>probíhá reakce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H="1">
            <a:off x="6443663" y="5086350"/>
            <a:ext cx="5461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5853822" y="5807075"/>
            <a:ext cx="11336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cs-CZ">
                <a:latin typeface="Comic Sans MS" pitchFamily="66" charset="0"/>
              </a:rPr>
              <a:t>kofaktor</a:t>
            </a:r>
          </a:p>
          <a:p>
            <a:pPr algn="ctr" eaLnBrk="0" hangingPunct="0"/>
            <a:r>
              <a:rPr lang="cs-CZ">
                <a:latin typeface="Comic Sans MS" pitchFamily="66" charset="0"/>
              </a:rPr>
              <a:t>NAD+</a:t>
            </a:r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rot="16979432" flipH="1">
            <a:off x="7816057" y="5087144"/>
            <a:ext cx="2159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7673629" y="5397500"/>
            <a:ext cx="8595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cs-CZ">
                <a:latin typeface="Comic Sans MS" pitchFamily="66" charset="0"/>
              </a:rPr>
              <a:t>pořadí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-32" y="68025"/>
            <a:ext cx="91791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STRUKTURA </a:t>
            </a:r>
            <a:r>
              <a:rPr lang="cs-CZ" sz="3600" b="1" dirty="0">
                <a:latin typeface="Comic Sans MS" pitchFamily="66" charset="0"/>
              </a:rPr>
              <a:t>A ORGANIZACE ENZYMŮ</a:t>
            </a: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323850" y="1338265"/>
            <a:ext cx="1584325" cy="57626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solidFill>
                  <a:srgbClr val="FFFF00"/>
                </a:solidFill>
                <a:latin typeface="Comic Sans MS" pitchFamily="66" charset="0"/>
              </a:rPr>
              <a:t>ENZYMY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2268538" y="1049340"/>
            <a:ext cx="1655762" cy="431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latin typeface="Comic Sans MS" pitchFamily="66" charset="0"/>
              </a:rPr>
              <a:t>MONOMERY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2268538" y="3138490"/>
            <a:ext cx="1655762" cy="431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latin typeface="Comic Sans MS" pitchFamily="66" charset="0"/>
              </a:rPr>
              <a:t>OLIGOMERY</a:t>
            </a:r>
          </a:p>
        </p:txBody>
      </p:sp>
      <p:cxnSp>
        <p:nvCxnSpPr>
          <p:cNvPr id="21510" name="AutoShape 6"/>
          <p:cNvCxnSpPr>
            <a:cxnSpLocks noChangeShapeType="1"/>
            <a:stCxn id="21507" idx="3"/>
            <a:endCxn id="21508" idx="1"/>
          </p:cNvCxnSpPr>
          <p:nvPr/>
        </p:nvCxnSpPr>
        <p:spPr bwMode="auto">
          <a:xfrm flipV="1">
            <a:off x="1908175" y="1265240"/>
            <a:ext cx="360363" cy="361950"/>
          </a:xfrm>
          <a:prstGeom prst="bent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1511" name="AutoShape 7"/>
          <p:cNvCxnSpPr>
            <a:cxnSpLocks noChangeShapeType="1"/>
            <a:stCxn id="21507" idx="3"/>
            <a:endCxn id="21509" idx="1"/>
          </p:cNvCxnSpPr>
          <p:nvPr/>
        </p:nvCxnSpPr>
        <p:spPr bwMode="auto">
          <a:xfrm>
            <a:off x="1908175" y="1627190"/>
            <a:ext cx="360363" cy="1727200"/>
          </a:xfrm>
          <a:prstGeom prst="bent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4211638" y="762003"/>
            <a:ext cx="3673475" cy="5762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cs-CZ" sz="1600" b="1" dirty="0">
                <a:latin typeface="Comic Sans MS" pitchFamily="66" charset="0"/>
              </a:rPr>
              <a:t>1 doména</a:t>
            </a:r>
          </a:p>
          <a:p>
            <a:r>
              <a:rPr lang="cs-CZ" sz="1600" b="1" dirty="0">
                <a:latin typeface="Comic Sans MS" pitchFamily="66" charset="0"/>
              </a:rPr>
              <a:t>váže substrát i </a:t>
            </a:r>
            <a:r>
              <a:rPr lang="cs-CZ" sz="1600" b="1" dirty="0" err="1">
                <a:latin typeface="Comic Sans MS" pitchFamily="66" charset="0"/>
              </a:rPr>
              <a:t>kofaktor</a:t>
            </a:r>
            <a:endParaRPr lang="cs-CZ" sz="1600" b="1" dirty="0">
              <a:latin typeface="Comic Sans MS" pitchFamily="66" charset="0"/>
            </a:endParaRP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4211638" y="1481140"/>
            <a:ext cx="2952750" cy="9366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cs-CZ" sz="1600" b="1" dirty="0">
                <a:latin typeface="Comic Sans MS" pitchFamily="66" charset="0"/>
              </a:rPr>
              <a:t>2 domény</a:t>
            </a:r>
          </a:p>
          <a:p>
            <a:r>
              <a:rPr lang="cs-CZ" sz="1600" b="1" dirty="0">
                <a:latin typeface="Comic Sans MS" pitchFamily="66" charset="0"/>
              </a:rPr>
              <a:t>substrát a </a:t>
            </a:r>
            <a:r>
              <a:rPr lang="cs-CZ" sz="1600" b="1" dirty="0" err="1" smtClean="0">
                <a:latin typeface="Comic Sans MS" pitchFamily="66" charset="0"/>
              </a:rPr>
              <a:t>kofaktor</a:t>
            </a:r>
            <a:r>
              <a:rPr lang="cs-CZ" sz="1600" b="1" dirty="0" smtClean="0">
                <a:latin typeface="Comic Sans MS" pitchFamily="66" charset="0"/>
              </a:rPr>
              <a:t> </a:t>
            </a:r>
            <a:r>
              <a:rPr lang="cs-CZ" sz="1600" b="1" dirty="0">
                <a:latin typeface="Comic Sans MS" pitchFamily="66" charset="0"/>
              </a:rPr>
              <a:t>vázané</a:t>
            </a:r>
          </a:p>
          <a:p>
            <a:r>
              <a:rPr lang="cs-CZ" sz="1600" b="1" dirty="0">
                <a:latin typeface="Comic Sans MS" pitchFamily="66" charset="0"/>
              </a:rPr>
              <a:t>V různých doménách</a:t>
            </a:r>
          </a:p>
        </p:txBody>
      </p:sp>
      <p:cxnSp>
        <p:nvCxnSpPr>
          <p:cNvPr id="21514" name="AutoShape 10"/>
          <p:cNvCxnSpPr>
            <a:cxnSpLocks noChangeShapeType="1"/>
            <a:stCxn id="21508" idx="3"/>
            <a:endCxn id="21512" idx="1"/>
          </p:cNvCxnSpPr>
          <p:nvPr/>
        </p:nvCxnSpPr>
        <p:spPr bwMode="auto">
          <a:xfrm flipV="1">
            <a:off x="3924300" y="1050928"/>
            <a:ext cx="287338" cy="214312"/>
          </a:xfrm>
          <a:prstGeom prst="bentConnector3">
            <a:avLst>
              <a:gd name="adj1" fmla="val 4972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1515" name="AutoShape 11"/>
          <p:cNvCxnSpPr>
            <a:cxnSpLocks noChangeShapeType="1"/>
            <a:stCxn id="21508" idx="3"/>
            <a:endCxn id="21513" idx="1"/>
          </p:cNvCxnSpPr>
          <p:nvPr/>
        </p:nvCxnSpPr>
        <p:spPr bwMode="auto">
          <a:xfrm>
            <a:off x="3924300" y="1265240"/>
            <a:ext cx="287338" cy="684213"/>
          </a:xfrm>
          <a:prstGeom prst="bentConnector3">
            <a:avLst>
              <a:gd name="adj1" fmla="val 4972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4211638" y="2633665"/>
            <a:ext cx="3744912" cy="431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cs-CZ" sz="1600" b="1">
                <a:latin typeface="Comic Sans MS" pitchFamily="66" charset="0"/>
              </a:rPr>
              <a:t>Katalytické a regulační podjednotky</a:t>
            </a: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4211638" y="3425828"/>
            <a:ext cx="2376487" cy="431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cs-CZ" sz="1600" b="1">
                <a:latin typeface="Comic Sans MS" pitchFamily="66" charset="0"/>
              </a:rPr>
              <a:t>Identické podjednotky</a:t>
            </a:r>
          </a:p>
        </p:txBody>
      </p:sp>
      <p:cxnSp>
        <p:nvCxnSpPr>
          <p:cNvPr id="21518" name="AutoShape 14"/>
          <p:cNvCxnSpPr>
            <a:cxnSpLocks noChangeShapeType="1"/>
            <a:stCxn id="21509" idx="3"/>
            <a:endCxn id="21516" idx="1"/>
          </p:cNvCxnSpPr>
          <p:nvPr/>
        </p:nvCxnSpPr>
        <p:spPr bwMode="auto">
          <a:xfrm flipV="1">
            <a:off x="3924300" y="2849565"/>
            <a:ext cx="287338" cy="504825"/>
          </a:xfrm>
          <a:prstGeom prst="bentConnector3">
            <a:avLst>
              <a:gd name="adj1" fmla="val 4972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1519" name="AutoShape 15"/>
          <p:cNvCxnSpPr>
            <a:cxnSpLocks noChangeShapeType="1"/>
            <a:stCxn id="21509" idx="3"/>
            <a:endCxn id="21517" idx="1"/>
          </p:cNvCxnSpPr>
          <p:nvPr/>
        </p:nvCxnSpPr>
        <p:spPr bwMode="auto">
          <a:xfrm>
            <a:off x="3924300" y="3354390"/>
            <a:ext cx="287338" cy="287338"/>
          </a:xfrm>
          <a:prstGeom prst="bentConnector3">
            <a:avLst>
              <a:gd name="adj1" fmla="val 4972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85720" y="4010045"/>
            <a:ext cx="7894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MULTIFUNKČNÍ ENZYMY – více katalytických míst (různé reakce)</a:t>
            </a:r>
          </a:p>
          <a:p>
            <a:r>
              <a:rPr lang="cs-CZ" b="1" dirty="0">
                <a:latin typeface="Comic Sans MS" pitchFamily="66" charset="0"/>
              </a:rPr>
              <a:t>v jednom </a:t>
            </a:r>
            <a:r>
              <a:rPr lang="cs-CZ" b="1" dirty="0" err="1">
                <a:latin typeface="Comic Sans MS" pitchFamily="66" charset="0"/>
              </a:rPr>
              <a:t>polypeptidovém</a:t>
            </a:r>
            <a:r>
              <a:rPr lang="cs-CZ" b="1" dirty="0">
                <a:latin typeface="Comic Sans MS" pitchFamily="66" charset="0"/>
              </a:rPr>
              <a:t> řetězci – </a:t>
            </a:r>
            <a:r>
              <a:rPr lang="cs-CZ" b="1" i="1" dirty="0" err="1">
                <a:latin typeface="Comic Sans MS" pitchFamily="66" charset="0"/>
              </a:rPr>
              <a:t>fatty</a:t>
            </a:r>
            <a:r>
              <a:rPr lang="cs-CZ" b="1" i="1" dirty="0">
                <a:latin typeface="Comic Sans MS" pitchFamily="66" charset="0"/>
              </a:rPr>
              <a:t> </a:t>
            </a:r>
            <a:r>
              <a:rPr lang="cs-CZ" b="1" i="1" dirty="0" err="1">
                <a:latin typeface="Comic Sans MS" pitchFamily="66" charset="0"/>
              </a:rPr>
              <a:t>acid</a:t>
            </a:r>
            <a:r>
              <a:rPr lang="cs-CZ" b="1" i="1" dirty="0">
                <a:latin typeface="Comic Sans MS" pitchFamily="66" charset="0"/>
              </a:rPr>
              <a:t> </a:t>
            </a:r>
            <a:r>
              <a:rPr lang="cs-CZ" b="1" i="1" dirty="0" err="1">
                <a:latin typeface="Comic Sans MS" pitchFamily="66" charset="0"/>
              </a:rPr>
              <a:t>synthase</a:t>
            </a:r>
            <a:endParaRPr lang="cs-CZ" b="1" i="1" dirty="0">
              <a:latin typeface="Comic Sans MS" pitchFamily="66" charset="0"/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295275" y="4787920"/>
            <a:ext cx="828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MULTIENZYMOVÉ KOMPLEXY – vysoce organizované soustavy několika</a:t>
            </a:r>
          </a:p>
          <a:p>
            <a:r>
              <a:rPr lang="cs-CZ" b="1" dirty="0">
                <a:latin typeface="Comic Sans MS" pitchFamily="66" charset="0"/>
              </a:rPr>
              <a:t>druhů enzymů –</a:t>
            </a:r>
            <a:r>
              <a:rPr lang="cs-CZ" b="1" i="1" dirty="0">
                <a:latin typeface="Comic Sans MS" pitchFamily="66" charset="0"/>
              </a:rPr>
              <a:t> </a:t>
            </a:r>
            <a:r>
              <a:rPr lang="cs-CZ" b="1" i="1" dirty="0" err="1">
                <a:latin typeface="Comic Sans MS" pitchFamily="66" charset="0"/>
              </a:rPr>
              <a:t>pyruvate</a:t>
            </a:r>
            <a:r>
              <a:rPr lang="cs-CZ" b="1" i="1" dirty="0">
                <a:latin typeface="Comic Sans MS" pitchFamily="66" charset="0"/>
              </a:rPr>
              <a:t> </a:t>
            </a:r>
            <a:r>
              <a:rPr lang="cs-CZ" b="1" i="1" dirty="0" err="1">
                <a:latin typeface="Comic Sans MS" pitchFamily="66" charset="0"/>
              </a:rPr>
              <a:t>dehydrogenase</a:t>
            </a:r>
            <a:r>
              <a:rPr lang="cs-CZ" b="1" i="1" dirty="0">
                <a:latin typeface="Comic Sans MS" pitchFamily="66" charset="0"/>
              </a:rPr>
              <a:t> </a:t>
            </a:r>
            <a:r>
              <a:rPr lang="cs-CZ" b="1" i="1" dirty="0" err="1">
                <a:latin typeface="Comic Sans MS" pitchFamily="66" charset="0"/>
              </a:rPr>
              <a:t>complex</a:t>
            </a:r>
            <a:r>
              <a:rPr lang="cs-CZ" b="1" i="1" dirty="0">
                <a:latin typeface="Comic Sans MS" pitchFamily="66" charset="0"/>
              </a:rPr>
              <a:t>, </a:t>
            </a:r>
            <a:r>
              <a:rPr lang="cs-CZ" b="1" i="1" dirty="0" err="1">
                <a:latin typeface="Comic Sans MS" pitchFamily="66" charset="0"/>
              </a:rPr>
              <a:t>respiratory</a:t>
            </a:r>
            <a:r>
              <a:rPr lang="cs-CZ" b="1" i="1" dirty="0">
                <a:latin typeface="Comic Sans MS" pitchFamily="66" charset="0"/>
              </a:rPr>
              <a:t> </a:t>
            </a:r>
            <a:r>
              <a:rPr lang="cs-CZ" b="1" i="1" dirty="0" err="1">
                <a:latin typeface="Comic Sans MS" pitchFamily="66" charset="0"/>
              </a:rPr>
              <a:t>chain</a:t>
            </a:r>
            <a:endParaRPr lang="cs-CZ" b="1" i="1" dirty="0">
              <a:latin typeface="Comic Sans MS" pitchFamily="66" charset="0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92100" y="5645170"/>
            <a:ext cx="77332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ISOENZYMY – Katalyzují identické reakce, liší </a:t>
            </a:r>
            <a:r>
              <a:rPr lang="cs-CZ" b="1" dirty="0" smtClean="0">
                <a:latin typeface="Comic Sans MS" pitchFamily="66" charset="0"/>
              </a:rPr>
              <a:t>se ve </a:t>
            </a:r>
            <a:r>
              <a:rPr lang="cs-CZ" b="1" dirty="0">
                <a:latin typeface="Comic Sans MS" pitchFamily="66" charset="0"/>
              </a:rPr>
              <a:t>struktuře a</a:t>
            </a:r>
          </a:p>
          <a:p>
            <a:r>
              <a:rPr lang="cs-CZ" b="1" dirty="0">
                <a:latin typeface="Comic Sans MS" pitchFamily="66" charset="0"/>
              </a:rPr>
              <a:t>vlastnostech – různá afinita k substrátu, různá lokalizace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2709863" y="287320"/>
            <a:ext cx="22669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OSNOVA</a:t>
            </a:r>
            <a:endParaRPr lang="cs-CZ" sz="3600" b="1" dirty="0">
              <a:latin typeface="Comic Sans MS" pitchFamily="66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35016" y="1357298"/>
            <a:ext cx="506581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endParaRPr lang="cs-CZ" sz="2400" b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2400" b="1" dirty="0">
                <a:latin typeface="Comic Sans MS" pitchFamily="66" charset="0"/>
              </a:rPr>
              <a:t>Struktura, funkce, </a:t>
            </a:r>
            <a:r>
              <a:rPr lang="cs-CZ" sz="2400" b="1" dirty="0" smtClean="0">
                <a:latin typeface="Comic Sans MS" pitchFamily="66" charset="0"/>
              </a:rPr>
              <a:t>klasifikace</a:t>
            </a:r>
          </a:p>
          <a:p>
            <a:pPr marL="342900" indent="-342900">
              <a:buFontTx/>
              <a:buAutoNum type="arabicPeriod"/>
            </a:pPr>
            <a:endParaRPr lang="cs-CZ" sz="2400" b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2400" b="1" dirty="0" err="1" smtClean="0">
                <a:solidFill>
                  <a:srgbClr val="FF0000"/>
                </a:solidFill>
                <a:latin typeface="Comic Sans MS" pitchFamily="66" charset="0"/>
              </a:rPr>
              <a:t>Kofaktory</a:t>
            </a:r>
            <a:endParaRPr lang="cs-CZ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endParaRPr lang="cs-CZ" sz="2400" b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2400" b="1" dirty="0">
                <a:latin typeface="Comic Sans MS" pitchFamily="66" charset="0"/>
              </a:rPr>
              <a:t>Enzymová </a:t>
            </a:r>
            <a:r>
              <a:rPr lang="cs-CZ" sz="2400" b="1" dirty="0" smtClean="0">
                <a:latin typeface="Comic Sans MS" pitchFamily="66" charset="0"/>
              </a:rPr>
              <a:t>kinetika</a:t>
            </a:r>
          </a:p>
          <a:p>
            <a:pPr marL="342900" indent="-342900">
              <a:buFontTx/>
              <a:buAutoNum type="arabicPeriod"/>
            </a:pPr>
            <a:endParaRPr lang="cs-CZ" sz="2400" b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2400" b="1" dirty="0">
                <a:latin typeface="Comic Sans MS" pitchFamily="66" charset="0"/>
              </a:rPr>
              <a:t>Regulace enzymové </a:t>
            </a:r>
            <a:r>
              <a:rPr lang="cs-CZ" sz="2400" b="1" dirty="0" smtClean="0">
                <a:latin typeface="Comic Sans MS" pitchFamily="66" charset="0"/>
              </a:rPr>
              <a:t>aktivity</a:t>
            </a:r>
          </a:p>
          <a:p>
            <a:pPr marL="342900" indent="-342900">
              <a:buFontTx/>
              <a:buAutoNum type="arabicPeriod"/>
            </a:pPr>
            <a:endParaRPr lang="cs-CZ" sz="2400" b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2400" b="1" dirty="0">
                <a:latin typeface="Comic Sans MS" pitchFamily="66" charset="0"/>
              </a:rPr>
              <a:t>Diagnostický význam enzymů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143108" y="139463"/>
            <a:ext cx="52389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KOFAKTORY ENZYMŮ</a:t>
            </a:r>
            <a:endParaRPr lang="cs-CZ" sz="3600" b="1" dirty="0">
              <a:latin typeface="Comic Sans MS" pitchFamily="66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4925" y="1035043"/>
            <a:ext cx="90582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Malé heterocyklické molekuly nebo ionty potřebné k průběhu enzymové reakce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Funkce: donory nebo </a:t>
            </a:r>
            <a:r>
              <a:rPr lang="cs-CZ" b="1" dirty="0" err="1">
                <a:latin typeface="Comic Sans MS" pitchFamily="66" charset="0"/>
              </a:rPr>
              <a:t>or</a:t>
            </a:r>
            <a:r>
              <a:rPr lang="cs-CZ" b="1" dirty="0">
                <a:latin typeface="Comic Sans MS" pitchFamily="66" charset="0"/>
              </a:rPr>
              <a:t> akceptory </a:t>
            </a:r>
            <a:r>
              <a:rPr lang="cs-CZ" b="1" dirty="0" err="1">
                <a:latin typeface="Comic Sans MS" pitchFamily="66" charset="0"/>
              </a:rPr>
              <a:t>funkčích</a:t>
            </a:r>
            <a:r>
              <a:rPr lang="cs-CZ" b="1" dirty="0">
                <a:latin typeface="Comic Sans MS" pitchFamily="66" charset="0"/>
              </a:rPr>
              <a:t> skupin, atomů, elektronů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Vazba do aktivního místa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Transfer skupiny (atomu) na/z substrátu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Strukturně podobné vitamínům rozpustným ve vodě</a:t>
            </a:r>
            <a:endParaRPr lang="cs-CZ" b="1" i="1" dirty="0">
              <a:latin typeface="Comic Sans MS" pitchFamily="66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98532" y="2859103"/>
            <a:ext cx="1304925" cy="1036637"/>
            <a:chOff x="336" y="999"/>
            <a:chExt cx="822" cy="653"/>
          </a:xfrm>
        </p:grpSpPr>
        <p:sp>
          <p:nvSpPr>
            <p:cNvPr id="23557" name="Line 5"/>
            <p:cNvSpPr>
              <a:spLocks noChangeShapeType="1"/>
            </p:cNvSpPr>
            <p:nvPr/>
          </p:nvSpPr>
          <p:spPr bwMode="auto">
            <a:xfrm>
              <a:off x="57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558" name="Line 6"/>
            <p:cNvSpPr>
              <a:spLocks noChangeShapeType="1"/>
            </p:cNvSpPr>
            <p:nvPr/>
          </p:nvSpPr>
          <p:spPr bwMode="auto">
            <a:xfrm>
              <a:off x="576" y="139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36" y="999"/>
              <a:ext cx="822" cy="653"/>
              <a:chOff x="1104" y="999"/>
              <a:chExt cx="822" cy="653"/>
            </a:xfrm>
          </p:grpSpPr>
          <p:sp>
            <p:nvSpPr>
              <p:cNvPr id="23560" name="Text Box 8"/>
              <p:cNvSpPr txBox="1">
                <a:spLocks noChangeArrowheads="1"/>
              </p:cNvSpPr>
              <p:nvPr/>
            </p:nvSpPr>
            <p:spPr bwMode="auto">
              <a:xfrm>
                <a:off x="1104" y="999"/>
                <a:ext cx="3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H</a:t>
                </a:r>
                <a:r>
                  <a:rPr lang="en-US" sz="1600" b="1" baseline="-25000">
                    <a:latin typeface="Times New Roman" pitchFamily="18" charset="0"/>
                  </a:rPr>
                  <a:t>2</a:t>
                </a:r>
                <a:r>
                  <a:rPr lang="en-US" sz="1600" b="1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23561" name="Text Box 9"/>
              <p:cNvSpPr txBox="1">
                <a:spLocks noChangeArrowheads="1"/>
              </p:cNvSpPr>
              <p:nvPr/>
            </p:nvSpPr>
            <p:spPr bwMode="auto">
              <a:xfrm>
                <a:off x="1152" y="1200"/>
                <a:ext cx="3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HC</a:t>
                </a:r>
              </a:p>
            </p:txBody>
          </p:sp>
          <p:sp>
            <p:nvSpPr>
              <p:cNvPr id="23562" name="Text Box 10"/>
              <p:cNvSpPr txBox="1">
                <a:spLocks noChangeArrowheads="1"/>
              </p:cNvSpPr>
              <p:nvPr/>
            </p:nvSpPr>
            <p:spPr bwMode="auto">
              <a:xfrm>
                <a:off x="1232" y="1440"/>
                <a:ext cx="3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CH</a:t>
                </a:r>
                <a:r>
                  <a:rPr lang="en-US" sz="1600" b="1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23563" name="Line 11"/>
              <p:cNvSpPr>
                <a:spLocks noChangeShapeType="1"/>
              </p:cNvSpPr>
              <p:nvPr/>
            </p:nvSpPr>
            <p:spPr bwMode="auto">
              <a:xfrm rot="-5400000" flipH="1" flipV="1">
                <a:off x="1440" y="10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564" name="Line 12"/>
              <p:cNvSpPr>
                <a:spLocks noChangeShapeType="1"/>
              </p:cNvSpPr>
              <p:nvPr/>
            </p:nvSpPr>
            <p:spPr bwMode="auto">
              <a:xfrm rot="-5400000" flipH="1" flipV="1">
                <a:off x="1440" y="124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565" name="Text Box 13"/>
              <p:cNvSpPr txBox="1">
                <a:spLocks noChangeArrowheads="1"/>
              </p:cNvSpPr>
              <p:nvPr/>
            </p:nvSpPr>
            <p:spPr bwMode="auto">
              <a:xfrm>
                <a:off x="1440" y="999"/>
                <a:ext cx="3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OH</a:t>
                </a:r>
              </a:p>
            </p:txBody>
          </p:sp>
          <p:sp>
            <p:nvSpPr>
              <p:cNvPr id="23566" name="Text Box 14"/>
              <p:cNvSpPr txBox="1">
                <a:spLocks noChangeArrowheads="1"/>
              </p:cNvSpPr>
              <p:nvPr/>
            </p:nvSpPr>
            <p:spPr bwMode="auto">
              <a:xfrm>
                <a:off x="1440" y="1184"/>
                <a:ext cx="3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OH</a:t>
                </a:r>
              </a:p>
            </p:txBody>
          </p:sp>
          <p:sp>
            <p:nvSpPr>
              <p:cNvPr id="23567" name="Line 15"/>
              <p:cNvSpPr>
                <a:spLocks noChangeShapeType="1"/>
              </p:cNvSpPr>
              <p:nvPr/>
            </p:nvSpPr>
            <p:spPr bwMode="auto">
              <a:xfrm rot="-5400000" flipH="1" flipV="1">
                <a:off x="1536" y="14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568" name="Text Box 16"/>
              <p:cNvSpPr txBox="1">
                <a:spLocks noChangeArrowheads="1"/>
              </p:cNvSpPr>
              <p:nvPr/>
            </p:nvSpPr>
            <p:spPr bwMode="auto">
              <a:xfrm>
                <a:off x="1536" y="1424"/>
                <a:ext cx="39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O   P</a:t>
                </a:r>
              </a:p>
            </p:txBody>
          </p:sp>
          <p:sp>
            <p:nvSpPr>
              <p:cNvPr id="23569" name="Line 17"/>
              <p:cNvSpPr>
                <a:spLocks noChangeShapeType="1"/>
              </p:cNvSpPr>
              <p:nvPr/>
            </p:nvSpPr>
            <p:spPr bwMode="auto">
              <a:xfrm rot="-5400000" flipH="1" flipV="1">
                <a:off x="1728" y="14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98532" y="4498990"/>
            <a:ext cx="1350962" cy="1073150"/>
            <a:chOff x="1152" y="3360"/>
            <a:chExt cx="851" cy="676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1440" y="3484"/>
              <a:ext cx="96" cy="192"/>
              <a:chOff x="1440" y="3484"/>
              <a:chExt cx="96" cy="192"/>
            </a:xfrm>
          </p:grpSpPr>
          <p:sp>
            <p:nvSpPr>
              <p:cNvPr id="23572" name="Line 20"/>
              <p:cNvSpPr>
                <a:spLocks noChangeShapeType="1"/>
              </p:cNvSpPr>
              <p:nvPr/>
            </p:nvSpPr>
            <p:spPr bwMode="auto">
              <a:xfrm rot="-5400000" flipH="1" flipV="1">
                <a:off x="1488" y="343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573" name="Line 21"/>
              <p:cNvSpPr>
                <a:spLocks noChangeShapeType="1"/>
              </p:cNvSpPr>
              <p:nvPr/>
            </p:nvSpPr>
            <p:spPr bwMode="auto">
              <a:xfrm rot="-5400000" flipH="1" flipV="1">
                <a:off x="1488" y="362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1152" y="3360"/>
              <a:ext cx="851" cy="676"/>
              <a:chOff x="1968" y="3360"/>
              <a:chExt cx="851" cy="676"/>
            </a:xfrm>
          </p:grpSpPr>
          <p:sp>
            <p:nvSpPr>
              <p:cNvPr id="23575" name="Text Box 23"/>
              <p:cNvSpPr txBox="1">
                <a:spLocks noChangeArrowheads="1"/>
              </p:cNvSpPr>
              <p:nvPr/>
            </p:nvSpPr>
            <p:spPr bwMode="auto">
              <a:xfrm>
                <a:off x="1968" y="3360"/>
                <a:ext cx="3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H</a:t>
                </a:r>
                <a:r>
                  <a:rPr lang="en-US" sz="1600" b="1" baseline="-25000">
                    <a:latin typeface="Times New Roman" pitchFamily="18" charset="0"/>
                  </a:rPr>
                  <a:t>2</a:t>
                </a:r>
                <a:r>
                  <a:rPr lang="en-US" sz="1600" b="1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23576" name="Text Box 24"/>
              <p:cNvSpPr txBox="1">
                <a:spLocks noChangeArrowheads="1"/>
              </p:cNvSpPr>
              <p:nvPr/>
            </p:nvSpPr>
            <p:spPr bwMode="auto">
              <a:xfrm>
                <a:off x="2096" y="3580"/>
                <a:ext cx="2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23577" name="Text Box 25"/>
              <p:cNvSpPr txBox="1">
                <a:spLocks noChangeArrowheads="1"/>
              </p:cNvSpPr>
              <p:nvPr/>
            </p:nvSpPr>
            <p:spPr bwMode="auto">
              <a:xfrm>
                <a:off x="2096" y="3820"/>
                <a:ext cx="3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CH</a:t>
                </a:r>
                <a:r>
                  <a:rPr lang="en-US" sz="1600" b="1" baseline="-25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23578" name="Line 26"/>
              <p:cNvSpPr>
                <a:spLocks noChangeShapeType="1"/>
              </p:cNvSpPr>
              <p:nvPr/>
            </p:nvSpPr>
            <p:spPr bwMode="auto">
              <a:xfrm>
                <a:off x="2208" y="353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579" name="Line 27"/>
              <p:cNvSpPr>
                <a:spLocks noChangeShapeType="1"/>
              </p:cNvSpPr>
              <p:nvPr/>
            </p:nvSpPr>
            <p:spPr bwMode="auto">
              <a:xfrm>
                <a:off x="2208" y="377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580" name="Line 28"/>
              <p:cNvSpPr>
                <a:spLocks noChangeShapeType="1"/>
              </p:cNvSpPr>
              <p:nvPr/>
            </p:nvSpPr>
            <p:spPr bwMode="auto">
              <a:xfrm rot="-5400000" flipH="1" flipV="1">
                <a:off x="2429" y="38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581" name="Text Box 29"/>
              <p:cNvSpPr txBox="1">
                <a:spLocks noChangeArrowheads="1"/>
              </p:cNvSpPr>
              <p:nvPr/>
            </p:nvSpPr>
            <p:spPr bwMode="auto">
              <a:xfrm>
                <a:off x="2429" y="3824"/>
                <a:ext cx="39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O   P</a:t>
                </a:r>
              </a:p>
            </p:txBody>
          </p:sp>
          <p:sp>
            <p:nvSpPr>
              <p:cNvPr id="23582" name="Line 30"/>
              <p:cNvSpPr>
                <a:spLocks noChangeShapeType="1"/>
              </p:cNvSpPr>
              <p:nvPr/>
            </p:nvSpPr>
            <p:spPr bwMode="auto">
              <a:xfrm rot="-5400000" flipH="1" flipV="1">
                <a:off x="2621" y="38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583" name="Text Box 31"/>
              <p:cNvSpPr txBox="1">
                <a:spLocks noChangeArrowheads="1"/>
              </p:cNvSpPr>
              <p:nvPr/>
            </p:nvSpPr>
            <p:spPr bwMode="auto">
              <a:xfrm>
                <a:off x="2304" y="3360"/>
                <a:ext cx="3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OH</a:t>
                </a:r>
              </a:p>
            </p:txBody>
          </p:sp>
          <p:sp>
            <p:nvSpPr>
              <p:cNvPr id="23584" name="Line 32"/>
              <p:cNvSpPr>
                <a:spLocks noChangeShapeType="1"/>
              </p:cNvSpPr>
              <p:nvPr/>
            </p:nvSpPr>
            <p:spPr bwMode="auto">
              <a:xfrm rot="-5400000" flipH="1" flipV="1">
                <a:off x="2304" y="364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585" name="Text Box 33"/>
              <p:cNvSpPr txBox="1">
                <a:spLocks noChangeArrowheads="1"/>
              </p:cNvSpPr>
              <p:nvPr/>
            </p:nvSpPr>
            <p:spPr bwMode="auto">
              <a:xfrm>
                <a:off x="2304" y="3584"/>
                <a:ext cx="2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O</a:t>
                </a:r>
              </a:p>
            </p:txBody>
          </p:sp>
        </p:grp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5651532" y="2857515"/>
            <a:ext cx="958850" cy="1068388"/>
            <a:chOff x="1920" y="988"/>
            <a:chExt cx="604" cy="673"/>
          </a:xfrm>
        </p:grpSpPr>
        <p:sp>
          <p:nvSpPr>
            <p:cNvPr id="23587" name="Text Box 35"/>
            <p:cNvSpPr txBox="1">
              <a:spLocks noChangeArrowheads="1"/>
            </p:cNvSpPr>
            <p:nvPr/>
          </p:nvSpPr>
          <p:spPr bwMode="auto">
            <a:xfrm>
              <a:off x="2000" y="988"/>
              <a:ext cx="3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latin typeface="Times New Roman" pitchFamily="18" charset="0"/>
                </a:rPr>
                <a:t>CH</a:t>
              </a:r>
              <a:r>
                <a:rPr lang="en-US" sz="1600" b="1" baseline="-25000">
                  <a:latin typeface="Times New Roman" pitchFamily="18" charset="0"/>
                </a:rPr>
                <a:t>3</a:t>
              </a:r>
              <a:endParaRPr lang="en-US" sz="1600" b="1">
                <a:latin typeface="Times New Roman" pitchFamily="18" charset="0"/>
              </a:endParaRPr>
            </a:p>
          </p:txBody>
        </p:sp>
        <p:sp>
          <p:nvSpPr>
            <p:cNvPr id="23588" name="Text Box 36"/>
            <p:cNvSpPr txBox="1">
              <a:spLocks noChangeArrowheads="1"/>
            </p:cNvSpPr>
            <p:nvPr/>
          </p:nvSpPr>
          <p:spPr bwMode="auto">
            <a:xfrm>
              <a:off x="1920" y="1209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latin typeface="Times New Roman" pitchFamily="18" charset="0"/>
                </a:rPr>
                <a:t>HC</a:t>
              </a:r>
            </a:p>
          </p:txBody>
        </p:sp>
        <p:sp>
          <p:nvSpPr>
            <p:cNvPr id="23589" name="Text Box 37"/>
            <p:cNvSpPr txBox="1">
              <a:spLocks noChangeArrowheads="1"/>
            </p:cNvSpPr>
            <p:nvPr/>
          </p:nvSpPr>
          <p:spPr bwMode="auto">
            <a:xfrm>
              <a:off x="2000" y="1449"/>
              <a:ext cx="5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latin typeface="Times New Roman" pitchFamily="18" charset="0"/>
                </a:rPr>
                <a:t>COOH</a:t>
              </a:r>
            </a:p>
          </p:txBody>
        </p:sp>
        <p:sp>
          <p:nvSpPr>
            <p:cNvPr id="23590" name="Line 38"/>
            <p:cNvSpPr>
              <a:spLocks noChangeShapeType="1"/>
            </p:cNvSpPr>
            <p:nvPr/>
          </p:nvSpPr>
          <p:spPr bwMode="auto">
            <a:xfrm>
              <a:off x="2112" y="116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591" name="Line 39"/>
            <p:cNvSpPr>
              <a:spLocks noChangeShapeType="1"/>
            </p:cNvSpPr>
            <p:nvPr/>
          </p:nvSpPr>
          <p:spPr bwMode="auto">
            <a:xfrm>
              <a:off x="2112" y="140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592" name="Line 40"/>
            <p:cNvSpPr>
              <a:spLocks noChangeShapeType="1"/>
            </p:cNvSpPr>
            <p:nvPr/>
          </p:nvSpPr>
          <p:spPr bwMode="auto">
            <a:xfrm rot="-5400000" flipH="1" flipV="1">
              <a:off x="2208" y="125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593" name="Text Box 41"/>
            <p:cNvSpPr txBox="1">
              <a:spLocks noChangeArrowheads="1"/>
            </p:cNvSpPr>
            <p:nvPr/>
          </p:nvSpPr>
          <p:spPr bwMode="auto">
            <a:xfrm>
              <a:off x="2208" y="1200"/>
              <a:ext cx="3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latin typeface="Times New Roman" pitchFamily="18" charset="0"/>
                </a:rPr>
                <a:t>OH</a:t>
              </a: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5880132" y="4535503"/>
            <a:ext cx="857250" cy="1036637"/>
            <a:chOff x="3204" y="3408"/>
            <a:chExt cx="540" cy="653"/>
          </a:xfrm>
        </p:grpSpPr>
        <p:sp>
          <p:nvSpPr>
            <p:cNvPr id="23595" name="Text Box 43"/>
            <p:cNvSpPr txBox="1">
              <a:spLocks noChangeArrowheads="1"/>
            </p:cNvSpPr>
            <p:nvPr/>
          </p:nvSpPr>
          <p:spPr bwMode="auto">
            <a:xfrm>
              <a:off x="3210" y="3408"/>
              <a:ext cx="3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latin typeface="Times New Roman" pitchFamily="18" charset="0"/>
                </a:rPr>
                <a:t>CH</a:t>
              </a:r>
              <a:r>
                <a:rPr lang="en-US" sz="1600" b="1" baseline="-25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3596" name="Text Box 44"/>
            <p:cNvSpPr txBox="1">
              <a:spLocks noChangeArrowheads="1"/>
            </p:cNvSpPr>
            <p:nvPr/>
          </p:nvSpPr>
          <p:spPr bwMode="auto">
            <a:xfrm>
              <a:off x="3204" y="3609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3597" name="Text Box 45"/>
            <p:cNvSpPr txBox="1">
              <a:spLocks noChangeArrowheads="1"/>
            </p:cNvSpPr>
            <p:nvPr/>
          </p:nvSpPr>
          <p:spPr bwMode="auto">
            <a:xfrm>
              <a:off x="3204" y="3849"/>
              <a:ext cx="5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latin typeface="Times New Roman" pitchFamily="18" charset="0"/>
                </a:rPr>
                <a:t>COOH </a:t>
              </a:r>
            </a:p>
          </p:txBody>
        </p:sp>
        <p:sp>
          <p:nvSpPr>
            <p:cNvPr id="23598" name="Line 46"/>
            <p:cNvSpPr>
              <a:spLocks noChangeShapeType="1"/>
            </p:cNvSpPr>
            <p:nvPr/>
          </p:nvSpPr>
          <p:spPr bwMode="auto">
            <a:xfrm>
              <a:off x="3316" y="356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599" name="Line 47"/>
            <p:cNvSpPr>
              <a:spLocks noChangeShapeType="1"/>
            </p:cNvSpPr>
            <p:nvPr/>
          </p:nvSpPr>
          <p:spPr bwMode="auto">
            <a:xfrm>
              <a:off x="3316" y="380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600" name="Line 48"/>
            <p:cNvSpPr>
              <a:spLocks noChangeShapeType="1"/>
            </p:cNvSpPr>
            <p:nvPr/>
          </p:nvSpPr>
          <p:spPr bwMode="auto">
            <a:xfrm rot="-5400000" flipH="1" flipV="1">
              <a:off x="3408" y="36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601" name="Line 49"/>
            <p:cNvSpPr>
              <a:spLocks noChangeShapeType="1"/>
            </p:cNvSpPr>
            <p:nvPr/>
          </p:nvSpPr>
          <p:spPr bwMode="auto">
            <a:xfrm rot="-5400000" flipH="1" flipV="1">
              <a:off x="340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602" name="Text Box 50"/>
            <p:cNvSpPr txBox="1">
              <a:spLocks noChangeArrowheads="1"/>
            </p:cNvSpPr>
            <p:nvPr/>
          </p:nvSpPr>
          <p:spPr bwMode="auto">
            <a:xfrm>
              <a:off x="3408" y="3628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latin typeface="Times New Roman" pitchFamily="18" charset="0"/>
                </a:rPr>
                <a:t>O</a:t>
              </a:r>
            </a:p>
          </p:txBody>
        </p:sp>
      </p:grpSp>
      <p:sp>
        <p:nvSpPr>
          <p:cNvPr id="23629" name="Text Box 77"/>
          <p:cNvSpPr txBox="1">
            <a:spLocks noChangeArrowheads="1"/>
          </p:cNvSpPr>
          <p:nvPr/>
        </p:nvSpPr>
        <p:spPr bwMode="auto">
          <a:xfrm>
            <a:off x="3670332" y="3025790"/>
            <a:ext cx="701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FF0000"/>
                </a:solidFill>
                <a:latin typeface="Times New Roman" pitchFamily="18" charset="0"/>
              </a:rPr>
              <a:t>NAD</a:t>
            </a:r>
            <a:r>
              <a:rPr lang="en-US" sz="1600" b="1" baseline="30000">
                <a:solidFill>
                  <a:srgbClr val="FF0000"/>
                </a:solidFill>
                <a:latin typeface="Times New Roman" pitchFamily="18" charset="0"/>
              </a:rPr>
              <a:t>+</a:t>
            </a:r>
            <a:endParaRPr lang="en-US" sz="1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630" name="Text Box 78"/>
          <p:cNvSpPr txBox="1">
            <a:spLocks noChangeArrowheads="1"/>
          </p:cNvSpPr>
          <p:nvPr/>
        </p:nvSpPr>
        <p:spPr bwMode="auto">
          <a:xfrm>
            <a:off x="2393982" y="3209940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Times New Roman" pitchFamily="18" charset="0"/>
              </a:rPr>
              <a:t>GDP</a:t>
            </a:r>
          </a:p>
        </p:txBody>
      </p:sp>
      <p:sp>
        <p:nvSpPr>
          <p:cNvPr id="23631" name="Text Box 79"/>
          <p:cNvSpPr txBox="1">
            <a:spLocks noChangeArrowheads="1"/>
          </p:cNvSpPr>
          <p:nvPr/>
        </p:nvSpPr>
        <p:spPr bwMode="auto">
          <a:xfrm>
            <a:off x="4900644" y="4016390"/>
            <a:ext cx="388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Times New Roman" pitchFamily="18" charset="0"/>
              </a:rPr>
              <a:t>E</a:t>
            </a:r>
            <a:r>
              <a:rPr lang="en-US" sz="1600" b="1" baseline="-25000">
                <a:latin typeface="Times New Roman" pitchFamily="18" charset="0"/>
              </a:rPr>
              <a:t>2</a:t>
            </a:r>
            <a:endParaRPr lang="en-US" sz="1600" b="1">
              <a:latin typeface="Times New Roman" pitchFamily="18" charset="0"/>
            </a:endParaRPr>
          </a:p>
        </p:txBody>
      </p:sp>
      <p:sp>
        <p:nvSpPr>
          <p:cNvPr id="23632" name="Text Box 80"/>
          <p:cNvSpPr txBox="1">
            <a:spLocks noChangeArrowheads="1"/>
          </p:cNvSpPr>
          <p:nvPr/>
        </p:nvSpPr>
        <p:spPr bwMode="auto">
          <a:xfrm>
            <a:off x="3441732" y="4810140"/>
            <a:ext cx="1135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solidFill>
                  <a:srgbClr val="FF0000"/>
                </a:solidFill>
                <a:latin typeface="Times New Roman" pitchFamily="18" charset="0"/>
              </a:rPr>
              <a:t>NADH+H</a:t>
            </a:r>
            <a:r>
              <a:rPr lang="en-US" sz="1600" b="1" baseline="30000">
                <a:solidFill>
                  <a:srgbClr val="FF0000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23633" name="Text Box 81"/>
          <p:cNvSpPr txBox="1">
            <a:spLocks noChangeArrowheads="1"/>
          </p:cNvSpPr>
          <p:nvPr/>
        </p:nvSpPr>
        <p:spPr bwMode="auto">
          <a:xfrm>
            <a:off x="4889532" y="3286140"/>
            <a:ext cx="465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Times New Roman" pitchFamily="18" charset="0"/>
              </a:rPr>
              <a:t>LD</a:t>
            </a:r>
          </a:p>
        </p:txBody>
      </p:sp>
      <p:sp>
        <p:nvSpPr>
          <p:cNvPr id="23642" name="Oval 90"/>
          <p:cNvSpPr>
            <a:spLocks noChangeArrowheads="1"/>
          </p:cNvSpPr>
          <p:nvPr/>
        </p:nvSpPr>
        <p:spPr bwMode="auto">
          <a:xfrm>
            <a:off x="4908582" y="397194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643" name="Text Box 91"/>
          <p:cNvSpPr txBox="1">
            <a:spLocks noChangeArrowheads="1"/>
          </p:cNvSpPr>
          <p:nvPr/>
        </p:nvSpPr>
        <p:spPr bwMode="auto">
          <a:xfrm>
            <a:off x="2538444" y="3971940"/>
            <a:ext cx="388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Times New Roman" pitchFamily="18" charset="0"/>
              </a:rPr>
              <a:t>E</a:t>
            </a:r>
            <a:r>
              <a:rPr lang="en-US" sz="1600" b="1" baseline="-25000">
                <a:latin typeface="Times New Roman" pitchFamily="18" charset="0"/>
              </a:rPr>
              <a:t>1</a:t>
            </a:r>
            <a:endParaRPr lang="en-US" sz="1600" b="1">
              <a:latin typeface="Times New Roman" pitchFamily="18" charset="0"/>
            </a:endParaRPr>
          </a:p>
        </p:txBody>
      </p:sp>
      <p:sp>
        <p:nvSpPr>
          <p:cNvPr id="23644" name="Oval 92"/>
          <p:cNvSpPr>
            <a:spLocks noChangeArrowheads="1"/>
          </p:cNvSpPr>
          <p:nvPr/>
        </p:nvSpPr>
        <p:spPr bwMode="auto">
          <a:xfrm>
            <a:off x="2546382" y="397194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cxnSp>
        <p:nvCxnSpPr>
          <p:cNvPr id="23645" name="AutoShape 93"/>
          <p:cNvCxnSpPr>
            <a:cxnSpLocks noChangeShapeType="1"/>
          </p:cNvCxnSpPr>
          <p:nvPr/>
        </p:nvCxnSpPr>
        <p:spPr bwMode="auto">
          <a:xfrm flipH="1">
            <a:off x="1555782" y="3214703"/>
            <a:ext cx="158750" cy="1808162"/>
          </a:xfrm>
          <a:prstGeom prst="curvedConnector3">
            <a:avLst>
              <a:gd name="adj1" fmla="val -466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646" name="AutoShape 94"/>
          <p:cNvCxnSpPr>
            <a:cxnSpLocks noChangeShapeType="1"/>
            <a:stCxn id="23629" idx="1"/>
            <a:endCxn id="23632" idx="1"/>
          </p:cNvCxnSpPr>
          <p:nvPr/>
        </p:nvCxnSpPr>
        <p:spPr bwMode="auto">
          <a:xfrm rot="10800000" flipV="1">
            <a:off x="3441732" y="3194065"/>
            <a:ext cx="228600" cy="1784350"/>
          </a:xfrm>
          <a:prstGeom prst="curvedConnector3">
            <a:avLst>
              <a:gd name="adj1" fmla="val 28541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647" name="AutoShape 95"/>
          <p:cNvCxnSpPr>
            <a:cxnSpLocks noChangeShapeType="1"/>
            <a:stCxn id="23632" idx="3"/>
            <a:endCxn id="23629" idx="3"/>
          </p:cNvCxnSpPr>
          <p:nvPr/>
        </p:nvCxnSpPr>
        <p:spPr bwMode="auto">
          <a:xfrm flipH="1" flipV="1">
            <a:off x="4372007" y="3194065"/>
            <a:ext cx="204787" cy="1784350"/>
          </a:xfrm>
          <a:prstGeom prst="curvedConnector3">
            <a:avLst>
              <a:gd name="adj1" fmla="val -144190"/>
            </a:avLst>
          </a:prstGeom>
          <a:noFill/>
          <a:ln w="28575">
            <a:solidFill>
              <a:schemeClr val="tx1"/>
            </a:solidFill>
            <a:prstDash val="sysDot"/>
            <a:round/>
            <a:headEnd type="stealth" w="med" len="med"/>
            <a:tailEnd/>
          </a:ln>
          <a:effectLst/>
        </p:spPr>
      </p:cxnSp>
      <p:cxnSp>
        <p:nvCxnSpPr>
          <p:cNvPr id="23648" name="AutoShape 96"/>
          <p:cNvCxnSpPr>
            <a:cxnSpLocks noChangeShapeType="1"/>
          </p:cNvCxnSpPr>
          <p:nvPr/>
        </p:nvCxnSpPr>
        <p:spPr bwMode="auto">
          <a:xfrm rot="10800000" flipH="1" flipV="1">
            <a:off x="5651532" y="3376628"/>
            <a:ext cx="228600" cy="1646237"/>
          </a:xfrm>
          <a:prstGeom prst="curvedConnector3">
            <a:avLst>
              <a:gd name="adj1" fmla="val -100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23654" name="Oval 102"/>
          <p:cNvSpPr>
            <a:spLocks noChangeArrowheads="1"/>
          </p:cNvSpPr>
          <p:nvPr/>
        </p:nvSpPr>
        <p:spPr bwMode="auto">
          <a:xfrm>
            <a:off x="1784382" y="526734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655" name="Oval 103"/>
          <p:cNvSpPr>
            <a:spLocks noChangeArrowheads="1"/>
          </p:cNvSpPr>
          <p:nvPr/>
        </p:nvSpPr>
        <p:spPr bwMode="auto">
          <a:xfrm>
            <a:off x="1708182" y="351474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657" name="Text Box 105"/>
          <p:cNvSpPr txBox="1">
            <a:spLocks noChangeArrowheads="1"/>
          </p:cNvSpPr>
          <p:nvPr/>
        </p:nvSpPr>
        <p:spPr bwMode="auto">
          <a:xfrm>
            <a:off x="7386669" y="406084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>
                <a:latin typeface="Comic Sans MS" pitchFamily="66" charset="0"/>
              </a:rPr>
              <a:t>KOENZYM</a:t>
            </a:r>
          </a:p>
        </p:txBody>
      </p:sp>
      <p:sp>
        <p:nvSpPr>
          <p:cNvPr id="23659" name="Text Box 107"/>
          <p:cNvSpPr txBox="1">
            <a:spLocks noChangeArrowheads="1"/>
          </p:cNvSpPr>
          <p:nvPr/>
        </p:nvSpPr>
        <p:spPr bwMode="auto">
          <a:xfrm>
            <a:off x="6450044" y="4564078"/>
            <a:ext cx="2622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b="1" i="1">
                <a:latin typeface="Comic Sans MS" pitchFamily="66" charset="0"/>
              </a:rPr>
              <a:t>Lactate dehydrogenase LDH</a:t>
            </a:r>
          </a:p>
        </p:txBody>
      </p:sp>
      <p:sp>
        <p:nvSpPr>
          <p:cNvPr id="23660" name="Text Box 108"/>
          <p:cNvSpPr txBox="1">
            <a:spLocks noChangeArrowheads="1"/>
          </p:cNvSpPr>
          <p:nvPr/>
        </p:nvSpPr>
        <p:spPr bwMode="auto">
          <a:xfrm>
            <a:off x="41306" y="3987815"/>
            <a:ext cx="795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b="1" i="1">
                <a:latin typeface="Comic Sans MS" pitchFamily="66" charset="0"/>
              </a:rPr>
              <a:t>GAPDH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620713" y="2147894"/>
            <a:ext cx="1514475" cy="960438"/>
            <a:chOff x="2982" y="2967"/>
            <a:chExt cx="954" cy="605"/>
          </a:xfrm>
        </p:grpSpPr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2982" y="2967"/>
              <a:ext cx="954" cy="605"/>
              <a:chOff x="408" y="2967"/>
              <a:chExt cx="954" cy="605"/>
            </a:xfrm>
          </p:grpSpPr>
          <p:sp>
            <p:nvSpPr>
              <p:cNvPr id="23605" name="Text Box 53"/>
              <p:cNvSpPr txBox="1">
                <a:spLocks noChangeArrowheads="1"/>
              </p:cNvSpPr>
              <p:nvPr/>
            </p:nvSpPr>
            <p:spPr bwMode="auto">
              <a:xfrm>
                <a:off x="854" y="2967"/>
                <a:ext cx="5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COOH</a:t>
                </a:r>
              </a:p>
            </p:txBody>
          </p:sp>
          <p:sp>
            <p:nvSpPr>
              <p:cNvPr id="23606" name="Text Box 54"/>
              <p:cNvSpPr txBox="1">
                <a:spLocks noChangeArrowheads="1"/>
              </p:cNvSpPr>
              <p:nvPr/>
            </p:nvSpPr>
            <p:spPr bwMode="auto">
              <a:xfrm>
                <a:off x="864" y="3360"/>
                <a:ext cx="2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R</a:t>
                </a:r>
              </a:p>
            </p:txBody>
          </p:sp>
          <p:sp>
            <p:nvSpPr>
              <p:cNvPr id="23607" name="Text Box 55"/>
              <p:cNvSpPr txBox="1">
                <a:spLocks noChangeArrowheads="1"/>
              </p:cNvSpPr>
              <p:nvPr/>
            </p:nvSpPr>
            <p:spPr bwMode="auto">
              <a:xfrm>
                <a:off x="662" y="3152"/>
                <a:ext cx="2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23608" name="Text Box 56"/>
              <p:cNvSpPr txBox="1">
                <a:spLocks noChangeArrowheads="1"/>
              </p:cNvSpPr>
              <p:nvPr/>
            </p:nvSpPr>
            <p:spPr bwMode="auto">
              <a:xfrm>
                <a:off x="422" y="3052"/>
                <a:ext cx="2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H</a:t>
                </a:r>
              </a:p>
            </p:txBody>
          </p:sp>
          <p:sp>
            <p:nvSpPr>
              <p:cNvPr id="23609" name="Text Box 57"/>
              <p:cNvSpPr txBox="1">
                <a:spLocks noChangeArrowheads="1"/>
              </p:cNvSpPr>
              <p:nvPr/>
            </p:nvSpPr>
            <p:spPr bwMode="auto">
              <a:xfrm>
                <a:off x="408" y="3216"/>
                <a:ext cx="2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H</a:t>
                </a:r>
              </a:p>
            </p:txBody>
          </p:sp>
          <p:sp>
            <p:nvSpPr>
              <p:cNvPr id="23610" name="Text Box 58"/>
              <p:cNvSpPr txBox="1">
                <a:spLocks noChangeArrowheads="1"/>
              </p:cNvSpPr>
              <p:nvPr/>
            </p:nvSpPr>
            <p:spPr bwMode="auto">
              <a:xfrm>
                <a:off x="1056" y="3168"/>
                <a:ext cx="2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H</a:t>
                </a:r>
              </a:p>
            </p:txBody>
          </p:sp>
        </p:grpSp>
        <p:grpSp>
          <p:nvGrpSpPr>
            <p:cNvPr id="11" name="Group 59"/>
            <p:cNvGrpSpPr>
              <a:grpSpLocks/>
            </p:cNvGrpSpPr>
            <p:nvPr/>
          </p:nvGrpSpPr>
          <p:grpSpPr bwMode="auto">
            <a:xfrm>
              <a:off x="3168" y="3120"/>
              <a:ext cx="528" cy="288"/>
              <a:chOff x="3168" y="3120"/>
              <a:chExt cx="528" cy="288"/>
            </a:xfrm>
          </p:grpSpPr>
          <p:sp>
            <p:nvSpPr>
              <p:cNvPr id="23612" name="Line 60"/>
              <p:cNvSpPr>
                <a:spLocks noChangeShapeType="1"/>
              </p:cNvSpPr>
              <p:nvPr/>
            </p:nvSpPr>
            <p:spPr bwMode="auto">
              <a:xfrm>
                <a:off x="3552" y="31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613" name="Line 61"/>
              <p:cNvSpPr>
                <a:spLocks noChangeShapeType="1"/>
              </p:cNvSpPr>
              <p:nvPr/>
            </p:nvSpPr>
            <p:spPr bwMode="auto">
              <a:xfrm>
                <a:off x="3552" y="331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614" name="Text Box 62"/>
              <p:cNvSpPr txBox="1">
                <a:spLocks noChangeArrowheads="1"/>
              </p:cNvSpPr>
              <p:nvPr/>
            </p:nvSpPr>
            <p:spPr bwMode="auto">
              <a:xfrm>
                <a:off x="3451" y="3159"/>
                <a:ext cx="2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23615" name="Line 63"/>
              <p:cNvSpPr>
                <a:spLocks noChangeShapeType="1"/>
              </p:cNvSpPr>
              <p:nvPr/>
            </p:nvSpPr>
            <p:spPr bwMode="auto">
              <a:xfrm flipH="1">
                <a:off x="3408" y="326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616" name="Line 64"/>
              <p:cNvSpPr>
                <a:spLocks noChangeShapeType="1"/>
              </p:cNvSpPr>
              <p:nvPr/>
            </p:nvSpPr>
            <p:spPr bwMode="auto">
              <a:xfrm flipH="1" flipV="1">
                <a:off x="3168" y="3168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617" name="Line 65"/>
              <p:cNvSpPr>
                <a:spLocks noChangeShapeType="1"/>
              </p:cNvSpPr>
              <p:nvPr/>
            </p:nvSpPr>
            <p:spPr bwMode="auto">
              <a:xfrm flipV="1">
                <a:off x="3168" y="3264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618" name="Line 66"/>
              <p:cNvSpPr>
                <a:spLocks noChangeShapeType="1"/>
              </p:cNvSpPr>
              <p:nvPr/>
            </p:nvSpPr>
            <p:spPr bwMode="auto">
              <a:xfrm flipH="1">
                <a:off x="3600" y="326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696913" y="3411544"/>
            <a:ext cx="1295400" cy="946150"/>
            <a:chOff x="1872" y="2976"/>
            <a:chExt cx="816" cy="596"/>
          </a:xfrm>
        </p:grpSpPr>
        <p:sp>
          <p:nvSpPr>
            <p:cNvPr id="23620" name="Line 68"/>
            <p:cNvSpPr>
              <a:spLocks noChangeShapeType="1"/>
            </p:cNvSpPr>
            <p:nvPr/>
          </p:nvSpPr>
          <p:spPr bwMode="auto">
            <a:xfrm>
              <a:off x="2304" y="33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621" name="Line 69"/>
            <p:cNvSpPr>
              <a:spLocks noChangeShapeType="1"/>
            </p:cNvSpPr>
            <p:nvPr/>
          </p:nvSpPr>
          <p:spPr bwMode="auto">
            <a:xfrm>
              <a:off x="2304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622" name="Line 70"/>
            <p:cNvSpPr>
              <a:spLocks noChangeShapeType="1"/>
            </p:cNvSpPr>
            <p:nvPr/>
          </p:nvSpPr>
          <p:spPr bwMode="auto">
            <a:xfrm flipH="1">
              <a:off x="2160" y="326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623" name="Line 71"/>
            <p:cNvSpPr>
              <a:spLocks noChangeShapeType="1"/>
            </p:cNvSpPr>
            <p:nvPr/>
          </p:nvSpPr>
          <p:spPr bwMode="auto">
            <a:xfrm flipH="1">
              <a:off x="2160" y="33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3" name="Group 72"/>
            <p:cNvGrpSpPr>
              <a:grpSpLocks/>
            </p:cNvGrpSpPr>
            <p:nvPr/>
          </p:nvGrpSpPr>
          <p:grpSpPr bwMode="auto">
            <a:xfrm>
              <a:off x="1872" y="2976"/>
              <a:ext cx="816" cy="596"/>
              <a:chOff x="1228" y="2976"/>
              <a:chExt cx="816" cy="596"/>
            </a:xfrm>
          </p:grpSpPr>
          <p:sp>
            <p:nvSpPr>
              <p:cNvPr id="23625" name="Text Box 73"/>
              <p:cNvSpPr txBox="1">
                <a:spLocks noChangeArrowheads="1"/>
              </p:cNvSpPr>
              <p:nvPr/>
            </p:nvSpPr>
            <p:spPr bwMode="auto">
              <a:xfrm>
                <a:off x="1536" y="2976"/>
                <a:ext cx="5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COOH</a:t>
                </a:r>
              </a:p>
            </p:txBody>
          </p:sp>
          <p:sp>
            <p:nvSpPr>
              <p:cNvPr id="23626" name="Text Box 74"/>
              <p:cNvSpPr txBox="1">
                <a:spLocks noChangeArrowheads="1"/>
              </p:cNvSpPr>
              <p:nvPr/>
            </p:nvSpPr>
            <p:spPr bwMode="auto">
              <a:xfrm>
                <a:off x="1541" y="3168"/>
                <a:ext cx="2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23627" name="Text Box 75"/>
              <p:cNvSpPr txBox="1">
                <a:spLocks noChangeArrowheads="1"/>
              </p:cNvSpPr>
              <p:nvPr/>
            </p:nvSpPr>
            <p:spPr bwMode="auto">
              <a:xfrm>
                <a:off x="1546" y="3360"/>
                <a:ext cx="2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R</a:t>
                </a:r>
              </a:p>
            </p:txBody>
          </p:sp>
          <p:sp>
            <p:nvSpPr>
              <p:cNvPr id="23628" name="Text Box 76"/>
              <p:cNvSpPr txBox="1">
                <a:spLocks noChangeArrowheads="1"/>
              </p:cNvSpPr>
              <p:nvPr/>
            </p:nvSpPr>
            <p:spPr bwMode="auto">
              <a:xfrm>
                <a:off x="1228" y="3196"/>
                <a:ext cx="3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Times New Roman" pitchFamily="18" charset="0"/>
                  </a:rPr>
                  <a:t>HN</a:t>
                </a:r>
              </a:p>
            </p:txBody>
          </p:sp>
        </p:grpSp>
      </p:grpSp>
      <p:sp>
        <p:nvSpPr>
          <p:cNvPr id="23634" name="Text Box 82"/>
          <p:cNvSpPr txBox="1">
            <a:spLocks noChangeArrowheads="1"/>
          </p:cNvSpPr>
          <p:nvPr/>
        </p:nvSpPr>
        <p:spPr bwMode="auto">
          <a:xfrm>
            <a:off x="5332413" y="2224094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Times New Roman" pitchFamily="18" charset="0"/>
              </a:rPr>
              <a:t>H</a:t>
            </a:r>
            <a:r>
              <a:rPr lang="en-US" sz="1600" b="1" baseline="-25000">
                <a:latin typeface="Times New Roman" pitchFamily="18" charset="0"/>
              </a:rPr>
              <a:t>2</a:t>
            </a:r>
            <a:r>
              <a:rPr lang="en-US" sz="1600" b="1">
                <a:latin typeface="Times New Roman" pitchFamily="18" charset="0"/>
              </a:rPr>
              <a:t>O</a:t>
            </a:r>
            <a:r>
              <a:rPr lang="en-US" sz="1600" b="1" baseline="-25000">
                <a:latin typeface="Times New Roman" pitchFamily="18" charset="0"/>
              </a:rPr>
              <a:t>2</a:t>
            </a:r>
          </a:p>
        </p:txBody>
      </p:sp>
      <p:sp>
        <p:nvSpPr>
          <p:cNvPr id="23635" name="Text Box 83"/>
          <p:cNvSpPr txBox="1">
            <a:spLocks noChangeArrowheads="1"/>
          </p:cNvSpPr>
          <p:nvPr/>
        </p:nvSpPr>
        <p:spPr bwMode="auto">
          <a:xfrm>
            <a:off x="5516563" y="3716344"/>
            <a:ext cx="412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latin typeface="Times New Roman" pitchFamily="18" charset="0"/>
              </a:rPr>
              <a:t>O</a:t>
            </a:r>
            <a:r>
              <a:rPr lang="en-US" sz="1600" b="1" baseline="-25000">
                <a:latin typeface="Times New Roman" pitchFamily="18" charset="0"/>
              </a:rPr>
              <a:t>2</a:t>
            </a:r>
          </a:p>
        </p:txBody>
      </p:sp>
      <p:grpSp>
        <p:nvGrpSpPr>
          <p:cNvPr id="14" name="Group 84"/>
          <p:cNvGrpSpPr>
            <a:grpSpLocks/>
          </p:cNvGrpSpPr>
          <p:nvPr/>
        </p:nvGrpSpPr>
        <p:grpSpPr bwMode="auto">
          <a:xfrm>
            <a:off x="3459163" y="2071694"/>
            <a:ext cx="685800" cy="623888"/>
            <a:chOff x="2224" y="2679"/>
            <a:chExt cx="432" cy="393"/>
          </a:xfrm>
        </p:grpSpPr>
        <p:sp>
          <p:nvSpPr>
            <p:cNvPr id="23637" name="Text Box 85"/>
            <p:cNvSpPr txBox="1">
              <a:spLocks noChangeArrowheads="1"/>
            </p:cNvSpPr>
            <p:nvPr/>
          </p:nvSpPr>
          <p:spPr bwMode="auto">
            <a:xfrm>
              <a:off x="2262" y="2679"/>
              <a:ext cx="37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</a:p>
            <a:p>
              <a:pPr algn="ctr" eaLnBrk="0" hangingPunct="0"/>
              <a:r>
                <a:rPr lang="en-US" sz="1600" b="1">
                  <a:solidFill>
                    <a:srgbClr val="FF0000"/>
                  </a:solidFill>
                  <a:latin typeface="Times New Roman" pitchFamily="18" charset="0"/>
                </a:rPr>
                <a:t>FAD</a:t>
              </a:r>
            </a:p>
          </p:txBody>
        </p:sp>
        <p:sp>
          <p:nvSpPr>
            <p:cNvPr id="23638" name="Oval 86"/>
            <p:cNvSpPr>
              <a:spLocks noChangeArrowheads="1"/>
            </p:cNvSpPr>
            <p:nvPr/>
          </p:nvSpPr>
          <p:spPr bwMode="auto">
            <a:xfrm>
              <a:off x="2224" y="2688"/>
              <a:ext cx="432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5" name="Group 87"/>
          <p:cNvGrpSpPr>
            <a:grpSpLocks/>
          </p:cNvGrpSpPr>
          <p:nvPr/>
        </p:nvGrpSpPr>
        <p:grpSpPr bwMode="auto">
          <a:xfrm>
            <a:off x="3468688" y="3519494"/>
            <a:ext cx="828675" cy="700088"/>
            <a:chOff x="2330" y="3687"/>
            <a:chExt cx="522" cy="441"/>
          </a:xfrm>
        </p:grpSpPr>
        <p:sp>
          <p:nvSpPr>
            <p:cNvPr id="23640" name="Text Box 88"/>
            <p:cNvSpPr txBox="1">
              <a:spLocks noChangeArrowheads="1"/>
            </p:cNvSpPr>
            <p:nvPr/>
          </p:nvSpPr>
          <p:spPr bwMode="auto">
            <a:xfrm>
              <a:off x="2330" y="3687"/>
              <a:ext cx="52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</a:p>
            <a:p>
              <a:pPr algn="ctr" eaLnBrk="0" hangingPunct="0"/>
              <a:r>
                <a:rPr lang="en-US" sz="1600" b="1">
                  <a:solidFill>
                    <a:srgbClr val="FF0000"/>
                  </a:solidFill>
                  <a:latin typeface="Times New Roman" pitchFamily="18" charset="0"/>
                </a:rPr>
                <a:t>FADH</a:t>
              </a:r>
              <a:r>
                <a:rPr lang="en-US" sz="1600" b="1" baseline="-250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endParaRPr lang="en-US" sz="16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3641" name="Oval 89"/>
            <p:cNvSpPr>
              <a:spLocks noChangeArrowheads="1"/>
            </p:cNvSpPr>
            <p:nvPr/>
          </p:nvSpPr>
          <p:spPr bwMode="auto">
            <a:xfrm>
              <a:off x="2340" y="3696"/>
              <a:ext cx="480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cxnSp>
        <p:nvCxnSpPr>
          <p:cNvPr id="23649" name="AutoShape 97"/>
          <p:cNvCxnSpPr>
            <a:cxnSpLocks noChangeShapeType="1"/>
          </p:cNvCxnSpPr>
          <p:nvPr/>
        </p:nvCxnSpPr>
        <p:spPr bwMode="auto">
          <a:xfrm flipH="1">
            <a:off x="2087563" y="2316169"/>
            <a:ext cx="47625" cy="1622425"/>
          </a:xfrm>
          <a:prstGeom prst="curvedConnector3">
            <a:avLst>
              <a:gd name="adj1" fmla="val -90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650" name="AutoShape 98"/>
          <p:cNvCxnSpPr>
            <a:cxnSpLocks noChangeShapeType="1"/>
          </p:cNvCxnSpPr>
          <p:nvPr/>
        </p:nvCxnSpPr>
        <p:spPr bwMode="auto">
          <a:xfrm rot="10800000" flipH="1" flipV="1">
            <a:off x="3230563" y="2390782"/>
            <a:ext cx="25400" cy="1485900"/>
          </a:xfrm>
          <a:prstGeom prst="curvedConnector3">
            <a:avLst>
              <a:gd name="adj1" fmla="val -19125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651" name="AutoShape 99"/>
          <p:cNvCxnSpPr>
            <a:cxnSpLocks noChangeShapeType="1"/>
            <a:stCxn id="23635" idx="1"/>
            <a:endCxn id="23634" idx="1"/>
          </p:cNvCxnSpPr>
          <p:nvPr/>
        </p:nvCxnSpPr>
        <p:spPr bwMode="auto">
          <a:xfrm rot="10800000">
            <a:off x="5332413" y="2392369"/>
            <a:ext cx="184150" cy="1492250"/>
          </a:xfrm>
          <a:prstGeom prst="curvedConnector3">
            <a:avLst>
              <a:gd name="adj1" fmla="val 302583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23652" name="AutoShape 100"/>
          <p:cNvCxnSpPr>
            <a:cxnSpLocks noChangeShapeType="1"/>
          </p:cNvCxnSpPr>
          <p:nvPr/>
        </p:nvCxnSpPr>
        <p:spPr bwMode="auto">
          <a:xfrm flipH="1" flipV="1">
            <a:off x="4271963" y="2390782"/>
            <a:ext cx="101600" cy="1485900"/>
          </a:xfrm>
          <a:prstGeom prst="curvedConnector3">
            <a:avLst>
              <a:gd name="adj1" fmla="val -425000"/>
            </a:avLst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sp>
        <p:nvSpPr>
          <p:cNvPr id="23653" name="Text Box 101"/>
          <p:cNvSpPr txBox="1">
            <a:spLocks noChangeArrowheads="1"/>
          </p:cNvSpPr>
          <p:nvPr/>
        </p:nvSpPr>
        <p:spPr bwMode="auto">
          <a:xfrm>
            <a:off x="3406775" y="2833694"/>
            <a:ext cx="890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latin typeface="Times New Roman" pitchFamily="18" charset="0"/>
              </a:rPr>
              <a:t>oxidasa </a:t>
            </a:r>
          </a:p>
          <a:p>
            <a:pPr algn="ctr" eaLnBrk="0" hangingPunct="0"/>
            <a:r>
              <a:rPr lang="en-US" sz="1600" b="1">
                <a:latin typeface="Times New Roman" pitchFamily="18" charset="0"/>
              </a:rPr>
              <a:t>AMK</a:t>
            </a:r>
          </a:p>
        </p:txBody>
      </p:sp>
      <p:sp>
        <p:nvSpPr>
          <p:cNvPr id="23658" name="Text Box 106"/>
          <p:cNvSpPr txBox="1">
            <a:spLocks noChangeArrowheads="1"/>
          </p:cNvSpPr>
          <p:nvPr/>
        </p:nvSpPr>
        <p:spPr bwMode="auto">
          <a:xfrm>
            <a:off x="249148" y="1139595"/>
            <a:ext cx="37513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 smtClean="0">
                <a:latin typeface="Comic Sans MS" pitchFamily="66" charset="0"/>
              </a:rPr>
              <a:t>PROSTHETICKÁ SKUPINA</a:t>
            </a:r>
          </a:p>
          <a:p>
            <a:r>
              <a:rPr lang="cs-CZ" b="1" dirty="0" smtClean="0">
                <a:latin typeface="Comic Sans MS" pitchFamily="66" charset="0"/>
              </a:rPr>
              <a:t>Pevná integrální součást enzymu</a:t>
            </a:r>
            <a:endParaRPr lang="cs-CZ" b="1" dirty="0">
              <a:latin typeface="Comic Sans MS" pitchFamily="66" charset="0"/>
            </a:endParaRPr>
          </a:p>
        </p:txBody>
      </p:sp>
      <p:sp>
        <p:nvSpPr>
          <p:cNvPr id="23661" name="Text Box 109"/>
          <p:cNvSpPr txBox="1">
            <a:spLocks noChangeArrowheads="1"/>
          </p:cNvSpPr>
          <p:nvPr/>
        </p:nvSpPr>
        <p:spPr bwMode="auto">
          <a:xfrm>
            <a:off x="6732588" y="3565532"/>
            <a:ext cx="1827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b="1" i="1">
                <a:latin typeface="Comic Sans MS" pitchFamily="66" charset="0"/>
              </a:rPr>
              <a:t>Amino acid oxidase</a:t>
            </a:r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2143108" y="139463"/>
            <a:ext cx="52389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KOFAKTORY ENZYMŮ</a:t>
            </a:r>
            <a:endParaRPr lang="cs-CZ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1438" y="928670"/>
            <a:ext cx="51299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Comic Sans MS" pitchFamily="66" charset="0"/>
              </a:rPr>
              <a:t>KOFAKTORY </a:t>
            </a:r>
            <a:r>
              <a:rPr lang="cs-CZ" sz="2400" b="1" dirty="0" smtClean="0">
                <a:solidFill>
                  <a:srgbClr val="FF0000"/>
                </a:solidFill>
                <a:latin typeface="Comic Sans MS" pitchFamily="66" charset="0"/>
              </a:rPr>
              <a:t>OXIDOREDUKAS</a:t>
            </a:r>
            <a:endParaRPr lang="cs-CZ" sz="2400" b="1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latin typeface="Comic Sans MS" pitchFamily="66" charset="0"/>
              </a:rPr>
              <a:t> transfer </a:t>
            </a:r>
            <a:r>
              <a:rPr lang="cs-CZ" sz="2400" b="1" dirty="0">
                <a:latin typeface="Comic Sans MS" pitchFamily="66" charset="0"/>
              </a:rPr>
              <a:t>redukčních ekvivalentů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(-H*; </a:t>
            </a:r>
            <a:r>
              <a:rPr lang="cs-CZ" sz="2400" b="1" dirty="0" err="1">
                <a:latin typeface="Comic Sans MS" pitchFamily="66" charset="0"/>
              </a:rPr>
              <a:t>H</a:t>
            </a:r>
            <a:r>
              <a:rPr lang="cs-CZ" sz="2400" b="1" baseline="30000" dirty="0">
                <a:latin typeface="Comic Sans MS" pitchFamily="66" charset="0"/>
              </a:rPr>
              <a:t>+</a:t>
            </a:r>
            <a:r>
              <a:rPr lang="cs-CZ" sz="2400" b="1" dirty="0">
                <a:latin typeface="Comic Sans MS" pitchFamily="66" charset="0"/>
              </a:rPr>
              <a:t>; </a:t>
            </a:r>
            <a:r>
              <a:rPr lang="cs-CZ" sz="2400" b="1" dirty="0" err="1">
                <a:latin typeface="Comic Sans MS" pitchFamily="66" charset="0"/>
              </a:rPr>
              <a:t>H</a:t>
            </a:r>
            <a:r>
              <a:rPr lang="cs-CZ" sz="2400" b="1" baseline="30000" dirty="0">
                <a:latin typeface="Comic Sans MS" pitchFamily="66" charset="0"/>
              </a:rPr>
              <a:t>-</a:t>
            </a:r>
            <a:r>
              <a:rPr lang="cs-CZ" sz="2400" b="1" dirty="0">
                <a:latin typeface="Comic Sans MS" pitchFamily="66" charset="0"/>
              </a:rPr>
              <a:t>; e</a:t>
            </a:r>
            <a:r>
              <a:rPr lang="cs-CZ" sz="2400" b="1" baseline="30000" dirty="0">
                <a:latin typeface="Comic Sans MS" pitchFamily="66" charset="0"/>
              </a:rPr>
              <a:t>-</a:t>
            </a:r>
            <a:r>
              <a:rPr lang="cs-CZ" sz="2400" b="1" dirty="0">
                <a:latin typeface="Comic Sans MS" pitchFamily="66" charset="0"/>
              </a:rPr>
              <a:t>)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8263" y="2188295"/>
            <a:ext cx="772038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cs-CZ" sz="2400" b="1" dirty="0">
                <a:latin typeface="Comic Sans MS" pitchFamily="66" charset="0"/>
              </a:rPr>
              <a:t>Transfer částic vodíku</a:t>
            </a:r>
          </a:p>
          <a:p>
            <a:pPr marL="342900" indent="-342900"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NAD</a:t>
            </a:r>
            <a:r>
              <a:rPr lang="cs-CZ" sz="2400" b="1" baseline="30000" dirty="0">
                <a:latin typeface="Comic Sans MS" pitchFamily="66" charset="0"/>
              </a:rPr>
              <a:t>+</a:t>
            </a:r>
            <a:r>
              <a:rPr lang="cs-CZ" sz="2400" b="1" dirty="0">
                <a:latin typeface="Comic Sans MS" pitchFamily="66" charset="0"/>
              </a:rPr>
              <a:t>; NADP</a:t>
            </a:r>
            <a:r>
              <a:rPr lang="cs-CZ" sz="2400" b="1" baseline="30000" dirty="0">
                <a:latin typeface="Comic Sans MS" pitchFamily="66" charset="0"/>
              </a:rPr>
              <a:t>+</a:t>
            </a:r>
            <a:r>
              <a:rPr lang="cs-CZ" sz="2400" b="1" dirty="0">
                <a:latin typeface="Comic Sans MS" pitchFamily="66" charset="0"/>
              </a:rPr>
              <a:t> - nikotinamid; nikotinová kyselina</a:t>
            </a:r>
          </a:p>
          <a:p>
            <a:pPr marL="342900" indent="-342900"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FMN; FAD – riboflavin = vitamín B2</a:t>
            </a:r>
          </a:p>
          <a:p>
            <a:pPr marL="342900" indent="-342900">
              <a:buFontTx/>
              <a:buChar char="•"/>
            </a:pPr>
            <a:r>
              <a:rPr lang="cs-CZ" sz="2400" b="1" dirty="0" err="1">
                <a:latin typeface="Comic Sans MS" pitchFamily="66" charset="0"/>
              </a:rPr>
              <a:t>Lipoová</a:t>
            </a:r>
            <a:r>
              <a:rPr lang="cs-CZ" sz="2400" b="1" dirty="0">
                <a:latin typeface="Comic Sans MS" pitchFamily="66" charset="0"/>
              </a:rPr>
              <a:t> kyselina; koenzym Q (= </a:t>
            </a:r>
            <a:r>
              <a:rPr lang="cs-CZ" sz="2400" b="1" dirty="0" err="1" smtClean="0">
                <a:latin typeface="Comic Sans MS" pitchFamily="66" charset="0"/>
              </a:rPr>
              <a:t>ubiquinon</a:t>
            </a:r>
            <a:r>
              <a:rPr lang="cs-CZ" sz="2400" b="1" dirty="0" smtClean="0">
                <a:latin typeface="Comic Sans MS" pitchFamily="66" charset="0"/>
              </a:rPr>
              <a:t>)</a:t>
            </a:r>
          </a:p>
          <a:p>
            <a:pPr marL="342900" indent="-342900">
              <a:buFontTx/>
              <a:buChar char="•"/>
            </a:pPr>
            <a:r>
              <a:rPr lang="cs-CZ" sz="2400" b="1" dirty="0" err="1" smtClean="0">
                <a:latin typeface="Comic Sans MS" pitchFamily="66" charset="0"/>
              </a:rPr>
              <a:t>Askorbát</a:t>
            </a:r>
            <a:r>
              <a:rPr lang="cs-CZ" sz="2400" b="1" dirty="0" smtClean="0">
                <a:latin typeface="Comic Sans MS" pitchFamily="66" charset="0"/>
              </a:rPr>
              <a:t> </a:t>
            </a:r>
            <a:r>
              <a:rPr lang="cs-CZ" sz="2400" b="1" dirty="0">
                <a:latin typeface="Comic Sans MS" pitchFamily="66" charset="0"/>
              </a:rPr>
              <a:t>(= vitamín C)</a:t>
            </a:r>
          </a:p>
          <a:p>
            <a:pPr marL="342900" indent="-342900">
              <a:buFontTx/>
              <a:buChar char="•"/>
            </a:pPr>
            <a:r>
              <a:rPr lang="cs-CZ" sz="2400" b="1" dirty="0" err="1">
                <a:latin typeface="Comic Sans MS" pitchFamily="66" charset="0"/>
              </a:rPr>
              <a:t>Tetrahydrofolát</a:t>
            </a:r>
            <a:r>
              <a:rPr lang="cs-CZ" sz="2400" b="1" dirty="0">
                <a:latin typeface="Comic Sans MS" pitchFamily="66" charset="0"/>
              </a:rPr>
              <a:t> (= kyselina listová)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3025" y="4582174"/>
            <a:ext cx="54617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cs-CZ" sz="2400" b="1" dirty="0">
                <a:latin typeface="Comic Sans MS" pitchFamily="66" charset="0"/>
              </a:rPr>
              <a:t>b) Transfer elektronů</a:t>
            </a:r>
          </a:p>
          <a:p>
            <a:pPr marL="342900" indent="-342900"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Cytochromy (hem </a:t>
            </a:r>
            <a:r>
              <a:rPr lang="cs-CZ" sz="2400" b="1" dirty="0" err="1">
                <a:latin typeface="Comic Sans MS" pitchFamily="66" charset="0"/>
              </a:rPr>
              <a:t>FeIII</a:t>
            </a:r>
            <a:r>
              <a:rPr lang="cs-CZ" sz="2400" b="1" dirty="0">
                <a:latin typeface="Comic Sans MS" pitchFamily="66" charset="0"/>
              </a:rPr>
              <a:t> </a:t>
            </a:r>
            <a:r>
              <a:rPr lang="cs-CZ" sz="2400" b="1" dirty="0">
                <a:latin typeface="Comic Sans MS" pitchFamily="66" charset="0"/>
                <a:sym typeface="Symbol" pitchFamily="18" charset="2"/>
              </a:rPr>
              <a:t> </a:t>
            </a:r>
            <a:r>
              <a:rPr lang="cs-CZ" sz="2400" b="1" dirty="0" err="1">
                <a:latin typeface="Comic Sans MS" pitchFamily="66" charset="0"/>
                <a:sym typeface="Symbol" pitchFamily="18" charset="2"/>
              </a:rPr>
              <a:t>FeII</a:t>
            </a:r>
            <a:r>
              <a:rPr lang="cs-CZ" sz="2400" b="1" dirty="0">
                <a:latin typeface="Comic Sans MS" pitchFamily="66" charset="0"/>
                <a:sym typeface="Symbol" pitchFamily="18" charset="2"/>
              </a:rPr>
              <a:t>)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3025" y="5449014"/>
            <a:ext cx="88630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Comic Sans MS" pitchFamily="66" charset="0"/>
              </a:rPr>
              <a:t>VITAMÍNY</a:t>
            </a:r>
            <a:r>
              <a:rPr lang="cs-CZ" b="1" dirty="0">
                <a:latin typeface="Comic Sans MS" pitchFamily="66" charset="0"/>
              </a:rPr>
              <a:t> – organické </a:t>
            </a:r>
            <a:r>
              <a:rPr lang="cs-CZ" b="1" dirty="0" err="1">
                <a:latin typeface="Comic Sans MS" pitchFamily="66" charset="0"/>
              </a:rPr>
              <a:t>moleculy</a:t>
            </a:r>
            <a:r>
              <a:rPr lang="cs-CZ" b="1" dirty="0">
                <a:latin typeface="Comic Sans MS" pitchFamily="66" charset="0"/>
              </a:rPr>
              <a:t> – esenciální pro biologické procesy vyšších</a:t>
            </a:r>
          </a:p>
          <a:p>
            <a:r>
              <a:rPr lang="cs-CZ" b="1" dirty="0">
                <a:latin typeface="Comic Sans MS" pitchFamily="66" charset="0"/>
              </a:rPr>
              <a:t>organismů – nemohou být syntetizovány lidskými tkáněmi – </a:t>
            </a:r>
            <a:r>
              <a:rPr lang="cs-CZ" b="1" dirty="0">
                <a:solidFill>
                  <a:srgbClr val="FF0000"/>
                </a:solidFill>
                <a:latin typeface="Comic Sans MS" pitchFamily="66" charset="0"/>
              </a:rPr>
              <a:t>mnoho z nich slouží</a:t>
            </a:r>
          </a:p>
          <a:p>
            <a:r>
              <a:rPr lang="cs-CZ" b="1" dirty="0">
                <a:solidFill>
                  <a:srgbClr val="FF0000"/>
                </a:solidFill>
                <a:latin typeface="Comic Sans MS" pitchFamily="66" charset="0"/>
              </a:rPr>
              <a:t>jako koenzymy</a:t>
            </a:r>
            <a:endParaRPr lang="cs-CZ" b="1" dirty="0">
              <a:latin typeface="Comic Sans MS" pitchFamily="66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43108" y="139463"/>
            <a:ext cx="52389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KOFAKTORY ENZYMŮ</a:t>
            </a:r>
            <a:endParaRPr lang="cs-CZ" sz="3600" b="1" dirty="0">
              <a:latin typeface="Comic Sans MS" pitchFamily="66" charset="0"/>
            </a:endParaRPr>
          </a:p>
        </p:txBody>
      </p:sp>
      <p:pic>
        <p:nvPicPr>
          <p:cNvPr id="9" name="Picture 4" descr="ribof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94" y="2786058"/>
            <a:ext cx="1714500" cy="2057400"/>
          </a:xfrm>
          <a:prstGeom prst="rect">
            <a:avLst/>
          </a:prstGeom>
          <a:noFill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299357" y="4899021"/>
            <a:ext cx="12112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b="1">
                <a:latin typeface="Comic Sans MS" pitchFamily="66" charset="0"/>
              </a:rPr>
              <a:t>Riboflavin</a:t>
            </a:r>
          </a:p>
          <a:p>
            <a:r>
              <a:rPr lang="cs-CZ" sz="1400" b="1">
                <a:latin typeface="Comic Sans MS" pitchFamily="66" charset="0"/>
              </a:rPr>
              <a:t>(vitamin B2)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82550" y="1142984"/>
            <a:ext cx="66383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Comic Sans MS" pitchFamily="66" charset="0"/>
              </a:rPr>
              <a:t>KOFAKTORY TRANSFERAS, LYAS, </a:t>
            </a:r>
            <a:r>
              <a:rPr lang="cs-CZ" sz="2400" b="1" dirty="0" smtClean="0">
                <a:solidFill>
                  <a:srgbClr val="FF0000"/>
                </a:solidFill>
                <a:latin typeface="Comic Sans MS" pitchFamily="66" charset="0"/>
              </a:rPr>
              <a:t>LIGAS</a:t>
            </a:r>
            <a:endParaRPr lang="cs-CZ" sz="2400" b="1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latin typeface="Comic Sans MS" pitchFamily="66" charset="0"/>
              </a:rPr>
              <a:t> transfer funkčních skupin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2550" y="2143116"/>
            <a:ext cx="846931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ATP </a:t>
            </a:r>
            <a:r>
              <a:rPr lang="cs-CZ" b="1" dirty="0">
                <a:latin typeface="Comic Sans MS" pitchFamily="66" charset="0"/>
                <a:sym typeface="Symbol" pitchFamily="18" charset="2"/>
              </a:rPr>
              <a:t> P; </a:t>
            </a:r>
            <a:r>
              <a:rPr lang="cs-CZ" b="1" dirty="0" err="1">
                <a:latin typeface="Comic Sans MS" pitchFamily="66" charset="0"/>
                <a:sym typeface="Symbol" pitchFamily="18" charset="2"/>
              </a:rPr>
              <a:t>P</a:t>
            </a:r>
            <a:r>
              <a:rPr lang="cs-CZ" b="1" dirty="0">
                <a:latin typeface="Comic Sans MS" pitchFamily="66" charset="0"/>
                <a:sym typeface="Symbol" pitchFamily="18" charset="2"/>
              </a:rPr>
              <a:t>-P; </a:t>
            </a:r>
            <a:r>
              <a:rPr lang="cs-CZ" b="1" dirty="0" err="1">
                <a:latin typeface="Comic Sans MS" pitchFamily="66" charset="0"/>
                <a:sym typeface="Symbol" pitchFamily="18" charset="2"/>
              </a:rPr>
              <a:t>P</a:t>
            </a:r>
            <a:r>
              <a:rPr lang="cs-CZ" b="1" dirty="0">
                <a:latin typeface="Comic Sans MS" pitchFamily="66" charset="0"/>
                <a:sym typeface="Symbol" pitchFamily="18" charset="2"/>
              </a:rPr>
              <a:t>-</a:t>
            </a:r>
            <a:r>
              <a:rPr lang="cs-CZ" b="1" dirty="0" err="1">
                <a:latin typeface="Comic Sans MS" pitchFamily="66" charset="0"/>
                <a:sym typeface="Symbol" pitchFamily="18" charset="2"/>
              </a:rPr>
              <a:t>rib</a:t>
            </a:r>
            <a:r>
              <a:rPr lang="cs-CZ" b="1" dirty="0">
                <a:latin typeface="Comic Sans MS" pitchFamily="66" charset="0"/>
                <a:sym typeface="Symbol" pitchFamily="18" charset="2"/>
              </a:rPr>
              <a:t>-Ad</a:t>
            </a:r>
          </a:p>
          <a:p>
            <a:pPr marL="342900" indent="-342900">
              <a:buFontTx/>
              <a:buChar char="•"/>
            </a:pPr>
            <a:r>
              <a:rPr lang="cs-CZ" b="1" dirty="0">
                <a:latin typeface="Comic Sans MS" pitchFamily="66" charset="0"/>
                <a:sym typeface="Symbol" pitchFamily="18" charset="2"/>
              </a:rPr>
              <a:t>Pyridoxal fosfát  NH</a:t>
            </a:r>
            <a:r>
              <a:rPr lang="cs-CZ" b="1" baseline="-25000" dirty="0">
                <a:latin typeface="Comic Sans MS" pitchFamily="66" charset="0"/>
                <a:sym typeface="Symbol" pitchFamily="18" charset="2"/>
              </a:rPr>
              <a:t>2</a:t>
            </a:r>
            <a:r>
              <a:rPr lang="cs-CZ" b="1" dirty="0">
                <a:latin typeface="Comic Sans MS" pitchFamily="66" charset="0"/>
                <a:sym typeface="Symbol" pitchFamily="18" charset="2"/>
              </a:rPr>
              <a:t>, CO</a:t>
            </a:r>
            <a:r>
              <a:rPr lang="cs-CZ" b="1" baseline="-25000" dirty="0">
                <a:latin typeface="Comic Sans MS" pitchFamily="66" charset="0"/>
                <a:sym typeface="Symbol" pitchFamily="18" charset="2"/>
              </a:rPr>
              <a:t>2</a:t>
            </a:r>
            <a:r>
              <a:rPr lang="cs-CZ" b="1" dirty="0">
                <a:latin typeface="Comic Sans MS" pitchFamily="66" charset="0"/>
                <a:sym typeface="Symbol" pitchFamily="18" charset="2"/>
              </a:rPr>
              <a:t>			VITAMIN B6</a:t>
            </a:r>
          </a:p>
          <a:p>
            <a:pPr marL="342900" indent="-342900">
              <a:buFontTx/>
              <a:buChar char="•"/>
            </a:pPr>
            <a:r>
              <a:rPr lang="cs-CZ" b="1" dirty="0" err="1">
                <a:latin typeface="Comic Sans MS" pitchFamily="66" charset="0"/>
                <a:sym typeface="Symbol" pitchFamily="18" charset="2"/>
              </a:rPr>
              <a:t>Thiamin</a:t>
            </a:r>
            <a:r>
              <a:rPr lang="cs-CZ" b="1" dirty="0">
                <a:latin typeface="Comic Sans MS" pitchFamily="66" charset="0"/>
                <a:sym typeface="Symbol" pitchFamily="18" charset="2"/>
              </a:rPr>
              <a:t> pyrofosfát  C</a:t>
            </a:r>
            <a:r>
              <a:rPr lang="cs-CZ" b="1" baseline="-25000" dirty="0">
                <a:latin typeface="Comic Sans MS" pitchFamily="66" charset="0"/>
                <a:sym typeface="Symbol" pitchFamily="18" charset="2"/>
              </a:rPr>
              <a:t>2</a:t>
            </a:r>
            <a:r>
              <a:rPr lang="cs-CZ" b="1" dirty="0">
                <a:latin typeface="Comic Sans MS" pitchFamily="66" charset="0"/>
                <a:sym typeface="Symbol" pitchFamily="18" charset="2"/>
              </a:rPr>
              <a:t>			VITAMIN B1</a:t>
            </a:r>
          </a:p>
          <a:p>
            <a:pPr marL="342900" indent="-342900">
              <a:buFontTx/>
              <a:buChar char="•"/>
            </a:pPr>
            <a:r>
              <a:rPr lang="cs-CZ" b="1" dirty="0" err="1">
                <a:latin typeface="Comic Sans MS" pitchFamily="66" charset="0"/>
                <a:sym typeface="Symbol" pitchFamily="18" charset="2"/>
              </a:rPr>
              <a:t>Tetrahydrofolát</a:t>
            </a:r>
            <a:r>
              <a:rPr lang="cs-CZ" b="1" dirty="0">
                <a:latin typeface="Comic Sans MS" pitchFamily="66" charset="0"/>
                <a:sym typeface="Symbol" pitchFamily="18" charset="2"/>
              </a:rPr>
              <a:t>  C</a:t>
            </a:r>
            <a:r>
              <a:rPr lang="cs-CZ" b="1" baseline="-25000" dirty="0">
                <a:latin typeface="Comic Sans MS" pitchFamily="66" charset="0"/>
                <a:sym typeface="Symbol" pitchFamily="18" charset="2"/>
              </a:rPr>
              <a:t>1</a:t>
            </a:r>
            <a:r>
              <a:rPr lang="cs-CZ" b="1" dirty="0">
                <a:latin typeface="Comic Sans MS" pitchFamily="66" charset="0"/>
                <a:sym typeface="Symbol" pitchFamily="18" charset="2"/>
              </a:rPr>
              <a:t>			KYSELINA LISTOVÁ</a:t>
            </a:r>
          </a:p>
          <a:p>
            <a:pPr marL="342900" indent="-342900">
              <a:buFontTx/>
              <a:buChar char="•"/>
            </a:pPr>
            <a:r>
              <a:rPr lang="cs-CZ" b="1" dirty="0">
                <a:latin typeface="Comic Sans MS" pitchFamily="66" charset="0"/>
                <a:sym typeface="Symbol" pitchFamily="18" charset="2"/>
              </a:rPr>
              <a:t>Biotin  CO</a:t>
            </a:r>
            <a:r>
              <a:rPr lang="cs-CZ" b="1" baseline="-25000" dirty="0">
                <a:latin typeface="Comic Sans MS" pitchFamily="66" charset="0"/>
                <a:sym typeface="Symbol" pitchFamily="18" charset="2"/>
              </a:rPr>
              <a:t>2</a:t>
            </a:r>
            <a:r>
              <a:rPr lang="cs-CZ" b="1" dirty="0">
                <a:latin typeface="Comic Sans MS" pitchFamily="66" charset="0"/>
                <a:sym typeface="Symbol" pitchFamily="18" charset="2"/>
              </a:rPr>
              <a:t>					BIOTIN</a:t>
            </a:r>
          </a:p>
          <a:p>
            <a:pPr marL="342900" indent="-342900">
              <a:buFontTx/>
              <a:buChar char="•"/>
            </a:pPr>
            <a:r>
              <a:rPr lang="cs-CZ" b="1" dirty="0">
                <a:latin typeface="Comic Sans MS" pitchFamily="66" charset="0"/>
                <a:sym typeface="Symbol" pitchFamily="18" charset="2"/>
              </a:rPr>
              <a:t>S-</a:t>
            </a:r>
            <a:r>
              <a:rPr lang="cs-CZ" b="1" dirty="0" err="1">
                <a:latin typeface="Comic Sans MS" pitchFamily="66" charset="0"/>
                <a:sym typeface="Symbol" pitchFamily="18" charset="2"/>
              </a:rPr>
              <a:t>Adenosylmethionin</a:t>
            </a:r>
            <a:r>
              <a:rPr lang="cs-CZ" b="1" dirty="0">
                <a:latin typeface="Comic Sans MS" pitchFamily="66" charset="0"/>
                <a:sym typeface="Symbol" pitchFamily="18" charset="2"/>
              </a:rPr>
              <a:t> (SAME)  CH</a:t>
            </a:r>
            <a:r>
              <a:rPr lang="cs-CZ" b="1" baseline="-25000" dirty="0">
                <a:latin typeface="Comic Sans MS" pitchFamily="66" charset="0"/>
                <a:sym typeface="Symbol" pitchFamily="18" charset="2"/>
              </a:rPr>
              <a:t>3</a:t>
            </a:r>
            <a:r>
              <a:rPr lang="cs-CZ" b="1" dirty="0">
                <a:latin typeface="Comic Sans MS" pitchFamily="66" charset="0"/>
                <a:sym typeface="Symbol" pitchFamily="18" charset="2"/>
              </a:rPr>
              <a:t>			</a:t>
            </a:r>
          </a:p>
          <a:p>
            <a:pPr marL="342900" indent="-342900">
              <a:buFontTx/>
              <a:buChar char="•"/>
            </a:pPr>
            <a:r>
              <a:rPr lang="cs-CZ" b="1" dirty="0">
                <a:latin typeface="Comic Sans MS" pitchFamily="66" charset="0"/>
                <a:sym typeface="Symbol" pitchFamily="18" charset="2"/>
              </a:rPr>
              <a:t>Koenzym A  R-CO-				PANTHOTHENOVÁ KYS.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43108" y="139463"/>
            <a:ext cx="52389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KOFAKTORY ENZYMŮ</a:t>
            </a:r>
            <a:endParaRPr lang="cs-CZ" sz="3600" b="1" dirty="0">
              <a:latin typeface="Comic Sans MS" pitchFamily="66" charset="0"/>
            </a:endParaRPr>
          </a:p>
        </p:txBody>
      </p:sp>
      <p:pic>
        <p:nvPicPr>
          <p:cNvPr id="9" name="Picture 12" descr="biot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768870"/>
            <a:ext cx="1857375" cy="1085850"/>
          </a:xfrm>
          <a:prstGeom prst="rect">
            <a:avLst/>
          </a:prstGeom>
          <a:noFill/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777180" y="5919808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Comic Sans MS" pitchFamily="66" charset="0"/>
              </a:rPr>
              <a:t>biotin</a:t>
            </a:r>
          </a:p>
        </p:txBody>
      </p:sp>
      <p:pic>
        <p:nvPicPr>
          <p:cNvPr id="11" name="Picture 2" descr="pan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3857" y="4973657"/>
            <a:ext cx="3324225" cy="866775"/>
          </a:xfrm>
          <a:prstGeom prst="rect">
            <a:avLst/>
          </a:prstGeom>
          <a:noFill/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610120" y="5838844"/>
            <a:ext cx="20088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err="1">
                <a:latin typeface="Comic Sans MS" pitchFamily="66" charset="0"/>
              </a:rPr>
              <a:t>Panthotenic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err="1">
                <a:latin typeface="Comic Sans MS" pitchFamily="66" charset="0"/>
              </a:rPr>
              <a:t>acid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13" name="Picture 19" descr="pyr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4148" y="4783144"/>
            <a:ext cx="1562100" cy="971550"/>
          </a:xfrm>
          <a:prstGeom prst="rect">
            <a:avLst/>
          </a:prstGeom>
          <a:noFill/>
        </p:spPr>
      </p:pic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2849577" y="5857892"/>
            <a:ext cx="1335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>
                <a:latin typeface="Comic Sans MS" pitchFamily="66" charset="0"/>
              </a:rPr>
              <a:t>Vitamin B6</a:t>
            </a:r>
          </a:p>
        </p:txBody>
      </p:sp>
      <p:pic>
        <p:nvPicPr>
          <p:cNvPr id="15" name="Picture 3" descr="tp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052" y="4286256"/>
            <a:ext cx="2952750" cy="1219200"/>
          </a:xfrm>
          <a:prstGeom prst="rect">
            <a:avLst/>
          </a:prstGeom>
          <a:noFill/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44467" y="5802319"/>
            <a:ext cx="1298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>
                <a:latin typeface="Comic Sans MS" pitchFamily="66" charset="0"/>
              </a:rPr>
              <a:t>Vitamin B1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gure 1a. Structure of NAD+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42918"/>
            <a:ext cx="4248150" cy="2160587"/>
          </a:xfrm>
          <a:prstGeom prst="rect">
            <a:avLst/>
          </a:prstGeom>
          <a:noFill/>
        </p:spPr>
      </p:pic>
      <p:pic>
        <p:nvPicPr>
          <p:cNvPr id="25603" name="Picture 3" descr="Figure 1b. Structure of NADP+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642918"/>
            <a:ext cx="4175125" cy="2233612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762500" y="704833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cs-CZ" b="1" dirty="0"/>
              <a:t>NADP</a:t>
            </a:r>
            <a:r>
              <a:rPr lang="cs-CZ" b="1" baseline="30000" dirty="0"/>
              <a:t>+</a:t>
            </a:r>
          </a:p>
        </p:txBody>
      </p:sp>
      <p:pic>
        <p:nvPicPr>
          <p:cNvPr id="25605" name="Picture 5" descr="Figure 2. Reduction of NAD to NADH by alcohol dehydrogenase. Note R stands for the remainder of the NAD+ and NADH molecules not shown in the figure or changed in the reaction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2852752"/>
            <a:ext cx="6553200" cy="2576512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58750" y="704834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cs-CZ" b="1" dirty="0"/>
              <a:t>NAD</a:t>
            </a:r>
            <a:r>
              <a:rPr lang="cs-CZ" b="1" baseline="30000" dirty="0"/>
              <a:t>+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4925" y="5349875"/>
            <a:ext cx="93041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NAD</a:t>
            </a:r>
            <a:r>
              <a:rPr lang="cs-CZ" b="1" baseline="30000" dirty="0">
                <a:latin typeface="Comic Sans MS" pitchFamily="66" charset="0"/>
              </a:rPr>
              <a:t>+</a:t>
            </a:r>
            <a:r>
              <a:rPr lang="cs-CZ" b="1" dirty="0">
                <a:latin typeface="Comic Sans MS" pitchFamily="66" charset="0"/>
              </a:rPr>
              <a:t>, NADP</a:t>
            </a:r>
            <a:r>
              <a:rPr lang="cs-CZ" b="1" baseline="30000" dirty="0">
                <a:latin typeface="Comic Sans MS" pitchFamily="66" charset="0"/>
              </a:rPr>
              <a:t>+</a:t>
            </a:r>
            <a:r>
              <a:rPr lang="cs-CZ" b="1" dirty="0">
                <a:latin typeface="Comic Sans MS" pitchFamily="66" charset="0"/>
              </a:rPr>
              <a:t> - dehydrogenace –OH a –NH</a:t>
            </a:r>
            <a:r>
              <a:rPr lang="cs-CZ" b="1" baseline="-25000" dirty="0">
                <a:latin typeface="Comic Sans MS" pitchFamily="66" charset="0"/>
              </a:rPr>
              <a:t>2</a:t>
            </a:r>
            <a:r>
              <a:rPr lang="cs-CZ" b="1" dirty="0">
                <a:latin typeface="Comic Sans MS" pitchFamily="66" charset="0"/>
              </a:rPr>
              <a:t> skupin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NADH + H</a:t>
            </a:r>
            <a:r>
              <a:rPr lang="cs-CZ" b="1" baseline="30000" dirty="0">
                <a:latin typeface="Comic Sans MS" pitchFamily="66" charset="0"/>
              </a:rPr>
              <a:t>+</a:t>
            </a:r>
            <a:r>
              <a:rPr lang="cs-CZ" b="1" dirty="0">
                <a:latin typeface="Comic Sans MS" pitchFamily="66" charset="0"/>
              </a:rPr>
              <a:t> - </a:t>
            </a:r>
            <a:r>
              <a:rPr lang="cs-CZ" b="1" dirty="0" err="1">
                <a:latin typeface="Comic Sans MS" pitchFamily="66" charset="0"/>
              </a:rPr>
              <a:t>H</a:t>
            </a:r>
            <a:r>
              <a:rPr lang="cs-CZ" b="1" dirty="0">
                <a:latin typeface="Comic Sans MS" pitchFamily="66" charset="0"/>
              </a:rPr>
              <a:t> atomy jsou transferovány na O</a:t>
            </a:r>
            <a:r>
              <a:rPr lang="cs-CZ" b="1" baseline="-25000" dirty="0">
                <a:latin typeface="Comic Sans MS" pitchFamily="66" charset="0"/>
              </a:rPr>
              <a:t>2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>
                <a:latin typeface="Comic Sans MS" pitchFamily="66" charset="0"/>
                <a:sym typeface="Symbol" pitchFamily="18" charset="2"/>
              </a:rPr>
              <a:t> </a:t>
            </a:r>
            <a:r>
              <a:rPr lang="cs-CZ" b="1" dirty="0">
                <a:latin typeface="Comic Sans MS" pitchFamily="66" charset="0"/>
              </a:rPr>
              <a:t>H</a:t>
            </a:r>
            <a:r>
              <a:rPr lang="cs-CZ" b="1" baseline="-25000" dirty="0">
                <a:latin typeface="Comic Sans MS" pitchFamily="66" charset="0"/>
              </a:rPr>
              <a:t>2</a:t>
            </a:r>
            <a:r>
              <a:rPr lang="cs-CZ" b="1" dirty="0">
                <a:latin typeface="Comic Sans MS" pitchFamily="66" charset="0"/>
              </a:rPr>
              <a:t>O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NADPH + H</a:t>
            </a:r>
            <a:r>
              <a:rPr lang="cs-CZ" b="1" baseline="30000" dirty="0">
                <a:latin typeface="Comic Sans MS" pitchFamily="66" charset="0"/>
              </a:rPr>
              <a:t>+</a:t>
            </a:r>
            <a:r>
              <a:rPr lang="cs-CZ" b="1" dirty="0">
                <a:latin typeface="Comic Sans MS" pitchFamily="66" charset="0"/>
              </a:rPr>
              <a:t> - </a:t>
            </a:r>
            <a:r>
              <a:rPr lang="cs-CZ" b="1" dirty="0" err="1">
                <a:latin typeface="Comic Sans MS" pitchFamily="66" charset="0"/>
              </a:rPr>
              <a:t>H</a:t>
            </a:r>
            <a:r>
              <a:rPr lang="cs-CZ" b="1" dirty="0">
                <a:latin typeface="Comic Sans MS" pitchFamily="66" charset="0"/>
              </a:rPr>
              <a:t> atomy slouží jako redukční agens pro syntézy (mastné </a:t>
            </a:r>
            <a:r>
              <a:rPr lang="cs-CZ" b="1" dirty="0" err="1">
                <a:latin typeface="Comic Sans MS" pitchFamily="66" charset="0"/>
              </a:rPr>
              <a:t>kys</a:t>
            </a:r>
            <a:r>
              <a:rPr lang="cs-CZ" b="1" dirty="0" smtClean="0">
                <a:latin typeface="Comic Sans MS" pitchFamily="66" charset="0"/>
              </a:rPr>
              <a:t>.)</a:t>
            </a:r>
            <a:endParaRPr lang="cs-CZ" b="1" dirty="0">
              <a:latin typeface="Comic Sans MS" pitchFamily="66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00034" y="-24"/>
            <a:ext cx="8582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KOFAKTORY ENZYMŮ – NAD, NADP</a:t>
            </a:r>
            <a:endParaRPr lang="cs-CZ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6026" y="925650"/>
            <a:ext cx="3005130" cy="357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Photograph:Otto Warburg,  1931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015" y="714355"/>
            <a:ext cx="1684341" cy="2456519"/>
          </a:xfrm>
          <a:prstGeom prst="rect">
            <a:avLst/>
          </a:prstGeom>
          <a:noFill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-32" y="3291488"/>
            <a:ext cx="60580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/>
              <a:t>Otto Heinrich </a:t>
            </a:r>
            <a:r>
              <a:rPr lang="cs-CZ" b="1" dirty="0" err="1"/>
              <a:t>Warburg</a:t>
            </a:r>
            <a:endParaRPr lang="cs-CZ" b="1" dirty="0"/>
          </a:p>
          <a:p>
            <a:r>
              <a:rPr lang="cs-CZ" b="1" dirty="0" err="1"/>
              <a:t>born</a:t>
            </a:r>
            <a:r>
              <a:rPr lang="cs-CZ" b="1" dirty="0"/>
              <a:t> </a:t>
            </a:r>
            <a:r>
              <a:rPr lang="cs-CZ" b="1" dirty="0" err="1"/>
              <a:t>October</a:t>
            </a:r>
            <a:r>
              <a:rPr lang="cs-CZ" b="1" dirty="0"/>
              <a:t> 8, 1883, </a:t>
            </a:r>
            <a:r>
              <a:rPr lang="cs-CZ" b="1" dirty="0" err="1"/>
              <a:t>Freiburg</a:t>
            </a:r>
            <a:r>
              <a:rPr lang="cs-CZ" b="1" dirty="0"/>
              <a:t> </a:t>
            </a:r>
            <a:r>
              <a:rPr lang="cs-CZ" b="1" dirty="0" err="1"/>
              <a:t>im</a:t>
            </a:r>
            <a:r>
              <a:rPr lang="cs-CZ" b="1" dirty="0"/>
              <a:t> </a:t>
            </a:r>
            <a:r>
              <a:rPr lang="cs-CZ" b="1" dirty="0" err="1"/>
              <a:t>Breisgau</a:t>
            </a:r>
            <a:r>
              <a:rPr lang="cs-CZ" b="1" dirty="0"/>
              <a:t>, </a:t>
            </a:r>
            <a:r>
              <a:rPr lang="cs-CZ" b="1" dirty="0" err="1"/>
              <a:t>Germany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 err="1"/>
              <a:t>died</a:t>
            </a:r>
            <a:r>
              <a:rPr lang="cs-CZ" b="1" dirty="0"/>
              <a:t> August 1, 1970, </a:t>
            </a:r>
            <a:r>
              <a:rPr lang="cs-CZ" b="1" dirty="0" err="1"/>
              <a:t>West</a:t>
            </a:r>
            <a:r>
              <a:rPr lang="cs-CZ" b="1" dirty="0"/>
              <a:t> Berlin, </a:t>
            </a:r>
            <a:r>
              <a:rPr lang="cs-CZ" b="1" dirty="0" err="1"/>
              <a:t>West</a:t>
            </a:r>
            <a:r>
              <a:rPr lang="cs-CZ" b="1" dirty="0"/>
              <a:t> </a:t>
            </a:r>
            <a:r>
              <a:rPr lang="cs-CZ" b="1" dirty="0" err="1"/>
              <a:t>Germany</a:t>
            </a:r>
            <a:endParaRPr lang="cs-CZ" b="1" dirty="0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9198" y="5157629"/>
            <a:ext cx="90733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Redukovaná </a:t>
            </a:r>
            <a:r>
              <a:rPr lang="cs-CZ" sz="2400" dirty="0">
                <a:latin typeface="Comic Sans MS" pitchFamily="66" charset="0"/>
              </a:rPr>
              <a:t>forma NADH </a:t>
            </a:r>
            <a:r>
              <a:rPr lang="cs-CZ" sz="2400" dirty="0" smtClean="0">
                <a:latin typeface="Comic Sans MS" pitchFamily="66" charset="0"/>
              </a:rPr>
              <a:t>má charakteristickou </a:t>
            </a:r>
            <a:r>
              <a:rPr lang="cs-CZ" sz="2400" dirty="0" err="1" smtClean="0">
                <a:latin typeface="Comic Sans MS" pitchFamily="66" charset="0"/>
              </a:rPr>
              <a:t>absorbci</a:t>
            </a:r>
            <a:r>
              <a:rPr lang="cs-CZ" sz="2400" dirty="0" smtClean="0">
                <a:latin typeface="Comic Sans MS" pitchFamily="66" charset="0"/>
              </a:rPr>
              <a:t> při</a:t>
            </a:r>
          </a:p>
          <a:p>
            <a:r>
              <a:rPr lang="cs-CZ" sz="2400" dirty="0" smtClean="0">
                <a:latin typeface="Comic Sans MS" pitchFamily="66" charset="0"/>
              </a:rPr>
              <a:t>340 </a:t>
            </a:r>
            <a:r>
              <a:rPr lang="cs-CZ" sz="2400" dirty="0" err="1">
                <a:latin typeface="Comic Sans MS" pitchFamily="66" charset="0"/>
              </a:rPr>
              <a:t>nm</a:t>
            </a:r>
            <a:r>
              <a:rPr lang="cs-CZ" sz="2400" dirty="0">
                <a:latin typeface="Comic Sans MS" pitchFamily="66" charset="0"/>
              </a:rPr>
              <a:t>. Oxidovaná forma </a:t>
            </a:r>
            <a:r>
              <a:rPr lang="cs-CZ" sz="2400" dirty="0" smtClean="0">
                <a:latin typeface="Comic Sans MS" pitchFamily="66" charset="0"/>
              </a:rPr>
              <a:t>v této </a:t>
            </a:r>
            <a:r>
              <a:rPr lang="cs-CZ" sz="2400" dirty="0">
                <a:latin typeface="Comic Sans MS" pitchFamily="66" charset="0"/>
              </a:rPr>
              <a:t>oblasti neabsorbuje. V </a:t>
            </a:r>
            <a:r>
              <a:rPr lang="cs-CZ" sz="2400" dirty="0" smtClean="0">
                <a:latin typeface="Comic Sans MS" pitchFamily="66" charset="0"/>
              </a:rPr>
              <a:t>daném</a:t>
            </a:r>
          </a:p>
          <a:p>
            <a:r>
              <a:rPr lang="cs-CZ" sz="2400" dirty="0" smtClean="0">
                <a:latin typeface="Comic Sans MS" pitchFamily="66" charset="0"/>
              </a:rPr>
              <a:t>uspořádání </a:t>
            </a:r>
            <a:r>
              <a:rPr lang="cs-CZ" sz="2400" dirty="0">
                <a:latin typeface="Comic Sans MS" pitchFamily="66" charset="0"/>
              </a:rPr>
              <a:t>je </a:t>
            </a:r>
            <a:r>
              <a:rPr lang="cs-CZ" sz="2400" dirty="0" err="1" smtClean="0">
                <a:latin typeface="Comic Sans MS" pitchFamily="66" charset="0"/>
              </a:rPr>
              <a:t>absorbce</a:t>
            </a:r>
            <a:r>
              <a:rPr lang="cs-CZ" sz="2400" dirty="0" smtClean="0">
                <a:latin typeface="Comic Sans MS" pitchFamily="66" charset="0"/>
              </a:rPr>
              <a:t> přímo </a:t>
            </a:r>
            <a:r>
              <a:rPr lang="cs-CZ" sz="2400" dirty="0">
                <a:latin typeface="Comic Sans MS" pitchFamily="66" charset="0"/>
              </a:rPr>
              <a:t>úměrná množství NADH.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42976" y="139463"/>
            <a:ext cx="68868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WARBURGŮV OPTICKÝ TEST</a:t>
            </a:r>
            <a:endParaRPr lang="cs-CZ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2709863" y="287320"/>
            <a:ext cx="22669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OSNOVA</a:t>
            </a:r>
            <a:endParaRPr lang="cs-CZ" sz="3600" b="1" dirty="0">
              <a:latin typeface="Comic Sans MS" pitchFamily="66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35016" y="1357298"/>
            <a:ext cx="506581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endParaRPr lang="cs-CZ" sz="2400" b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2400" b="1" dirty="0">
                <a:solidFill>
                  <a:srgbClr val="FF0000"/>
                </a:solidFill>
                <a:latin typeface="Comic Sans MS" pitchFamily="66" charset="0"/>
              </a:rPr>
              <a:t>Struktura, funkce, </a:t>
            </a:r>
            <a:r>
              <a:rPr lang="cs-CZ" sz="2400" b="1" dirty="0" smtClean="0">
                <a:solidFill>
                  <a:srgbClr val="FF0000"/>
                </a:solidFill>
                <a:latin typeface="Comic Sans MS" pitchFamily="66" charset="0"/>
              </a:rPr>
              <a:t>klasifikace</a:t>
            </a:r>
          </a:p>
          <a:p>
            <a:pPr marL="342900" indent="-342900">
              <a:buFontTx/>
              <a:buAutoNum type="arabicPeriod"/>
            </a:pPr>
            <a:endParaRPr lang="cs-CZ" sz="2400" b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2400" b="1" dirty="0" err="1" smtClean="0">
                <a:latin typeface="Comic Sans MS" pitchFamily="66" charset="0"/>
              </a:rPr>
              <a:t>Kofaktory</a:t>
            </a:r>
            <a:endParaRPr lang="cs-CZ" sz="2400" b="1" dirty="0" smtClean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endParaRPr lang="cs-CZ" sz="2400" b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2400" b="1" dirty="0">
                <a:latin typeface="Comic Sans MS" pitchFamily="66" charset="0"/>
              </a:rPr>
              <a:t>Enzymová </a:t>
            </a:r>
            <a:r>
              <a:rPr lang="cs-CZ" sz="2400" b="1" dirty="0" smtClean="0">
                <a:latin typeface="Comic Sans MS" pitchFamily="66" charset="0"/>
              </a:rPr>
              <a:t>kinetika</a:t>
            </a:r>
          </a:p>
          <a:p>
            <a:pPr marL="342900" indent="-342900">
              <a:buFontTx/>
              <a:buAutoNum type="arabicPeriod"/>
            </a:pPr>
            <a:endParaRPr lang="cs-CZ" sz="2400" b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2400" b="1" dirty="0">
                <a:latin typeface="Comic Sans MS" pitchFamily="66" charset="0"/>
              </a:rPr>
              <a:t>Regulace enzymové </a:t>
            </a:r>
            <a:r>
              <a:rPr lang="cs-CZ" sz="2400" b="1" dirty="0" smtClean="0">
                <a:latin typeface="Comic Sans MS" pitchFamily="66" charset="0"/>
              </a:rPr>
              <a:t>aktivity</a:t>
            </a:r>
          </a:p>
          <a:p>
            <a:pPr marL="342900" indent="-342900">
              <a:buFontTx/>
              <a:buAutoNum type="arabicPeriod"/>
            </a:pPr>
            <a:endParaRPr lang="cs-CZ" sz="2400" b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2400" b="1" dirty="0">
                <a:latin typeface="Comic Sans MS" pitchFamily="66" charset="0"/>
              </a:rPr>
              <a:t>Diagnostický význam enzymů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o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3429000" cy="2447925"/>
          </a:xfrm>
          <a:prstGeom prst="rect">
            <a:avLst/>
          </a:prstGeom>
          <a:noFill/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27088" y="2852738"/>
            <a:ext cx="1384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latin typeface="Comic Sans MS" pitchFamily="66" charset="0"/>
              </a:rPr>
              <a:t>Koenzym A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851275" y="2060575"/>
            <a:ext cx="46180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přenos acyl skupiny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aktivace karboxylových kyselin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degradace a syntéza mastných kyselin</a:t>
            </a:r>
            <a:endParaRPr lang="cs-CZ" b="1" i="1" baseline="-25000" dirty="0">
              <a:latin typeface="Comic Sans MS" pitchFamily="66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952750" y="3284538"/>
            <a:ext cx="4762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latin typeface="Comic Sans MS" pitchFamily="66" charset="0"/>
              </a:rPr>
              <a:t>R-COOH + HS–</a:t>
            </a:r>
            <a:r>
              <a:rPr lang="cs-CZ" b="1" dirty="0" err="1">
                <a:latin typeface="Comic Sans MS" pitchFamily="66" charset="0"/>
              </a:rPr>
              <a:t>CoA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>
                <a:latin typeface="Comic Sans MS" pitchFamily="66" charset="0"/>
                <a:sym typeface="Symbol" pitchFamily="18" charset="2"/>
              </a:rPr>
              <a:t> R-</a:t>
            </a:r>
            <a:r>
              <a:rPr lang="cs-CZ" b="1" dirty="0" err="1">
                <a:latin typeface="Comic Sans MS" pitchFamily="66" charset="0"/>
                <a:sym typeface="Symbol" pitchFamily="18" charset="2"/>
              </a:rPr>
              <a:t>COSCoA</a:t>
            </a:r>
            <a:r>
              <a:rPr lang="cs-CZ" b="1" dirty="0">
                <a:latin typeface="Comic Sans MS" pitchFamily="66" charset="0"/>
                <a:sym typeface="Symbol" pitchFamily="18" charset="2"/>
              </a:rPr>
              <a:t> + H</a:t>
            </a:r>
            <a:r>
              <a:rPr lang="cs-CZ" b="1" baseline="-25000" dirty="0">
                <a:latin typeface="Comic Sans MS" pitchFamily="66" charset="0"/>
                <a:sym typeface="Symbol" pitchFamily="18" charset="2"/>
              </a:rPr>
              <a:t>2</a:t>
            </a:r>
            <a:r>
              <a:rPr lang="cs-CZ" b="1" dirty="0">
                <a:latin typeface="Comic Sans MS" pitchFamily="66" charset="0"/>
                <a:sym typeface="Symbol" pitchFamily="18" charset="2"/>
              </a:rPr>
              <a:t>O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473700" y="3708400"/>
            <a:ext cx="363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/>
              <a:t>Acyl-koenzym A</a:t>
            </a:r>
          </a:p>
          <a:p>
            <a:r>
              <a:rPr lang="cs-CZ" b="1" dirty="0" err="1"/>
              <a:t>Thioester</a:t>
            </a:r>
            <a:r>
              <a:rPr lang="cs-CZ" b="1" dirty="0"/>
              <a:t> (</a:t>
            </a:r>
            <a:r>
              <a:rPr lang="cs-CZ" b="1" dirty="0" err="1"/>
              <a:t>makroergická</a:t>
            </a:r>
            <a:r>
              <a:rPr lang="cs-CZ" b="1" dirty="0"/>
              <a:t> </a:t>
            </a:r>
            <a:r>
              <a:rPr lang="cs-CZ" b="1" dirty="0" err="1"/>
              <a:t>slouč</a:t>
            </a:r>
            <a:r>
              <a:rPr lang="cs-CZ" b="1" dirty="0"/>
              <a:t>.)</a:t>
            </a:r>
          </a:p>
        </p:txBody>
      </p:sp>
      <p:pic>
        <p:nvPicPr>
          <p:cNvPr id="28681" name="Picture 9" descr="ACETC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292600"/>
            <a:ext cx="1944687" cy="1508125"/>
          </a:xfrm>
          <a:prstGeom prst="rect">
            <a:avLst/>
          </a:prstGeom>
          <a:noFill/>
        </p:spPr>
      </p:pic>
      <p:pic>
        <p:nvPicPr>
          <p:cNvPr id="28682" name="Picture 10" descr="MALONCO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4581525"/>
            <a:ext cx="3168650" cy="1492250"/>
          </a:xfrm>
          <a:prstGeom prst="rect">
            <a:avLst/>
          </a:prstGeom>
          <a:noFill/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786182" y="139463"/>
            <a:ext cx="52389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KOFAKTORY ENZYMŮ</a:t>
            </a:r>
            <a:endParaRPr lang="cs-CZ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857628"/>
            <a:ext cx="7700390" cy="221457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57158" y="1903414"/>
            <a:ext cx="62769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antioxidant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kofaktor</a:t>
            </a:r>
            <a:r>
              <a:rPr lang="cs-CZ" b="1" dirty="0">
                <a:latin typeface="Comic Sans MS" pitchFamily="66" charset="0"/>
              </a:rPr>
              <a:t> hydroxylačních reakcí (mono-, </a:t>
            </a:r>
            <a:r>
              <a:rPr lang="cs-CZ" b="1" dirty="0" err="1">
                <a:latin typeface="Comic Sans MS" pitchFamily="66" charset="0"/>
              </a:rPr>
              <a:t>dioxygenasy</a:t>
            </a:r>
            <a:r>
              <a:rPr lang="cs-CZ" b="1" dirty="0">
                <a:latin typeface="Comic Sans MS" pitchFamily="66" charset="0"/>
              </a:rPr>
              <a:t>)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syntéza hydroxyprolinu, </a:t>
            </a:r>
            <a:r>
              <a:rPr lang="cs-CZ" b="1" dirty="0" err="1">
                <a:latin typeface="Comic Sans MS" pitchFamily="66" charset="0"/>
              </a:rPr>
              <a:t>hydroxylysinu</a:t>
            </a:r>
            <a:r>
              <a:rPr lang="cs-CZ" b="1" dirty="0">
                <a:latin typeface="Comic Sans MS" pitchFamily="66" charset="0"/>
              </a:rPr>
              <a:t> – kolagen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7</a:t>
            </a:r>
            <a:r>
              <a:rPr lang="cs-CZ" b="1" dirty="0">
                <a:latin typeface="Symbol" pitchFamily="18" charset="2"/>
              </a:rPr>
              <a:t>a</a:t>
            </a:r>
            <a:r>
              <a:rPr lang="cs-CZ" b="1" dirty="0">
                <a:latin typeface="Comic Sans MS" pitchFamily="66" charset="0"/>
              </a:rPr>
              <a:t> hydroxylace cholesterolu – žlučové kyseliny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syntéza karnitinu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hydroxylace dopaminu </a:t>
            </a:r>
            <a:r>
              <a:rPr lang="cs-CZ" b="1" dirty="0">
                <a:latin typeface="Comic Sans MS" pitchFamily="66" charset="0"/>
                <a:sym typeface="Symbol" pitchFamily="18" charset="2"/>
              </a:rPr>
              <a:t> </a:t>
            </a:r>
            <a:r>
              <a:rPr lang="cs-CZ" b="1" dirty="0">
                <a:latin typeface="Comic Sans MS" pitchFamily="66" charset="0"/>
              </a:rPr>
              <a:t>noradrenalin</a:t>
            </a:r>
            <a:endParaRPr lang="cs-CZ" b="1" i="1" baseline="-25000" dirty="0">
              <a:latin typeface="Comic Sans MS" pitchFamily="66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50138" y="1467137"/>
            <a:ext cx="36503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Comic Sans MS" pitchFamily="66" charset="0"/>
              </a:rPr>
              <a:t>ASKORBÁT </a:t>
            </a:r>
            <a:r>
              <a:rPr lang="cs-CZ" sz="2400" b="1" dirty="0">
                <a:latin typeface="Comic Sans MS" pitchFamily="66" charset="0"/>
              </a:rPr>
              <a:t>– vitamín C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43108" y="139463"/>
            <a:ext cx="52389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KOFAKTORY ENZYMŮ</a:t>
            </a:r>
            <a:endParaRPr lang="cs-CZ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14348" y="1331930"/>
            <a:ext cx="7673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>
                <a:latin typeface="Comic Sans MS" pitchFamily="66" charset="0"/>
              </a:rPr>
              <a:t>Kovy a stopové prvky – důležité </a:t>
            </a:r>
            <a:r>
              <a:rPr lang="cs-CZ" sz="2400" b="1" dirty="0" err="1">
                <a:latin typeface="Comic Sans MS" pitchFamily="66" charset="0"/>
              </a:rPr>
              <a:t>kofaktory</a:t>
            </a:r>
            <a:r>
              <a:rPr lang="cs-CZ" sz="2400" b="1" dirty="0">
                <a:latin typeface="Comic Sans MS" pitchFamily="66" charset="0"/>
              </a:rPr>
              <a:t> enzymů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36538" y="2195530"/>
            <a:ext cx="8462962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latin typeface="Comic Sans MS" pitchFamily="66" charset="0"/>
              </a:rPr>
              <a:t>Kov		Příklad enzymu			Úloha kovu</a:t>
            </a:r>
          </a:p>
          <a:p>
            <a:endParaRPr lang="cs-CZ" b="1" dirty="0">
              <a:latin typeface="Comic Sans MS" pitchFamily="66" charset="0"/>
            </a:endParaRPr>
          </a:p>
          <a:p>
            <a:r>
              <a:rPr lang="cs-CZ" dirty="0" err="1">
                <a:latin typeface="Comic Sans MS" pitchFamily="66" charset="0"/>
              </a:rPr>
              <a:t>Fe</a:t>
            </a:r>
            <a:r>
              <a:rPr lang="cs-CZ" dirty="0">
                <a:latin typeface="Comic Sans MS" pitchFamily="66" charset="0"/>
              </a:rPr>
              <a:t>		Cytochrome </a:t>
            </a:r>
            <a:r>
              <a:rPr lang="cs-CZ" dirty="0" err="1">
                <a:latin typeface="Comic Sans MS" pitchFamily="66" charset="0"/>
              </a:rPr>
              <a:t>oxidase</a:t>
            </a:r>
            <a:r>
              <a:rPr lang="cs-CZ" dirty="0">
                <a:latin typeface="Comic Sans MS" pitchFamily="66" charset="0"/>
              </a:rPr>
              <a:t>		</a:t>
            </a:r>
            <a:r>
              <a:rPr lang="cs-CZ" dirty="0" err="1">
                <a:latin typeface="Comic Sans MS" pitchFamily="66" charset="0"/>
              </a:rPr>
              <a:t>Oxidation</a:t>
            </a:r>
            <a:r>
              <a:rPr lang="cs-CZ" dirty="0">
                <a:latin typeface="Comic Sans MS" pitchFamily="66" charset="0"/>
              </a:rPr>
              <a:t>/</a:t>
            </a:r>
            <a:r>
              <a:rPr lang="cs-CZ" dirty="0" err="1">
                <a:latin typeface="Comic Sans MS" pitchFamily="66" charset="0"/>
              </a:rPr>
              <a:t>reduction</a:t>
            </a:r>
            <a:endParaRPr lang="cs-CZ" dirty="0">
              <a:latin typeface="Comic Sans MS" pitchFamily="66" charset="0"/>
            </a:endParaRPr>
          </a:p>
          <a:p>
            <a:r>
              <a:rPr lang="cs-CZ" dirty="0" err="1">
                <a:latin typeface="Comic Sans MS" pitchFamily="66" charset="0"/>
              </a:rPr>
              <a:t>Cu</a:t>
            </a:r>
            <a:r>
              <a:rPr lang="cs-CZ" dirty="0">
                <a:latin typeface="Comic Sans MS" pitchFamily="66" charset="0"/>
              </a:rPr>
              <a:t>		</a:t>
            </a:r>
            <a:r>
              <a:rPr lang="cs-CZ" dirty="0" err="1">
                <a:latin typeface="Comic Sans MS" pitchFamily="66" charset="0"/>
              </a:rPr>
              <a:t>Ascorbic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err="1">
                <a:latin typeface="Comic Sans MS" pitchFamily="66" charset="0"/>
              </a:rPr>
              <a:t>acid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err="1">
                <a:latin typeface="Comic Sans MS" pitchFamily="66" charset="0"/>
              </a:rPr>
              <a:t>oxidase</a:t>
            </a:r>
            <a:r>
              <a:rPr lang="cs-CZ" dirty="0">
                <a:latin typeface="Comic Sans MS" pitchFamily="66" charset="0"/>
              </a:rPr>
              <a:t>		</a:t>
            </a:r>
            <a:r>
              <a:rPr lang="cs-CZ" dirty="0" err="1">
                <a:latin typeface="Comic Sans MS" pitchFamily="66" charset="0"/>
              </a:rPr>
              <a:t>Oxidation</a:t>
            </a:r>
            <a:r>
              <a:rPr lang="cs-CZ" dirty="0">
                <a:latin typeface="Comic Sans MS" pitchFamily="66" charset="0"/>
              </a:rPr>
              <a:t>/</a:t>
            </a:r>
            <a:r>
              <a:rPr lang="cs-CZ" dirty="0" err="1">
                <a:latin typeface="Comic Sans MS" pitchFamily="66" charset="0"/>
              </a:rPr>
              <a:t>reduction</a:t>
            </a:r>
            <a:endParaRPr lang="cs-CZ" dirty="0">
              <a:latin typeface="Comic Sans MS" pitchFamily="66" charset="0"/>
            </a:endParaRPr>
          </a:p>
          <a:p>
            <a:r>
              <a:rPr lang="cs-CZ" dirty="0" err="1">
                <a:latin typeface="Comic Sans MS" pitchFamily="66" charset="0"/>
              </a:rPr>
              <a:t>Zn</a:t>
            </a:r>
            <a:r>
              <a:rPr lang="cs-CZ" dirty="0">
                <a:latin typeface="Comic Sans MS" pitchFamily="66" charset="0"/>
              </a:rPr>
              <a:t>		</a:t>
            </a:r>
            <a:r>
              <a:rPr lang="cs-CZ" dirty="0" err="1">
                <a:latin typeface="Comic Sans MS" pitchFamily="66" charset="0"/>
              </a:rPr>
              <a:t>Alcohol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err="1">
                <a:latin typeface="Comic Sans MS" pitchFamily="66" charset="0"/>
              </a:rPr>
              <a:t>dehydrogenase</a:t>
            </a:r>
            <a:r>
              <a:rPr lang="cs-CZ" dirty="0">
                <a:latin typeface="Comic Sans MS" pitchFamily="66" charset="0"/>
              </a:rPr>
              <a:t>		</a:t>
            </a:r>
            <a:r>
              <a:rPr lang="cs-CZ" dirty="0" err="1">
                <a:latin typeface="Comic Sans MS" pitchFamily="66" charset="0"/>
              </a:rPr>
              <a:t>Helps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err="1">
                <a:latin typeface="Comic Sans MS" pitchFamily="66" charset="0"/>
              </a:rPr>
              <a:t>bind</a:t>
            </a:r>
            <a:r>
              <a:rPr lang="cs-CZ" dirty="0">
                <a:latin typeface="Comic Sans MS" pitchFamily="66" charset="0"/>
              </a:rPr>
              <a:t> NAD</a:t>
            </a:r>
            <a:r>
              <a:rPr lang="cs-CZ" baseline="30000" dirty="0">
                <a:latin typeface="Comic Sans MS" pitchFamily="66" charset="0"/>
              </a:rPr>
              <a:t>+</a:t>
            </a:r>
          </a:p>
          <a:p>
            <a:r>
              <a:rPr lang="cs-CZ" dirty="0" err="1">
                <a:latin typeface="Comic Sans MS" pitchFamily="66" charset="0"/>
              </a:rPr>
              <a:t>Mn</a:t>
            </a:r>
            <a:r>
              <a:rPr lang="cs-CZ" dirty="0">
                <a:latin typeface="Comic Sans MS" pitchFamily="66" charset="0"/>
              </a:rPr>
              <a:t>		Histidine </a:t>
            </a:r>
            <a:r>
              <a:rPr lang="cs-CZ" dirty="0" err="1">
                <a:latin typeface="Comic Sans MS" pitchFamily="66" charset="0"/>
              </a:rPr>
              <a:t>ammonia</a:t>
            </a:r>
            <a:r>
              <a:rPr lang="cs-CZ" dirty="0">
                <a:latin typeface="Comic Sans MS" pitchFamily="66" charset="0"/>
              </a:rPr>
              <a:t>-</a:t>
            </a:r>
            <a:r>
              <a:rPr lang="cs-CZ" dirty="0" err="1">
                <a:latin typeface="Comic Sans MS" pitchFamily="66" charset="0"/>
              </a:rPr>
              <a:t>lyase</a:t>
            </a:r>
            <a:r>
              <a:rPr lang="cs-CZ" dirty="0">
                <a:latin typeface="Comic Sans MS" pitchFamily="66" charset="0"/>
              </a:rPr>
              <a:t>		Aids in </a:t>
            </a:r>
            <a:r>
              <a:rPr lang="cs-CZ" dirty="0" err="1">
                <a:latin typeface="Comic Sans MS" pitchFamily="66" charset="0"/>
              </a:rPr>
              <a:t>catalysis</a:t>
            </a:r>
            <a:r>
              <a:rPr lang="cs-CZ" dirty="0">
                <a:latin typeface="Comic Sans MS" pitchFamily="66" charset="0"/>
              </a:rPr>
              <a:t> by</a:t>
            </a:r>
          </a:p>
          <a:p>
            <a:r>
              <a:rPr lang="cs-CZ" dirty="0">
                <a:latin typeface="Comic Sans MS" pitchFamily="66" charset="0"/>
              </a:rPr>
              <a:t>						</a:t>
            </a:r>
            <a:r>
              <a:rPr lang="cs-CZ" dirty="0" err="1">
                <a:latin typeface="Comic Sans MS" pitchFamily="66" charset="0"/>
              </a:rPr>
              <a:t>electrone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err="1">
                <a:latin typeface="Comic Sans MS" pitchFamily="66" charset="0"/>
              </a:rPr>
              <a:t>withdrawal</a:t>
            </a:r>
            <a:endParaRPr lang="cs-CZ" dirty="0">
              <a:latin typeface="Comic Sans MS" pitchFamily="66" charset="0"/>
            </a:endParaRPr>
          </a:p>
          <a:p>
            <a:r>
              <a:rPr lang="cs-CZ" dirty="0">
                <a:latin typeface="Comic Sans MS" pitchFamily="66" charset="0"/>
              </a:rPr>
              <a:t>Co		</a:t>
            </a:r>
            <a:r>
              <a:rPr lang="cs-CZ" dirty="0" err="1">
                <a:latin typeface="Comic Sans MS" pitchFamily="66" charset="0"/>
              </a:rPr>
              <a:t>Glutamate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err="1">
                <a:latin typeface="Comic Sans MS" pitchFamily="66" charset="0"/>
              </a:rPr>
              <a:t>mutase</a:t>
            </a:r>
            <a:r>
              <a:rPr lang="cs-CZ" dirty="0">
                <a:latin typeface="Comic Sans MS" pitchFamily="66" charset="0"/>
              </a:rPr>
              <a:t>		Co </a:t>
            </a:r>
            <a:r>
              <a:rPr lang="cs-CZ" dirty="0" err="1">
                <a:latin typeface="Comic Sans MS" pitchFamily="66" charset="0"/>
              </a:rPr>
              <a:t>is</a:t>
            </a:r>
            <a:r>
              <a:rPr lang="cs-CZ" dirty="0">
                <a:latin typeface="Comic Sans MS" pitchFamily="66" charset="0"/>
              </a:rPr>
              <a:t> part </a:t>
            </a:r>
            <a:r>
              <a:rPr lang="cs-CZ" dirty="0" err="1">
                <a:latin typeface="Comic Sans MS" pitchFamily="66" charset="0"/>
              </a:rPr>
              <a:t>of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err="1">
                <a:latin typeface="Comic Sans MS" pitchFamily="66" charset="0"/>
              </a:rPr>
              <a:t>cobalamine</a:t>
            </a:r>
            <a:endParaRPr lang="cs-CZ" dirty="0">
              <a:latin typeface="Comic Sans MS" pitchFamily="66" charset="0"/>
            </a:endParaRPr>
          </a:p>
          <a:p>
            <a:r>
              <a:rPr lang="cs-CZ" dirty="0">
                <a:latin typeface="Comic Sans MS" pitchFamily="66" charset="0"/>
              </a:rPr>
              <a:t>Ni		Urease				?</a:t>
            </a:r>
          </a:p>
          <a:p>
            <a:r>
              <a:rPr lang="cs-CZ" dirty="0" err="1">
                <a:latin typeface="Comic Sans MS" pitchFamily="66" charset="0"/>
              </a:rPr>
              <a:t>Mo</a:t>
            </a:r>
            <a:r>
              <a:rPr lang="cs-CZ" dirty="0">
                <a:latin typeface="Comic Sans MS" pitchFamily="66" charset="0"/>
              </a:rPr>
              <a:t>		</a:t>
            </a:r>
            <a:r>
              <a:rPr lang="cs-CZ" dirty="0" err="1">
                <a:latin typeface="Comic Sans MS" pitchFamily="66" charset="0"/>
              </a:rPr>
              <a:t>Xanthine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err="1">
                <a:latin typeface="Comic Sans MS" pitchFamily="66" charset="0"/>
              </a:rPr>
              <a:t>oxidase</a:t>
            </a:r>
            <a:r>
              <a:rPr lang="cs-CZ" dirty="0">
                <a:latin typeface="Comic Sans MS" pitchFamily="66" charset="0"/>
              </a:rPr>
              <a:t>			</a:t>
            </a:r>
            <a:r>
              <a:rPr lang="cs-CZ" dirty="0" err="1">
                <a:latin typeface="Comic Sans MS" pitchFamily="66" charset="0"/>
              </a:rPr>
              <a:t>Oxidation</a:t>
            </a:r>
            <a:r>
              <a:rPr lang="cs-CZ" dirty="0">
                <a:latin typeface="Comic Sans MS" pitchFamily="66" charset="0"/>
              </a:rPr>
              <a:t>/</a:t>
            </a:r>
            <a:r>
              <a:rPr lang="cs-CZ" dirty="0" err="1">
                <a:latin typeface="Comic Sans MS" pitchFamily="66" charset="0"/>
              </a:rPr>
              <a:t>reduction</a:t>
            </a:r>
            <a:r>
              <a:rPr lang="cs-CZ" dirty="0">
                <a:latin typeface="Comic Sans MS" pitchFamily="66" charset="0"/>
              </a:rPr>
              <a:t>?</a:t>
            </a:r>
          </a:p>
          <a:p>
            <a:r>
              <a:rPr lang="cs-CZ" dirty="0">
                <a:latin typeface="Comic Sans MS" pitchFamily="66" charset="0"/>
              </a:rPr>
              <a:t>V		</a:t>
            </a:r>
            <a:r>
              <a:rPr lang="cs-CZ" dirty="0" err="1">
                <a:latin typeface="Comic Sans MS" pitchFamily="66" charset="0"/>
              </a:rPr>
              <a:t>Nitrate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err="1">
                <a:latin typeface="Comic Sans MS" pitchFamily="66" charset="0"/>
              </a:rPr>
              <a:t>reductase</a:t>
            </a:r>
            <a:r>
              <a:rPr lang="cs-CZ" dirty="0">
                <a:latin typeface="Comic Sans MS" pitchFamily="66" charset="0"/>
              </a:rPr>
              <a:t>		</a:t>
            </a:r>
            <a:r>
              <a:rPr lang="cs-CZ" dirty="0" err="1">
                <a:latin typeface="Comic Sans MS" pitchFamily="66" charset="0"/>
              </a:rPr>
              <a:t>Oxidation</a:t>
            </a:r>
            <a:r>
              <a:rPr lang="cs-CZ" dirty="0">
                <a:latin typeface="Comic Sans MS" pitchFamily="66" charset="0"/>
              </a:rPr>
              <a:t>/</a:t>
            </a:r>
            <a:r>
              <a:rPr lang="cs-CZ" dirty="0" err="1">
                <a:latin typeface="Comic Sans MS" pitchFamily="66" charset="0"/>
              </a:rPr>
              <a:t>reduction</a:t>
            </a:r>
            <a:r>
              <a:rPr lang="cs-CZ" dirty="0">
                <a:latin typeface="Comic Sans MS" pitchFamily="66" charset="0"/>
              </a:rPr>
              <a:t>?</a:t>
            </a:r>
          </a:p>
          <a:p>
            <a:r>
              <a:rPr lang="cs-CZ" dirty="0">
                <a:latin typeface="Comic Sans MS" pitchFamily="66" charset="0"/>
              </a:rPr>
              <a:t>Se		</a:t>
            </a:r>
            <a:r>
              <a:rPr lang="cs-CZ" dirty="0" err="1">
                <a:latin typeface="Comic Sans MS" pitchFamily="66" charset="0"/>
              </a:rPr>
              <a:t>Glutathione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err="1">
                <a:latin typeface="Comic Sans MS" pitchFamily="66" charset="0"/>
              </a:rPr>
              <a:t>peroxidase</a:t>
            </a:r>
            <a:r>
              <a:rPr lang="cs-CZ" dirty="0">
                <a:latin typeface="Comic Sans MS" pitchFamily="66" charset="0"/>
              </a:rPr>
              <a:t>		</a:t>
            </a:r>
            <a:r>
              <a:rPr lang="cs-CZ" dirty="0" err="1">
                <a:latin typeface="Comic Sans MS" pitchFamily="66" charset="0"/>
              </a:rPr>
              <a:t>Replaces</a:t>
            </a:r>
            <a:r>
              <a:rPr lang="cs-CZ" dirty="0">
                <a:latin typeface="Comic Sans MS" pitchFamily="66" charset="0"/>
              </a:rPr>
              <a:t> S in </a:t>
            </a:r>
            <a:r>
              <a:rPr lang="cs-CZ" dirty="0" err="1">
                <a:latin typeface="Comic Sans MS" pitchFamily="66" charset="0"/>
              </a:rPr>
              <a:t>one</a:t>
            </a:r>
            <a:r>
              <a:rPr lang="cs-CZ" dirty="0">
                <a:latin typeface="Comic Sans MS" pitchFamily="66" charset="0"/>
              </a:rPr>
              <a:t> cysteine</a:t>
            </a:r>
          </a:p>
          <a:p>
            <a:r>
              <a:rPr lang="cs-CZ" dirty="0">
                <a:latin typeface="Comic Sans MS" pitchFamily="66" charset="0"/>
              </a:rPr>
              <a:t>						in </a:t>
            </a:r>
            <a:r>
              <a:rPr lang="cs-CZ" dirty="0" err="1">
                <a:latin typeface="Comic Sans MS" pitchFamily="66" charset="0"/>
              </a:rPr>
              <a:t>active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err="1">
                <a:latin typeface="Comic Sans MS" pitchFamily="66" charset="0"/>
              </a:rPr>
              <a:t>site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43108" y="139463"/>
            <a:ext cx="52389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KOFAKTORY ENZYMŮ</a:t>
            </a:r>
            <a:endParaRPr lang="cs-CZ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2709863" y="287320"/>
            <a:ext cx="22669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OSNOVA</a:t>
            </a:r>
            <a:endParaRPr lang="cs-CZ" sz="3600" b="1" dirty="0">
              <a:latin typeface="Comic Sans MS" pitchFamily="66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85918" y="1285860"/>
            <a:ext cx="506581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endParaRPr lang="cs-CZ" sz="2400" b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2400" b="1" dirty="0">
                <a:latin typeface="Comic Sans MS" pitchFamily="66" charset="0"/>
              </a:rPr>
              <a:t>Struktura, funkce, </a:t>
            </a:r>
            <a:r>
              <a:rPr lang="cs-CZ" sz="2400" b="1" dirty="0" smtClean="0">
                <a:latin typeface="Comic Sans MS" pitchFamily="66" charset="0"/>
              </a:rPr>
              <a:t>klasifikace</a:t>
            </a:r>
          </a:p>
          <a:p>
            <a:pPr marL="342900" indent="-342900">
              <a:buFontTx/>
              <a:buAutoNum type="arabicPeriod"/>
            </a:pPr>
            <a:endParaRPr lang="cs-CZ" sz="2400" b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2400" b="1" dirty="0" err="1" smtClean="0">
                <a:latin typeface="Comic Sans MS" pitchFamily="66" charset="0"/>
              </a:rPr>
              <a:t>Kofaktory</a:t>
            </a:r>
            <a:endParaRPr lang="cs-CZ" sz="2400" b="1" dirty="0" smtClean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endParaRPr lang="cs-CZ" sz="2400" b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2400" b="1" dirty="0">
                <a:solidFill>
                  <a:srgbClr val="FF0000"/>
                </a:solidFill>
                <a:latin typeface="Comic Sans MS" pitchFamily="66" charset="0"/>
              </a:rPr>
              <a:t>Enzymová </a:t>
            </a:r>
            <a:r>
              <a:rPr lang="cs-CZ" sz="2400" b="1" dirty="0" smtClean="0">
                <a:solidFill>
                  <a:srgbClr val="FF0000"/>
                </a:solidFill>
                <a:latin typeface="Comic Sans MS" pitchFamily="66" charset="0"/>
              </a:rPr>
              <a:t>kinetika</a:t>
            </a:r>
          </a:p>
          <a:p>
            <a:pPr marL="342900" indent="-342900">
              <a:buFontTx/>
              <a:buAutoNum type="arabicPeriod"/>
            </a:pPr>
            <a:endParaRPr lang="cs-CZ" sz="2400" b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2400" b="1" dirty="0">
                <a:latin typeface="Comic Sans MS" pitchFamily="66" charset="0"/>
              </a:rPr>
              <a:t>Regulace enzymové </a:t>
            </a:r>
            <a:r>
              <a:rPr lang="cs-CZ" sz="2400" b="1" dirty="0" smtClean="0">
                <a:latin typeface="Comic Sans MS" pitchFamily="66" charset="0"/>
              </a:rPr>
              <a:t>aktivity</a:t>
            </a:r>
          </a:p>
          <a:p>
            <a:pPr marL="342900" indent="-342900">
              <a:buFontTx/>
              <a:buAutoNum type="arabicPeriod"/>
            </a:pPr>
            <a:endParaRPr lang="cs-CZ" sz="2400" b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2400" b="1" dirty="0">
                <a:latin typeface="Comic Sans MS" pitchFamily="66" charset="0"/>
              </a:rPr>
              <a:t>Diagnostický význam enzymů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2" name="Picture 6" descr="Image:Mechanism plus rates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79" y="4581544"/>
            <a:ext cx="4619625" cy="1562100"/>
          </a:xfrm>
          <a:prstGeom prst="rect">
            <a:avLst/>
          </a:prstGeom>
          <a:noFill/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928794" y="142852"/>
            <a:ext cx="54777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ENZYMOVÁ KINETIKA</a:t>
            </a:r>
            <a:endParaRPr lang="cs-CZ" sz="3600" b="1" dirty="0">
              <a:latin typeface="Comic Sans MS" pitchFamily="66" charset="0"/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071538" y="1000108"/>
            <a:ext cx="6156325" cy="3195637"/>
            <a:chOff x="720" y="1392"/>
            <a:chExt cx="4224" cy="264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t="13266"/>
            <a:stretch>
              <a:fillRect/>
            </a:stretch>
          </p:blipFill>
          <p:spPr bwMode="auto">
            <a:xfrm>
              <a:off x="720" y="1392"/>
              <a:ext cx="4224" cy="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720" y="1392"/>
              <a:ext cx="4224" cy="26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142844" y="4857760"/>
            <a:ext cx="3842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b="1" dirty="0" smtClean="0"/>
              <a:t> snížení aktivační energie reakce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 zvýšení rychlosti reakce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 nemění se rovnováha</a:t>
            </a:r>
            <a:endParaRPr lang="cs-CZ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Image:Michaelis-Menten saturation curve of an enzyme react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76" y="962045"/>
            <a:ext cx="7620000" cy="5324475"/>
          </a:xfrm>
          <a:prstGeom prst="rect">
            <a:avLst/>
          </a:prstGeom>
          <a:noFill/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214282" y="142852"/>
            <a:ext cx="8746305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>
                <a:latin typeface="Comic Sans MS" pitchFamily="66" charset="0"/>
              </a:rPr>
              <a:t>KINETIKA MICHAELISE-MENTEOVÉ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1" name="Picture 5" descr="Image:Lineweaver-Burke plot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800118"/>
            <a:ext cx="4852255" cy="3881408"/>
          </a:xfrm>
          <a:prstGeom prst="rect">
            <a:avLst/>
          </a:prstGeom>
          <a:noFill/>
        </p:spPr>
      </p:pic>
      <p:pic>
        <p:nvPicPr>
          <p:cNvPr id="91143" name="Picture 7" descr=" v = \frac{V_\max[\mbox{S}]}{K_m + [\mbox{S}]}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218" y="1871657"/>
            <a:ext cx="2218270" cy="914401"/>
          </a:xfrm>
          <a:prstGeom prst="rect">
            <a:avLst/>
          </a:prstGeom>
          <a:noFill/>
        </p:spPr>
      </p:pic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2007914" y="188913"/>
            <a:ext cx="49215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 err="1">
                <a:latin typeface="Comic Sans MS" pitchFamily="66" charset="0"/>
              </a:rPr>
              <a:t>Lineweaver</a:t>
            </a:r>
            <a:r>
              <a:rPr lang="cs-CZ" sz="3600" b="1" dirty="0">
                <a:latin typeface="Comic Sans MS" pitchFamily="66" charset="0"/>
              </a:rPr>
              <a:t>-</a:t>
            </a:r>
            <a:r>
              <a:rPr lang="cs-CZ" sz="3600" b="1" dirty="0" err="1">
                <a:latin typeface="Comic Sans MS" pitchFamily="66" charset="0"/>
              </a:rPr>
              <a:t>Burk</a:t>
            </a:r>
            <a:r>
              <a:rPr lang="cs-CZ" sz="3600" b="1" dirty="0">
                <a:latin typeface="Comic Sans MS" pitchFamily="66" charset="0"/>
              </a:rPr>
              <a:t> Plot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71406" y="3714752"/>
            <a:ext cx="780104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 err="1"/>
              <a:t>Michaelisova</a:t>
            </a:r>
            <a:r>
              <a:rPr lang="cs-CZ" b="1" dirty="0"/>
              <a:t> konstanta Km</a:t>
            </a:r>
          </a:p>
          <a:p>
            <a:endParaRPr lang="cs-CZ" b="1" dirty="0"/>
          </a:p>
          <a:p>
            <a:pPr>
              <a:buFontTx/>
              <a:buChar char="•"/>
            </a:pPr>
            <a:r>
              <a:rPr lang="cs-CZ" b="1" dirty="0"/>
              <a:t> </a:t>
            </a:r>
            <a:r>
              <a:rPr lang="cs-CZ" b="1" dirty="0" err="1"/>
              <a:t>affinita</a:t>
            </a:r>
            <a:r>
              <a:rPr lang="cs-CZ" b="1" dirty="0"/>
              <a:t> substrátu k enzymu</a:t>
            </a:r>
          </a:p>
          <a:p>
            <a:pPr>
              <a:buFontTx/>
              <a:buChar char="•"/>
            </a:pPr>
            <a:r>
              <a:rPr lang="cs-CZ" b="1" dirty="0"/>
              <a:t> mechanismy fyziologických regulací – </a:t>
            </a:r>
            <a:r>
              <a:rPr lang="cs-CZ" b="1" dirty="0" err="1"/>
              <a:t>např</a:t>
            </a:r>
            <a:r>
              <a:rPr lang="cs-CZ" b="1" dirty="0"/>
              <a:t> </a:t>
            </a:r>
            <a:r>
              <a:rPr lang="cs-CZ" b="1" dirty="0" smtClean="0"/>
              <a:t>glykolýza</a:t>
            </a:r>
          </a:p>
          <a:p>
            <a:pPr>
              <a:buFontTx/>
              <a:buChar char="•"/>
            </a:pPr>
            <a:r>
              <a:rPr lang="cs-CZ" b="1" dirty="0" smtClean="0"/>
              <a:t> </a:t>
            </a:r>
            <a:r>
              <a:rPr lang="cs-CZ" b="1" dirty="0" err="1" smtClean="0"/>
              <a:t>glukokinasa</a:t>
            </a:r>
            <a:r>
              <a:rPr lang="cs-CZ" b="1" dirty="0" smtClean="0"/>
              <a:t> </a:t>
            </a:r>
            <a:r>
              <a:rPr lang="cs-CZ" b="1" dirty="0"/>
              <a:t>vs. </a:t>
            </a:r>
            <a:r>
              <a:rPr lang="cs-CZ" b="1" dirty="0" err="1"/>
              <a:t>hexokinasa</a:t>
            </a:r>
            <a:endParaRPr lang="cs-CZ" b="1" dirty="0"/>
          </a:p>
          <a:p>
            <a:pPr>
              <a:buFontTx/>
              <a:buChar char="•"/>
            </a:pPr>
            <a:r>
              <a:rPr lang="cs-CZ" b="1" dirty="0"/>
              <a:t> příčiny farmakokinetických interakcí</a:t>
            </a:r>
          </a:p>
          <a:p>
            <a:pPr>
              <a:buFontTx/>
              <a:buChar char="•"/>
            </a:pPr>
            <a:r>
              <a:rPr lang="cs-CZ" b="1" dirty="0"/>
              <a:t> terapie intoxikací </a:t>
            </a:r>
            <a:r>
              <a:rPr lang="cs-CZ" b="1" dirty="0" err="1"/>
              <a:t>methanol</a:t>
            </a:r>
            <a:r>
              <a:rPr lang="cs-CZ" b="1" dirty="0"/>
              <a:t>, </a:t>
            </a:r>
            <a:r>
              <a:rPr lang="cs-CZ" b="1" dirty="0" err="1" smtClean="0"/>
              <a:t>ethylenglykol</a:t>
            </a:r>
            <a:endParaRPr lang="cs-CZ" b="1" dirty="0" smtClean="0"/>
          </a:p>
          <a:p>
            <a:pPr>
              <a:buFontTx/>
              <a:buChar char="•"/>
            </a:pPr>
            <a:endParaRPr lang="cs-CZ" b="1" dirty="0" smtClean="0"/>
          </a:p>
          <a:p>
            <a:pPr>
              <a:buFontTx/>
              <a:buChar char="•"/>
            </a:pPr>
            <a:r>
              <a:rPr lang="cs-CZ" b="1" dirty="0" smtClean="0"/>
              <a:t> graficky se lépe určí pomocí tzv. dvojnásobně reciprokého zobrazení</a:t>
            </a:r>
            <a:endParaRPr lang="cs-CZ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214282" y="978140"/>
            <a:ext cx="69365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 smtClean="0">
                <a:latin typeface="Comic Sans MS" pitchFamily="66" charset="0"/>
              </a:rPr>
              <a:t>- </a:t>
            </a:r>
            <a:r>
              <a:rPr lang="cs-CZ" b="1" dirty="0">
                <a:latin typeface="Comic Sans MS" pitchFamily="66" charset="0"/>
              </a:rPr>
              <a:t>již znáte?</a:t>
            </a:r>
          </a:p>
          <a:p>
            <a:endParaRPr lang="cs-CZ" b="1" dirty="0">
              <a:latin typeface="Comic Sans MS" pitchFamily="66" charset="0"/>
            </a:endParaRPr>
          </a:p>
          <a:p>
            <a:r>
              <a:rPr lang="cs-CZ" b="1" dirty="0">
                <a:latin typeface="Comic Sans MS" pitchFamily="66" charset="0"/>
              </a:rPr>
              <a:t>REVERSIBILNÍ (kompetitivní, nekompetitivní, </a:t>
            </a:r>
            <a:r>
              <a:rPr lang="cs-CZ" b="1" dirty="0" err="1">
                <a:latin typeface="Comic Sans MS" pitchFamily="66" charset="0"/>
              </a:rPr>
              <a:t>akompetitivní</a:t>
            </a:r>
            <a:r>
              <a:rPr lang="cs-CZ" b="1" dirty="0">
                <a:latin typeface="Comic Sans MS" pitchFamily="66" charset="0"/>
              </a:rPr>
              <a:t>)</a:t>
            </a:r>
          </a:p>
          <a:p>
            <a:r>
              <a:rPr lang="cs-CZ" b="1" dirty="0">
                <a:latin typeface="Comic Sans MS" pitchFamily="66" charset="0"/>
              </a:rPr>
              <a:t>IRREVERSIBILNÍ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14348" y="188913"/>
            <a:ext cx="79576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INHIBICE ENZYMOVÉ AKTIVITY</a:t>
            </a:r>
            <a:endParaRPr lang="cs-CZ" sz="3600" b="1" dirty="0">
              <a:latin typeface="Comic Sans MS" pitchFamily="66" charset="0"/>
            </a:endParaRPr>
          </a:p>
        </p:txBody>
      </p:sp>
      <p:pic>
        <p:nvPicPr>
          <p:cNvPr id="8" name="Picture 3" descr="Image:Competitive inhibi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978272"/>
            <a:ext cx="6143668" cy="43082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hap9-enzymeinhib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00107"/>
            <a:ext cx="6643734" cy="5300725"/>
          </a:xfrm>
          <a:prstGeom prst="rect">
            <a:avLst/>
          </a:prstGeom>
          <a:noFill/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14348" y="188913"/>
            <a:ext cx="79576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INHIBICE ENZYMOVÉ AKTIVITY</a:t>
            </a:r>
            <a:endParaRPr lang="cs-CZ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Lineweaver_Bur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890189"/>
            <a:ext cx="5254632" cy="5345505"/>
          </a:xfrm>
          <a:prstGeom prst="rect">
            <a:avLst/>
          </a:prstGeom>
          <a:noFill/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14348" y="188913"/>
            <a:ext cx="79576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INHIBICE ENZYMOVÉ AKTIVITY</a:t>
            </a:r>
            <a:endParaRPr lang="cs-CZ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42844" y="888856"/>
            <a:ext cx="39839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cs-CZ" b="1" dirty="0" smtClean="0">
                <a:latin typeface="Times New Roman" pitchFamily="18" charset="0"/>
              </a:rPr>
              <a:t> Chemické </a:t>
            </a:r>
            <a:r>
              <a:rPr lang="cs-CZ" b="1" dirty="0">
                <a:latin typeface="Times New Roman" pitchFamily="18" charset="0"/>
              </a:rPr>
              <a:t>přeměny v organismu</a:t>
            </a:r>
          </a:p>
          <a:p>
            <a:pPr eaLnBrk="0" hangingPunct="0">
              <a:buFontTx/>
              <a:buChar char="•"/>
            </a:pPr>
            <a:r>
              <a:rPr lang="cs-CZ" b="1" dirty="0">
                <a:latin typeface="Times New Roman" pitchFamily="18" charset="0"/>
              </a:rPr>
              <a:t> Transformace různých forem energie</a:t>
            </a:r>
          </a:p>
          <a:p>
            <a:pPr eaLnBrk="0" hangingPunct="0"/>
            <a:r>
              <a:rPr lang="cs-CZ" b="1" dirty="0">
                <a:latin typeface="Times New Roman" pitchFamily="18" charset="0"/>
              </a:rPr>
              <a:t>• Zvýšení reakční rychlosti</a:t>
            </a:r>
          </a:p>
          <a:p>
            <a:pPr eaLnBrk="0" hangingPunct="0">
              <a:buFontTx/>
              <a:buChar char="•"/>
            </a:pPr>
            <a:r>
              <a:rPr lang="cs-CZ" b="1" dirty="0">
                <a:latin typeface="Times New Roman" pitchFamily="18" charset="0"/>
              </a:rPr>
              <a:t> Snížení energetické bariéry</a:t>
            </a:r>
          </a:p>
          <a:p>
            <a:pPr eaLnBrk="0" hangingPunct="0"/>
            <a:endParaRPr lang="cs-CZ" b="1" dirty="0">
              <a:latin typeface="Times New Roman" pitchFamily="18" charset="0"/>
            </a:endParaRPr>
          </a:p>
          <a:p>
            <a:pPr eaLnBrk="0" hangingPunct="0"/>
            <a:r>
              <a:rPr lang="cs-CZ" b="1" dirty="0">
                <a:latin typeface="Times New Roman" pitchFamily="18" charset="0"/>
              </a:rPr>
              <a:t> E +S               ES               E + P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01889" y="3000372"/>
            <a:ext cx="6156325" cy="3195637"/>
            <a:chOff x="720" y="1392"/>
            <a:chExt cx="4224" cy="2640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t="13266"/>
            <a:stretch>
              <a:fillRect/>
            </a:stretch>
          </p:blipFill>
          <p:spPr bwMode="auto">
            <a:xfrm>
              <a:off x="720" y="1392"/>
              <a:ext cx="4224" cy="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720" y="1392"/>
              <a:ext cx="4224" cy="26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944516" y="241709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944516" y="249329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2087516" y="241709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2087516" y="249329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046859" y="928670"/>
            <a:ext cx="502573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/>
              <a:t>S = substrát; látka, na kterou působí enzym</a:t>
            </a:r>
          </a:p>
          <a:p>
            <a:r>
              <a:rPr lang="cs-CZ" dirty="0"/>
              <a:t>E-S = komplex enzym-substrát; přechodný stav</a:t>
            </a:r>
          </a:p>
          <a:p>
            <a:r>
              <a:rPr lang="cs-CZ" dirty="0"/>
              <a:t>P = produkt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786182" y="2000240"/>
            <a:ext cx="527580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b="1" dirty="0"/>
              <a:t> Biochemické reakce v organismu </a:t>
            </a:r>
            <a:r>
              <a:rPr lang="cs-CZ" b="1" dirty="0" smtClean="0"/>
              <a:t>mohou</a:t>
            </a:r>
          </a:p>
          <a:p>
            <a:r>
              <a:rPr lang="cs-CZ" b="1" dirty="0" smtClean="0"/>
              <a:t>probíhat </a:t>
            </a:r>
            <a:r>
              <a:rPr lang="cs-CZ" b="1" dirty="0"/>
              <a:t>rozumnou rychlostí za </a:t>
            </a:r>
            <a:r>
              <a:rPr lang="cs-CZ" b="1" dirty="0" smtClean="0"/>
              <a:t>fyziologických</a:t>
            </a:r>
          </a:p>
          <a:p>
            <a:r>
              <a:rPr lang="cs-CZ" b="1" dirty="0" smtClean="0"/>
              <a:t>podmínek</a:t>
            </a:r>
            <a:endParaRPr lang="cs-CZ" b="1" dirty="0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000100" y="139463"/>
            <a:ext cx="75216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ENZYMY = BIOKATALYZÁTORY</a:t>
            </a:r>
            <a:endParaRPr lang="cs-CZ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2709863" y="287320"/>
            <a:ext cx="22669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OSNOVA</a:t>
            </a:r>
            <a:endParaRPr lang="cs-CZ" sz="3600" b="1" dirty="0">
              <a:latin typeface="Comic Sans MS" pitchFamily="66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85918" y="1285860"/>
            <a:ext cx="506581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endParaRPr lang="cs-CZ" sz="2400" b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2400" b="1" dirty="0">
                <a:latin typeface="Comic Sans MS" pitchFamily="66" charset="0"/>
              </a:rPr>
              <a:t>Struktura, funkce, </a:t>
            </a:r>
            <a:r>
              <a:rPr lang="cs-CZ" sz="2400" b="1" dirty="0" smtClean="0">
                <a:latin typeface="Comic Sans MS" pitchFamily="66" charset="0"/>
              </a:rPr>
              <a:t>klasifikace</a:t>
            </a:r>
          </a:p>
          <a:p>
            <a:pPr marL="342900" indent="-342900">
              <a:buFontTx/>
              <a:buAutoNum type="arabicPeriod"/>
            </a:pPr>
            <a:endParaRPr lang="cs-CZ" sz="2400" b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2400" b="1" dirty="0" err="1" smtClean="0">
                <a:latin typeface="Comic Sans MS" pitchFamily="66" charset="0"/>
              </a:rPr>
              <a:t>Kofaktory</a:t>
            </a:r>
            <a:endParaRPr lang="cs-CZ" sz="2400" b="1" dirty="0" smtClean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endParaRPr lang="cs-CZ" sz="2400" b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2400" b="1" dirty="0">
                <a:latin typeface="Comic Sans MS" pitchFamily="66" charset="0"/>
              </a:rPr>
              <a:t>Enzymová </a:t>
            </a:r>
            <a:r>
              <a:rPr lang="cs-CZ" sz="2400" b="1" dirty="0" smtClean="0">
                <a:latin typeface="Comic Sans MS" pitchFamily="66" charset="0"/>
              </a:rPr>
              <a:t>kinetika</a:t>
            </a:r>
          </a:p>
          <a:p>
            <a:pPr marL="342900" indent="-342900">
              <a:buFontTx/>
              <a:buAutoNum type="arabicPeriod"/>
            </a:pPr>
            <a:endParaRPr lang="cs-CZ" sz="2400" b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2400" b="1" dirty="0">
                <a:solidFill>
                  <a:srgbClr val="FF0000"/>
                </a:solidFill>
                <a:latin typeface="Comic Sans MS" pitchFamily="66" charset="0"/>
              </a:rPr>
              <a:t>Regulace enzymové </a:t>
            </a:r>
            <a:r>
              <a:rPr lang="cs-CZ" sz="2400" b="1" dirty="0" smtClean="0">
                <a:solidFill>
                  <a:srgbClr val="FF0000"/>
                </a:solidFill>
                <a:latin typeface="Comic Sans MS" pitchFamily="66" charset="0"/>
              </a:rPr>
              <a:t>aktivity</a:t>
            </a:r>
          </a:p>
          <a:p>
            <a:pPr marL="342900" indent="-342900">
              <a:buFontTx/>
              <a:buAutoNum type="arabicPeriod"/>
            </a:pPr>
            <a:endParaRPr lang="cs-CZ" sz="2400" b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2400" b="1" dirty="0">
                <a:latin typeface="Comic Sans MS" pitchFamily="66" charset="0"/>
              </a:rPr>
              <a:t>Diagnostický význam enzymů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323850" y="718307"/>
            <a:ext cx="868699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 b="1" dirty="0"/>
          </a:p>
          <a:p>
            <a:pPr>
              <a:buFontTx/>
              <a:buChar char="•"/>
            </a:pPr>
            <a:r>
              <a:rPr lang="cs-CZ" dirty="0"/>
              <a:t> denaturační vlivy – těžké kovy, extrémy pH, reaktivní činidla, teplota, UV záření</a:t>
            </a:r>
          </a:p>
          <a:p>
            <a:r>
              <a:rPr lang="cs-CZ" dirty="0"/>
              <a:t>radiace, oxidace atd.</a:t>
            </a:r>
          </a:p>
          <a:p>
            <a:endParaRPr lang="cs-CZ" dirty="0"/>
          </a:p>
          <a:p>
            <a:pPr>
              <a:buFontTx/>
              <a:buChar char="•"/>
            </a:pPr>
            <a:r>
              <a:rPr lang="cs-CZ" dirty="0"/>
              <a:t> vliv pH – většina enzymů fyziologické pH 7,4</a:t>
            </a:r>
          </a:p>
          <a:p>
            <a:r>
              <a:rPr lang="cs-CZ" dirty="0"/>
              <a:t>trávící enzymy – kyselé pH; alkalická </a:t>
            </a:r>
            <a:r>
              <a:rPr lang="cs-CZ" dirty="0" err="1"/>
              <a:t>fosfatasa</a:t>
            </a:r>
            <a:r>
              <a:rPr lang="cs-CZ" dirty="0"/>
              <a:t> ALP – alkalické</a:t>
            </a:r>
          </a:p>
          <a:p>
            <a:endParaRPr lang="cs-CZ" dirty="0"/>
          </a:p>
          <a:p>
            <a:pPr>
              <a:buFontTx/>
              <a:buChar char="•"/>
            </a:pPr>
            <a:r>
              <a:rPr lang="cs-CZ" dirty="0"/>
              <a:t> vliv teploty – platí zákony termodynamiky; od určité teploty nastává denaturace;</a:t>
            </a:r>
          </a:p>
          <a:p>
            <a:r>
              <a:rPr lang="cs-CZ" dirty="0"/>
              <a:t>„</a:t>
            </a:r>
            <a:r>
              <a:rPr lang="cs-CZ" i="1" dirty="0"/>
              <a:t>inverse</a:t>
            </a:r>
            <a:r>
              <a:rPr lang="cs-CZ" dirty="0"/>
              <a:t> </a:t>
            </a:r>
            <a:r>
              <a:rPr lang="cs-CZ" i="1" dirty="0"/>
              <a:t>U-</a:t>
            </a:r>
            <a:r>
              <a:rPr lang="cs-CZ" i="1" dirty="0" err="1"/>
              <a:t>shaped</a:t>
            </a:r>
            <a:r>
              <a:rPr lang="cs-CZ" i="1" dirty="0"/>
              <a:t> </a:t>
            </a:r>
            <a:r>
              <a:rPr lang="cs-CZ" i="1" dirty="0" err="1"/>
              <a:t>curve</a:t>
            </a:r>
            <a:r>
              <a:rPr lang="cs-CZ" dirty="0"/>
              <a:t>“; termostabilní enzymy – např. bakteriální </a:t>
            </a:r>
            <a:r>
              <a:rPr lang="cs-CZ" dirty="0" err="1"/>
              <a:t>polymerasy</a:t>
            </a:r>
            <a:r>
              <a:rPr lang="cs-CZ" dirty="0"/>
              <a:t> atd.</a:t>
            </a:r>
          </a:p>
          <a:p>
            <a:endParaRPr lang="cs-CZ" dirty="0"/>
          </a:p>
          <a:p>
            <a:pPr>
              <a:buFontTx/>
              <a:buChar char="•"/>
            </a:pPr>
            <a:r>
              <a:rPr lang="cs-CZ" dirty="0"/>
              <a:t> vliv složení pufru – iontová síla, přítomnost </a:t>
            </a:r>
            <a:r>
              <a:rPr lang="cs-CZ" dirty="0" err="1"/>
              <a:t>kofaktorů</a:t>
            </a:r>
            <a:r>
              <a:rPr lang="cs-CZ" dirty="0"/>
              <a:t>, iontů atd.</a:t>
            </a:r>
          </a:p>
        </p:txBody>
      </p:sp>
      <p:pic>
        <p:nvPicPr>
          <p:cNvPr id="92164" name="Picture 4" descr="te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071942"/>
            <a:ext cx="3743325" cy="2328863"/>
          </a:xfrm>
          <a:prstGeom prst="rect">
            <a:avLst/>
          </a:prstGeom>
          <a:noFill/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142976" y="142852"/>
            <a:ext cx="72170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FYZIKÁLNĚ-CHEMICKÉ VLIVY</a:t>
            </a:r>
            <a:endParaRPr lang="cs-CZ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285720" y="1057991"/>
            <a:ext cx="8460971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přítomnost více substrátů – kompetitivní děje (lékové interakce!)</a:t>
            </a:r>
          </a:p>
          <a:p>
            <a:endParaRPr lang="cs-CZ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inhibitory – různé mechanismy, významné u lékových interakcí</a:t>
            </a:r>
          </a:p>
          <a:p>
            <a:r>
              <a:rPr lang="cs-CZ" dirty="0">
                <a:latin typeface="Comic Sans MS" pitchFamily="66" charset="0"/>
              </a:rPr>
              <a:t>(</a:t>
            </a:r>
            <a:r>
              <a:rPr lang="cs-CZ" dirty="0" err="1">
                <a:latin typeface="Comic Sans MS" pitchFamily="66" charset="0"/>
              </a:rPr>
              <a:t>ketokonazol</a:t>
            </a:r>
            <a:r>
              <a:rPr lang="cs-CZ" dirty="0">
                <a:latin typeface="Comic Sans MS" pitchFamily="66" charset="0"/>
              </a:rPr>
              <a:t>, </a:t>
            </a:r>
            <a:r>
              <a:rPr lang="cs-CZ" dirty="0" err="1">
                <a:latin typeface="Comic Sans MS" pitchFamily="66" charset="0"/>
              </a:rPr>
              <a:t>troleandomycin</a:t>
            </a:r>
            <a:r>
              <a:rPr lang="cs-CZ" dirty="0">
                <a:latin typeface="Comic Sans MS" pitchFamily="66" charset="0"/>
              </a:rPr>
              <a:t>, </a:t>
            </a:r>
            <a:r>
              <a:rPr lang="cs-CZ" dirty="0" err="1">
                <a:latin typeface="Comic Sans MS" pitchFamily="66" charset="0"/>
              </a:rPr>
              <a:t>diethydithiokarbamát</a:t>
            </a:r>
            <a:r>
              <a:rPr lang="cs-CZ" dirty="0">
                <a:latin typeface="Comic Sans MS" pitchFamily="66" charset="0"/>
              </a:rPr>
              <a:t>, </a:t>
            </a:r>
            <a:r>
              <a:rPr lang="cs-CZ" dirty="0" err="1">
                <a:latin typeface="Comic Sans MS" pitchFamily="66" charset="0"/>
              </a:rPr>
              <a:t>omeprazol</a:t>
            </a:r>
            <a:r>
              <a:rPr lang="cs-CZ" dirty="0">
                <a:latin typeface="Comic Sans MS" pitchFamily="66" charset="0"/>
              </a:rPr>
              <a:t>)</a:t>
            </a:r>
          </a:p>
          <a:p>
            <a:endParaRPr lang="cs-CZ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</a:t>
            </a:r>
            <a:r>
              <a:rPr lang="cs-CZ" dirty="0" err="1">
                <a:latin typeface="Comic Sans MS" pitchFamily="66" charset="0"/>
              </a:rPr>
              <a:t>allosterické</a:t>
            </a:r>
            <a:r>
              <a:rPr lang="cs-CZ" dirty="0">
                <a:latin typeface="Comic Sans MS" pitchFamily="66" charset="0"/>
              </a:rPr>
              <a:t> efektory (inhibitory x aktivátory) – např. PKA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omic Sans MS" pitchFamily="66" charset="0"/>
              </a:rPr>
              <a:t> většinou </a:t>
            </a:r>
            <a:r>
              <a:rPr lang="cs-CZ" dirty="0">
                <a:latin typeface="Comic Sans MS" pitchFamily="66" charset="0"/>
              </a:rPr>
              <a:t>malé molekuly intermediárního metabolismu (</a:t>
            </a:r>
            <a:r>
              <a:rPr lang="cs-CZ" dirty="0" err="1">
                <a:latin typeface="Comic Sans MS" pitchFamily="66" charset="0"/>
              </a:rPr>
              <a:t>cAMP</a:t>
            </a:r>
            <a:r>
              <a:rPr lang="cs-CZ" dirty="0">
                <a:latin typeface="Comic Sans MS" pitchFamily="66" charset="0"/>
              </a:rPr>
              <a:t>, AMP, GDP atd.)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omic Sans MS" pitchFamily="66" charset="0"/>
              </a:rPr>
              <a:t> mohou </a:t>
            </a:r>
            <a:r>
              <a:rPr lang="cs-CZ" dirty="0">
                <a:latin typeface="Comic Sans MS" pitchFamily="66" charset="0"/>
              </a:rPr>
              <a:t>být i cizorodé látky – léčiva, </a:t>
            </a:r>
            <a:r>
              <a:rPr lang="cs-CZ" dirty="0" err="1">
                <a:latin typeface="Comic Sans MS" pitchFamily="66" charset="0"/>
              </a:rPr>
              <a:t>xenobiotika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384204" y="142852"/>
            <a:ext cx="65453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SUBSTRÁTY, AKTIVÁTORY</a:t>
            </a:r>
          </a:p>
          <a:p>
            <a:pPr algn="ctr"/>
            <a:r>
              <a:rPr lang="cs-CZ" sz="3600" b="1" dirty="0" smtClean="0">
                <a:latin typeface="Comic Sans MS" pitchFamily="66" charset="0"/>
              </a:rPr>
              <a:t>A INHIBITORY</a:t>
            </a:r>
            <a:endParaRPr lang="cs-CZ" sz="3600" b="1" dirty="0">
              <a:latin typeface="Comic Sans MS" pitchFamily="66" charset="0"/>
            </a:endParaRPr>
          </a:p>
        </p:txBody>
      </p:sp>
      <p:sp>
        <p:nvSpPr>
          <p:cNvPr id="16" name="Vývojový diagram: zpoždění 15"/>
          <p:cNvSpPr/>
          <p:nvPr/>
        </p:nvSpPr>
        <p:spPr>
          <a:xfrm>
            <a:off x="1785918" y="3929066"/>
            <a:ext cx="714380" cy="642942"/>
          </a:xfrm>
          <a:prstGeom prst="flowChartDela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ývojový diagram: sloučení 17"/>
          <p:cNvSpPr/>
          <p:nvPr/>
        </p:nvSpPr>
        <p:spPr>
          <a:xfrm rot="16200000">
            <a:off x="142844" y="4786322"/>
            <a:ext cx="285752" cy="285752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ývojový diagram: zpoždění 18"/>
          <p:cNvSpPr/>
          <p:nvPr/>
        </p:nvSpPr>
        <p:spPr>
          <a:xfrm>
            <a:off x="1785918" y="4572008"/>
            <a:ext cx="714380" cy="642942"/>
          </a:xfrm>
          <a:prstGeom prst="flowChartDela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ývojový diagram: zpoždění 19"/>
          <p:cNvSpPr/>
          <p:nvPr/>
        </p:nvSpPr>
        <p:spPr>
          <a:xfrm flipH="1">
            <a:off x="1071538" y="3929066"/>
            <a:ext cx="714380" cy="642942"/>
          </a:xfrm>
          <a:prstGeom prst="flowChartDelay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ývojový diagram: zpoždění 20"/>
          <p:cNvSpPr/>
          <p:nvPr/>
        </p:nvSpPr>
        <p:spPr>
          <a:xfrm flipH="1">
            <a:off x="1071538" y="4572008"/>
            <a:ext cx="714380" cy="642942"/>
          </a:xfrm>
          <a:prstGeom prst="flowChartDelay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ývojový diagram: sloučení 22"/>
          <p:cNvSpPr/>
          <p:nvPr/>
        </p:nvSpPr>
        <p:spPr>
          <a:xfrm rot="16200000">
            <a:off x="142844" y="4357694"/>
            <a:ext cx="285752" cy="285752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ývojový diagram: sloučení 23"/>
          <p:cNvSpPr/>
          <p:nvPr/>
        </p:nvSpPr>
        <p:spPr>
          <a:xfrm rot="16200000">
            <a:off x="142844" y="3929066"/>
            <a:ext cx="285752" cy="285752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Vývojový diagram: sloučení 24"/>
          <p:cNvSpPr/>
          <p:nvPr/>
        </p:nvSpPr>
        <p:spPr>
          <a:xfrm rot="16200000">
            <a:off x="1000101" y="4071942"/>
            <a:ext cx="285752" cy="285752"/>
          </a:xfrm>
          <a:prstGeom prst="flowChartMerg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ývojový diagram: sloučení 25"/>
          <p:cNvSpPr/>
          <p:nvPr/>
        </p:nvSpPr>
        <p:spPr>
          <a:xfrm rot="16200000">
            <a:off x="1000100" y="4760564"/>
            <a:ext cx="285752" cy="285752"/>
          </a:xfrm>
          <a:prstGeom prst="flowChartMerg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785786" y="5429264"/>
            <a:ext cx="7571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omic Sans MS" pitchFamily="66" charset="0"/>
              </a:rPr>
              <a:t> 2 katalytické a 2 regulační </a:t>
            </a:r>
            <a:r>
              <a:rPr lang="cs-CZ" dirty="0" err="1" smtClean="0">
                <a:latin typeface="Comic Sans MS" pitchFamily="66" charset="0"/>
              </a:rPr>
              <a:t>podjednotky</a:t>
            </a:r>
            <a:endParaRPr lang="cs-CZ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omic Sans MS" pitchFamily="66" charset="0"/>
              </a:rPr>
              <a:t> aktivátor se váže na regulační </a:t>
            </a:r>
            <a:r>
              <a:rPr lang="cs-CZ" dirty="0" err="1" smtClean="0">
                <a:latin typeface="Comic Sans MS" pitchFamily="66" charset="0"/>
              </a:rPr>
              <a:t>podjednotku</a:t>
            </a:r>
            <a:r>
              <a:rPr lang="cs-CZ" dirty="0" smtClean="0">
                <a:latin typeface="Comic Sans MS" pitchFamily="66" charset="0"/>
              </a:rPr>
              <a:t> a </a:t>
            </a:r>
            <a:r>
              <a:rPr lang="cs-CZ" dirty="0" err="1" smtClean="0">
                <a:latin typeface="Comic Sans MS" pitchFamily="66" charset="0"/>
              </a:rPr>
              <a:t>heterodimer</a:t>
            </a:r>
            <a:r>
              <a:rPr lang="cs-CZ" dirty="0" smtClean="0">
                <a:latin typeface="Comic Sans MS" pitchFamily="66" charset="0"/>
              </a:rPr>
              <a:t> disociuje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omic Sans MS" pitchFamily="66" charset="0"/>
              </a:rPr>
              <a:t> katalytická </a:t>
            </a:r>
            <a:r>
              <a:rPr lang="cs-CZ" dirty="0" err="1" smtClean="0">
                <a:latin typeface="Comic Sans MS" pitchFamily="66" charset="0"/>
              </a:rPr>
              <a:t>podjednotka</a:t>
            </a:r>
            <a:r>
              <a:rPr lang="cs-CZ" dirty="0" smtClean="0">
                <a:latin typeface="Comic Sans MS" pitchFamily="66" charset="0"/>
              </a:rPr>
              <a:t> je takto aktivována</a:t>
            </a:r>
            <a:endParaRPr lang="cs-CZ" dirty="0">
              <a:latin typeface="Comic Sans MS" pitchFamily="66" charset="0"/>
            </a:endParaRPr>
          </a:p>
        </p:txBody>
      </p:sp>
      <p:cxnSp>
        <p:nvCxnSpPr>
          <p:cNvPr id="29" name="Přímá spojovací šipka 28"/>
          <p:cNvCxnSpPr/>
          <p:nvPr/>
        </p:nvCxnSpPr>
        <p:spPr>
          <a:xfrm>
            <a:off x="3357554" y="4500570"/>
            <a:ext cx="157163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Vývojový diagram: zpoždění 29"/>
          <p:cNvSpPr/>
          <p:nvPr/>
        </p:nvSpPr>
        <p:spPr>
          <a:xfrm>
            <a:off x="7429520" y="3786190"/>
            <a:ext cx="714380" cy="642942"/>
          </a:xfrm>
          <a:prstGeom prst="flowChartDelay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Vývojový diagram: zpoždění 31"/>
          <p:cNvSpPr/>
          <p:nvPr/>
        </p:nvSpPr>
        <p:spPr>
          <a:xfrm>
            <a:off x="7429520" y="4857760"/>
            <a:ext cx="714380" cy="642942"/>
          </a:xfrm>
          <a:prstGeom prst="flowChartDelay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Vývojový diagram: zpoždění 32"/>
          <p:cNvSpPr/>
          <p:nvPr/>
        </p:nvSpPr>
        <p:spPr>
          <a:xfrm flipH="1">
            <a:off x="6072198" y="3786190"/>
            <a:ext cx="714380" cy="642942"/>
          </a:xfrm>
          <a:prstGeom prst="flowChartDelay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Vývojový diagram: zpoždění 33"/>
          <p:cNvSpPr/>
          <p:nvPr/>
        </p:nvSpPr>
        <p:spPr>
          <a:xfrm flipH="1">
            <a:off x="6072198" y="4857760"/>
            <a:ext cx="714380" cy="642942"/>
          </a:xfrm>
          <a:prstGeom prst="flowChartDelay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Vývojový diagram: sloučení 34"/>
          <p:cNvSpPr/>
          <p:nvPr/>
        </p:nvSpPr>
        <p:spPr>
          <a:xfrm rot="16200000">
            <a:off x="6000760" y="5072074"/>
            <a:ext cx="285752" cy="285752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Vývojový diagram: sloučení 35"/>
          <p:cNvSpPr/>
          <p:nvPr/>
        </p:nvSpPr>
        <p:spPr>
          <a:xfrm rot="16200000">
            <a:off x="6000760" y="3929066"/>
            <a:ext cx="285752" cy="285752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71406" y="2000240"/>
            <a:ext cx="500008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 sz="2400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kalmodulin dependentní dráhy</a:t>
            </a:r>
          </a:p>
          <a:p>
            <a:endParaRPr lang="cs-CZ" sz="2400" b="1" dirty="0" smtClean="0">
              <a:latin typeface="Comic Sans MS" pitchFamily="66" charset="0"/>
            </a:endParaRPr>
          </a:p>
          <a:p>
            <a:endParaRPr lang="cs-CZ" sz="2400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</a:t>
            </a:r>
            <a:r>
              <a:rPr lang="cs-CZ" sz="2400" b="1" dirty="0" err="1">
                <a:latin typeface="Comic Sans MS" pitchFamily="66" charset="0"/>
              </a:rPr>
              <a:t>cyklin</a:t>
            </a:r>
            <a:r>
              <a:rPr lang="cs-CZ" sz="2400" b="1" dirty="0">
                <a:latin typeface="Comic Sans MS" pitchFamily="66" charset="0"/>
              </a:rPr>
              <a:t> </a:t>
            </a:r>
            <a:r>
              <a:rPr lang="cs-CZ" sz="2400" b="1" dirty="0" err="1">
                <a:latin typeface="Comic Sans MS" pitchFamily="66" charset="0"/>
              </a:rPr>
              <a:t>dependetní</a:t>
            </a:r>
            <a:r>
              <a:rPr lang="cs-CZ" sz="2400" b="1" dirty="0">
                <a:latin typeface="Comic Sans MS" pitchFamily="66" charset="0"/>
              </a:rPr>
              <a:t> </a:t>
            </a:r>
            <a:r>
              <a:rPr lang="cs-CZ" sz="2400" b="1" dirty="0" err="1">
                <a:latin typeface="Comic Sans MS" pitchFamily="66" charset="0"/>
              </a:rPr>
              <a:t>kinasy</a:t>
            </a:r>
            <a:endParaRPr lang="cs-CZ" sz="2400" b="1" dirty="0">
              <a:latin typeface="Comic Sans MS" pitchFamily="66" charset="0"/>
            </a:endParaRPr>
          </a:p>
          <a:p>
            <a:endParaRPr lang="cs-CZ" sz="2400" b="1" dirty="0" smtClean="0">
              <a:latin typeface="Comic Sans MS" pitchFamily="66" charset="0"/>
            </a:endParaRPr>
          </a:p>
          <a:p>
            <a:r>
              <a:rPr lang="cs-CZ" sz="2400" b="1" dirty="0" smtClean="0">
                <a:latin typeface="Comic Sans MS" pitchFamily="66" charset="0"/>
              </a:rPr>
              <a:t>REGULACE </a:t>
            </a:r>
            <a:r>
              <a:rPr lang="cs-CZ" sz="2400" b="1" dirty="0">
                <a:latin typeface="Comic Sans MS" pitchFamily="66" charset="0"/>
              </a:rPr>
              <a:t>BUNĚČNÉHO CYKLU</a:t>
            </a:r>
          </a:p>
        </p:txBody>
      </p:sp>
      <p:pic>
        <p:nvPicPr>
          <p:cNvPr id="96264" name="Picture 8" descr="ech11-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483591"/>
            <a:ext cx="4071966" cy="4802930"/>
          </a:xfrm>
          <a:prstGeom prst="rect">
            <a:avLst/>
          </a:prstGeom>
          <a:noFill/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734187" y="142852"/>
            <a:ext cx="78454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AKTIVACE INTERAKCÍ S JINÝM</a:t>
            </a:r>
          </a:p>
          <a:p>
            <a:pPr algn="ctr"/>
            <a:r>
              <a:rPr lang="cs-CZ" sz="3600" b="1" dirty="0" smtClean="0">
                <a:latin typeface="Comic Sans MS" pitchFamily="66" charset="0"/>
              </a:rPr>
              <a:t>PROTEINEM</a:t>
            </a:r>
            <a:endParaRPr lang="cs-CZ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27313" y="1628775"/>
            <a:ext cx="2376487" cy="1511300"/>
            <a:chOff x="2472" y="899"/>
            <a:chExt cx="1497" cy="952"/>
          </a:xfrm>
        </p:grpSpPr>
        <p:sp>
          <p:nvSpPr>
            <p:cNvPr id="97283" name="Oval 3"/>
            <p:cNvSpPr>
              <a:spLocks noChangeArrowheads="1"/>
            </p:cNvSpPr>
            <p:nvPr/>
          </p:nvSpPr>
          <p:spPr bwMode="auto">
            <a:xfrm>
              <a:off x="2472" y="1071"/>
              <a:ext cx="1497" cy="63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1600" b="1">
                  <a:solidFill>
                    <a:srgbClr val="FFFF00"/>
                  </a:solidFill>
                </a:rPr>
                <a:t>calmodulin</a:t>
              </a:r>
            </a:p>
          </p:txBody>
        </p:sp>
        <p:sp>
          <p:nvSpPr>
            <p:cNvPr id="97284" name="Oval 4"/>
            <p:cNvSpPr>
              <a:spLocks noChangeArrowheads="1"/>
            </p:cNvSpPr>
            <p:nvPr/>
          </p:nvSpPr>
          <p:spPr bwMode="auto">
            <a:xfrm>
              <a:off x="2517" y="1026"/>
              <a:ext cx="363" cy="363"/>
            </a:xfrm>
            <a:prstGeom prst="ellipse">
              <a:avLst/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b="1" baseline="30000"/>
            </a:p>
          </p:txBody>
        </p:sp>
        <p:sp>
          <p:nvSpPr>
            <p:cNvPr id="97285" name="Oval 5"/>
            <p:cNvSpPr>
              <a:spLocks noChangeArrowheads="1"/>
            </p:cNvSpPr>
            <p:nvPr/>
          </p:nvSpPr>
          <p:spPr bwMode="auto">
            <a:xfrm>
              <a:off x="2517" y="1434"/>
              <a:ext cx="363" cy="363"/>
            </a:xfrm>
            <a:prstGeom prst="ellipse">
              <a:avLst/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b="1" baseline="30000"/>
            </a:p>
          </p:txBody>
        </p:sp>
        <p:sp>
          <p:nvSpPr>
            <p:cNvPr id="97286" name="Oval 6"/>
            <p:cNvSpPr>
              <a:spLocks noChangeArrowheads="1"/>
            </p:cNvSpPr>
            <p:nvPr/>
          </p:nvSpPr>
          <p:spPr bwMode="auto">
            <a:xfrm>
              <a:off x="3533" y="1026"/>
              <a:ext cx="363" cy="363"/>
            </a:xfrm>
            <a:prstGeom prst="ellipse">
              <a:avLst/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b="1" baseline="30000"/>
            </a:p>
          </p:txBody>
        </p:sp>
        <p:sp>
          <p:nvSpPr>
            <p:cNvPr id="97287" name="Oval 7"/>
            <p:cNvSpPr>
              <a:spLocks noChangeArrowheads="1"/>
            </p:cNvSpPr>
            <p:nvPr/>
          </p:nvSpPr>
          <p:spPr bwMode="auto">
            <a:xfrm>
              <a:off x="3533" y="1434"/>
              <a:ext cx="363" cy="363"/>
            </a:xfrm>
            <a:prstGeom prst="ellipse">
              <a:avLst/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 b="1" baseline="30000"/>
            </a:p>
          </p:txBody>
        </p:sp>
        <p:sp>
          <p:nvSpPr>
            <p:cNvPr id="97288" name="Oval 8"/>
            <p:cNvSpPr>
              <a:spLocks noChangeArrowheads="1"/>
            </p:cNvSpPr>
            <p:nvPr/>
          </p:nvSpPr>
          <p:spPr bwMode="auto">
            <a:xfrm>
              <a:off x="2962" y="899"/>
              <a:ext cx="499" cy="363"/>
            </a:xfrm>
            <a:prstGeom prst="ellipse">
              <a:avLst/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7289" name="Oval 9"/>
            <p:cNvSpPr>
              <a:spLocks noChangeArrowheads="1"/>
            </p:cNvSpPr>
            <p:nvPr/>
          </p:nvSpPr>
          <p:spPr bwMode="auto">
            <a:xfrm>
              <a:off x="2971" y="1488"/>
              <a:ext cx="499" cy="363"/>
            </a:xfrm>
            <a:prstGeom prst="ellipse">
              <a:avLst/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68313" y="44450"/>
            <a:ext cx="5183187" cy="2376488"/>
            <a:chOff x="295" y="28"/>
            <a:chExt cx="3265" cy="1497"/>
          </a:xfrm>
        </p:grpSpPr>
        <p:sp>
          <p:nvSpPr>
            <p:cNvPr id="97291" name="Oval 11"/>
            <p:cNvSpPr>
              <a:spLocks noChangeArrowheads="1"/>
            </p:cNvSpPr>
            <p:nvPr/>
          </p:nvSpPr>
          <p:spPr bwMode="auto">
            <a:xfrm>
              <a:off x="1292" y="28"/>
              <a:ext cx="363" cy="36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b="1"/>
                <a:t>Ca</a:t>
              </a:r>
              <a:r>
                <a:rPr lang="cs-CZ" b="1" baseline="30000"/>
                <a:t>2+</a:t>
              </a:r>
            </a:p>
          </p:txBody>
        </p:sp>
        <p:sp>
          <p:nvSpPr>
            <p:cNvPr id="97292" name="Oval 12"/>
            <p:cNvSpPr>
              <a:spLocks noChangeArrowheads="1"/>
            </p:cNvSpPr>
            <p:nvPr/>
          </p:nvSpPr>
          <p:spPr bwMode="auto">
            <a:xfrm>
              <a:off x="295" y="255"/>
              <a:ext cx="1406" cy="590"/>
            </a:xfrm>
            <a:prstGeom prst="ellips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/>
                <a:t>Endoplasmic</a:t>
              </a:r>
            </a:p>
            <a:p>
              <a:pPr algn="ctr"/>
              <a:r>
                <a:rPr lang="cs-CZ"/>
                <a:t>reticulum</a:t>
              </a:r>
            </a:p>
          </p:txBody>
        </p:sp>
        <p:sp>
          <p:nvSpPr>
            <p:cNvPr id="97293" name="Oval 13"/>
            <p:cNvSpPr>
              <a:spLocks noChangeArrowheads="1"/>
            </p:cNvSpPr>
            <p:nvPr/>
          </p:nvSpPr>
          <p:spPr bwMode="auto">
            <a:xfrm>
              <a:off x="1564" y="346"/>
              <a:ext cx="363" cy="36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b="1"/>
                <a:t>Ca</a:t>
              </a:r>
              <a:r>
                <a:rPr lang="cs-CZ" b="1" baseline="30000"/>
                <a:t>2+</a:t>
              </a:r>
            </a:p>
          </p:txBody>
        </p:sp>
        <p:sp>
          <p:nvSpPr>
            <p:cNvPr id="97294" name="Oval 14"/>
            <p:cNvSpPr>
              <a:spLocks noChangeArrowheads="1"/>
            </p:cNvSpPr>
            <p:nvPr/>
          </p:nvSpPr>
          <p:spPr bwMode="auto">
            <a:xfrm>
              <a:off x="1292" y="663"/>
              <a:ext cx="363" cy="36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b="1"/>
                <a:t>Ca</a:t>
              </a:r>
              <a:r>
                <a:rPr lang="cs-CZ" b="1" baseline="30000"/>
                <a:t>2+</a:t>
              </a:r>
            </a:p>
          </p:txBody>
        </p:sp>
        <p:sp>
          <p:nvSpPr>
            <p:cNvPr id="97295" name="AutoShape 15"/>
            <p:cNvSpPr>
              <a:spLocks noChangeArrowheads="1"/>
            </p:cNvSpPr>
            <p:nvPr/>
          </p:nvSpPr>
          <p:spPr bwMode="auto">
            <a:xfrm>
              <a:off x="930" y="935"/>
              <a:ext cx="272" cy="590"/>
            </a:xfrm>
            <a:prstGeom prst="downArrow">
              <a:avLst>
                <a:gd name="adj1" fmla="val 50000"/>
                <a:gd name="adj2" fmla="val 54228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7296" name="AutoShape 16"/>
            <p:cNvSpPr>
              <a:spLocks noChangeArrowheads="1"/>
            </p:cNvSpPr>
            <p:nvPr/>
          </p:nvSpPr>
          <p:spPr bwMode="auto">
            <a:xfrm>
              <a:off x="2018" y="401"/>
              <a:ext cx="1542" cy="499"/>
            </a:xfrm>
            <a:prstGeom prst="wedgeRectCallout">
              <a:avLst>
                <a:gd name="adj1" fmla="val -104072"/>
                <a:gd name="adj2" fmla="val 10970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cs-CZ" sz="1400" b="1" dirty="0"/>
                <a:t>Ca2+ </a:t>
              </a:r>
              <a:r>
                <a:rPr lang="cs-CZ" sz="1400" b="1" dirty="0" err="1"/>
                <a:t>is</a:t>
              </a:r>
              <a:r>
                <a:rPr lang="cs-CZ" sz="1400" b="1" dirty="0"/>
                <a:t> </a:t>
              </a:r>
              <a:r>
                <a:rPr lang="cs-CZ" sz="1400" b="1" dirty="0" err="1"/>
                <a:t>released</a:t>
              </a:r>
              <a:r>
                <a:rPr lang="cs-CZ" sz="1400" b="1" dirty="0"/>
                <a:t> </a:t>
              </a:r>
              <a:r>
                <a:rPr lang="cs-CZ" sz="1400" b="1" dirty="0" err="1"/>
                <a:t>from</a:t>
              </a:r>
              <a:r>
                <a:rPr lang="cs-CZ" sz="1400" b="1" dirty="0"/>
                <a:t> ER</a:t>
              </a:r>
            </a:p>
            <a:p>
              <a:r>
                <a:rPr lang="cs-CZ" sz="1400" b="1" dirty="0"/>
                <a:t>in response to </a:t>
              </a:r>
              <a:r>
                <a:rPr lang="cs-CZ" sz="1400" b="1" dirty="0" err="1"/>
                <a:t>hormones</a:t>
              </a:r>
              <a:endParaRPr lang="cs-CZ" sz="1400" b="1" dirty="0"/>
            </a:p>
            <a:p>
              <a:r>
                <a:rPr lang="cs-CZ" sz="1400" b="1" dirty="0" err="1"/>
                <a:t>or</a:t>
              </a:r>
              <a:r>
                <a:rPr lang="cs-CZ" sz="1400" b="1" dirty="0"/>
                <a:t> </a:t>
              </a:r>
              <a:r>
                <a:rPr lang="cs-CZ" sz="1400" b="1" dirty="0" err="1"/>
                <a:t>neurotransmitters</a:t>
              </a:r>
              <a:endParaRPr lang="cs-CZ" sz="1400" b="1" dirty="0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971550" y="2420938"/>
            <a:ext cx="4391025" cy="3313112"/>
            <a:chOff x="612" y="1525"/>
            <a:chExt cx="2766" cy="2087"/>
          </a:xfrm>
        </p:grpSpPr>
        <p:sp>
          <p:nvSpPr>
            <p:cNvPr id="97298" name="Oval 18"/>
            <p:cNvSpPr>
              <a:spLocks noChangeArrowheads="1"/>
            </p:cNvSpPr>
            <p:nvPr/>
          </p:nvSpPr>
          <p:spPr bwMode="auto">
            <a:xfrm>
              <a:off x="612" y="1525"/>
              <a:ext cx="363" cy="36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b="1"/>
                <a:t>Ca</a:t>
              </a:r>
              <a:r>
                <a:rPr lang="cs-CZ" b="1" baseline="30000"/>
                <a:t>2+</a:t>
              </a:r>
            </a:p>
          </p:txBody>
        </p:sp>
        <p:sp>
          <p:nvSpPr>
            <p:cNvPr id="97299" name="Arc 19"/>
            <p:cNvSpPr>
              <a:spLocks/>
            </p:cNvSpPr>
            <p:nvPr/>
          </p:nvSpPr>
          <p:spPr bwMode="auto">
            <a:xfrm>
              <a:off x="1020" y="1752"/>
              <a:ext cx="363" cy="6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7300" name="Arc 20"/>
            <p:cNvSpPr>
              <a:spLocks/>
            </p:cNvSpPr>
            <p:nvPr/>
          </p:nvSpPr>
          <p:spPr bwMode="auto">
            <a:xfrm flipH="1">
              <a:off x="1474" y="1752"/>
              <a:ext cx="363" cy="6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657" y="2515"/>
              <a:ext cx="1497" cy="1097"/>
              <a:chOff x="2608" y="2750"/>
              <a:chExt cx="1497" cy="1097"/>
            </a:xfrm>
          </p:grpSpPr>
          <p:sp>
            <p:nvSpPr>
              <p:cNvPr id="97302" name="Oval 22"/>
              <p:cNvSpPr>
                <a:spLocks noChangeArrowheads="1"/>
              </p:cNvSpPr>
              <p:nvPr/>
            </p:nvSpPr>
            <p:spPr bwMode="auto">
              <a:xfrm>
                <a:off x="2608" y="2922"/>
                <a:ext cx="1497" cy="635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cs-CZ" sz="1600" b="1">
                    <a:solidFill>
                      <a:srgbClr val="FFFF00"/>
                    </a:solidFill>
                  </a:rPr>
                  <a:t>calmodulin</a:t>
                </a:r>
              </a:p>
            </p:txBody>
          </p:sp>
          <p:sp>
            <p:nvSpPr>
              <p:cNvPr id="97303" name="Oval 23"/>
              <p:cNvSpPr>
                <a:spLocks noChangeArrowheads="1"/>
              </p:cNvSpPr>
              <p:nvPr/>
            </p:nvSpPr>
            <p:spPr bwMode="auto">
              <a:xfrm>
                <a:off x="2653" y="2877"/>
                <a:ext cx="363" cy="363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b="1" baseline="30000"/>
              </a:p>
            </p:txBody>
          </p:sp>
          <p:sp>
            <p:nvSpPr>
              <p:cNvPr id="97304" name="Oval 24"/>
              <p:cNvSpPr>
                <a:spLocks noChangeArrowheads="1"/>
              </p:cNvSpPr>
              <p:nvPr/>
            </p:nvSpPr>
            <p:spPr bwMode="auto">
              <a:xfrm>
                <a:off x="2653" y="3285"/>
                <a:ext cx="363" cy="363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b="1" baseline="30000"/>
              </a:p>
            </p:txBody>
          </p:sp>
          <p:sp>
            <p:nvSpPr>
              <p:cNvPr id="97305" name="Oval 25"/>
              <p:cNvSpPr>
                <a:spLocks noChangeArrowheads="1"/>
              </p:cNvSpPr>
              <p:nvPr/>
            </p:nvSpPr>
            <p:spPr bwMode="auto">
              <a:xfrm>
                <a:off x="3669" y="2877"/>
                <a:ext cx="363" cy="363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b="1" baseline="30000"/>
              </a:p>
            </p:txBody>
          </p:sp>
          <p:sp>
            <p:nvSpPr>
              <p:cNvPr id="97306" name="Oval 26"/>
              <p:cNvSpPr>
                <a:spLocks noChangeArrowheads="1"/>
              </p:cNvSpPr>
              <p:nvPr/>
            </p:nvSpPr>
            <p:spPr bwMode="auto">
              <a:xfrm>
                <a:off x="3669" y="3285"/>
                <a:ext cx="363" cy="363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b="1" baseline="30000"/>
              </a:p>
            </p:txBody>
          </p:sp>
          <p:sp>
            <p:nvSpPr>
              <p:cNvPr id="97307" name="Oval 27"/>
              <p:cNvSpPr>
                <a:spLocks noChangeArrowheads="1"/>
              </p:cNvSpPr>
              <p:nvPr/>
            </p:nvSpPr>
            <p:spPr bwMode="auto">
              <a:xfrm>
                <a:off x="3098" y="2750"/>
                <a:ext cx="499" cy="363"/>
              </a:xfrm>
              <a:prstGeom prst="ellipse">
                <a:avLst/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7308" name="Oval 28"/>
              <p:cNvSpPr>
                <a:spLocks noChangeArrowheads="1"/>
              </p:cNvSpPr>
              <p:nvPr/>
            </p:nvSpPr>
            <p:spPr bwMode="auto">
              <a:xfrm>
                <a:off x="3107" y="3339"/>
                <a:ext cx="499" cy="363"/>
              </a:xfrm>
              <a:prstGeom prst="ellipse">
                <a:avLst/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7309" name="Oval 29"/>
              <p:cNvSpPr>
                <a:spLocks noChangeArrowheads="1"/>
              </p:cNvSpPr>
              <p:nvPr/>
            </p:nvSpPr>
            <p:spPr bwMode="auto">
              <a:xfrm>
                <a:off x="2653" y="2876"/>
                <a:ext cx="363" cy="36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cs-CZ" b="1"/>
                  <a:t>Ca</a:t>
                </a:r>
                <a:r>
                  <a:rPr lang="cs-CZ" b="1" baseline="30000"/>
                  <a:t>2+</a:t>
                </a:r>
              </a:p>
            </p:txBody>
          </p:sp>
          <p:sp>
            <p:nvSpPr>
              <p:cNvPr id="97310" name="Oval 30"/>
              <p:cNvSpPr>
                <a:spLocks noChangeArrowheads="1"/>
              </p:cNvSpPr>
              <p:nvPr/>
            </p:nvSpPr>
            <p:spPr bwMode="auto">
              <a:xfrm>
                <a:off x="2653" y="3285"/>
                <a:ext cx="363" cy="36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cs-CZ" b="1"/>
                  <a:t>Ca</a:t>
                </a:r>
                <a:r>
                  <a:rPr lang="cs-CZ" b="1" baseline="30000"/>
                  <a:t>2+</a:t>
                </a:r>
              </a:p>
            </p:txBody>
          </p:sp>
          <p:sp>
            <p:nvSpPr>
              <p:cNvPr id="97311" name="Oval 31"/>
              <p:cNvSpPr>
                <a:spLocks noChangeArrowheads="1"/>
              </p:cNvSpPr>
              <p:nvPr/>
            </p:nvSpPr>
            <p:spPr bwMode="auto">
              <a:xfrm>
                <a:off x="3669" y="2876"/>
                <a:ext cx="363" cy="36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cs-CZ" b="1"/>
                  <a:t>Ca</a:t>
                </a:r>
                <a:r>
                  <a:rPr lang="cs-CZ" b="1" baseline="30000"/>
                  <a:t>2+</a:t>
                </a:r>
              </a:p>
            </p:txBody>
          </p:sp>
          <p:sp>
            <p:nvSpPr>
              <p:cNvPr id="97312" name="Oval 32"/>
              <p:cNvSpPr>
                <a:spLocks noChangeArrowheads="1"/>
              </p:cNvSpPr>
              <p:nvPr/>
            </p:nvSpPr>
            <p:spPr bwMode="auto">
              <a:xfrm>
                <a:off x="3669" y="3285"/>
                <a:ext cx="363" cy="36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cs-CZ" b="1"/>
                  <a:t>Ca</a:t>
                </a:r>
                <a:r>
                  <a:rPr lang="cs-CZ" b="1" baseline="30000"/>
                  <a:t>2+</a:t>
                </a:r>
              </a:p>
            </p:txBody>
          </p:sp>
          <p:sp>
            <p:nvSpPr>
              <p:cNvPr id="97313" name="Text Box 33"/>
              <p:cNvSpPr txBox="1">
                <a:spLocks noChangeArrowheads="1"/>
              </p:cNvSpPr>
              <p:nvPr/>
            </p:nvSpPr>
            <p:spPr bwMode="auto">
              <a:xfrm>
                <a:off x="2835" y="3521"/>
                <a:ext cx="1031" cy="3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400" b="1"/>
                  <a:t>Complex</a:t>
                </a:r>
              </a:p>
              <a:p>
                <a:pPr algn="ctr"/>
                <a:r>
                  <a:rPr lang="cs-CZ" sz="1400" b="1"/>
                  <a:t>Calmodulin-Ca2+</a:t>
                </a:r>
              </a:p>
            </p:txBody>
          </p:sp>
        </p:grpSp>
        <p:sp>
          <p:nvSpPr>
            <p:cNvPr id="97314" name="AutoShape 34"/>
            <p:cNvSpPr>
              <a:spLocks noChangeArrowheads="1"/>
            </p:cNvSpPr>
            <p:nvPr/>
          </p:nvSpPr>
          <p:spPr bwMode="auto">
            <a:xfrm>
              <a:off x="1927" y="1933"/>
              <a:ext cx="1451" cy="499"/>
            </a:xfrm>
            <a:prstGeom prst="wedgeRectCallout">
              <a:avLst>
                <a:gd name="adj1" fmla="val -72537"/>
                <a:gd name="adj2" fmla="val -1252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cs-CZ" sz="1400" b="1" dirty="0" err="1" smtClean="0"/>
                <a:t>Transient</a:t>
              </a:r>
              <a:r>
                <a:rPr lang="cs-CZ" sz="1400" b="1" dirty="0" smtClean="0"/>
                <a:t> </a:t>
              </a:r>
              <a:r>
                <a:rPr lang="cs-CZ" sz="1400" b="1" dirty="0" err="1"/>
                <a:t>increase</a:t>
              </a:r>
              <a:r>
                <a:rPr lang="cs-CZ" sz="1400" b="1" dirty="0"/>
                <a:t> </a:t>
              </a:r>
              <a:r>
                <a:rPr lang="cs-CZ" sz="1400" b="1" dirty="0" err="1"/>
                <a:t>of</a:t>
              </a:r>
              <a:endParaRPr lang="cs-CZ" sz="1400" b="1" dirty="0"/>
            </a:p>
            <a:p>
              <a:r>
                <a:rPr lang="cs-CZ" sz="1400" b="1" dirty="0" err="1"/>
                <a:t>intracellular</a:t>
              </a:r>
              <a:r>
                <a:rPr lang="cs-CZ" sz="1400" b="1" dirty="0"/>
                <a:t> Ca2+ </a:t>
              </a:r>
              <a:r>
                <a:rPr lang="cs-CZ" sz="1400" b="1" dirty="0" err="1"/>
                <a:t>favors</a:t>
              </a:r>
              <a:endParaRPr lang="cs-CZ" sz="1400" b="1" dirty="0"/>
            </a:p>
            <a:p>
              <a:r>
                <a:rPr lang="cs-CZ" sz="1400" b="1" dirty="0" err="1"/>
                <a:t>formation</a:t>
              </a:r>
              <a:r>
                <a:rPr lang="cs-CZ" sz="1400" b="1" dirty="0"/>
                <a:t> </a:t>
              </a:r>
              <a:r>
                <a:rPr lang="cs-CZ" sz="1400" b="1" dirty="0" err="1"/>
                <a:t>of</a:t>
              </a:r>
              <a:r>
                <a:rPr lang="cs-CZ" sz="1400" b="1" dirty="0"/>
                <a:t> </a:t>
              </a:r>
              <a:r>
                <a:rPr lang="cs-CZ" sz="1400" b="1" dirty="0" err="1"/>
                <a:t>complex</a:t>
              </a:r>
              <a:endParaRPr lang="cs-CZ" sz="1400" b="1" dirty="0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3346450" y="331788"/>
            <a:ext cx="5402263" cy="6192838"/>
            <a:chOff x="2108" y="209"/>
            <a:chExt cx="3403" cy="3901"/>
          </a:xfrm>
        </p:grpSpPr>
        <p:grpSp>
          <p:nvGrpSpPr>
            <p:cNvPr id="7" name="Group 36"/>
            <p:cNvGrpSpPr>
              <a:grpSpLocks/>
            </p:cNvGrpSpPr>
            <p:nvPr/>
          </p:nvGrpSpPr>
          <p:grpSpPr bwMode="auto">
            <a:xfrm>
              <a:off x="2108" y="3375"/>
              <a:ext cx="997" cy="735"/>
              <a:chOff x="2290" y="3302"/>
              <a:chExt cx="997" cy="735"/>
            </a:xfrm>
          </p:grpSpPr>
          <p:sp>
            <p:nvSpPr>
              <p:cNvPr id="97317" name="Oval 37"/>
              <p:cNvSpPr>
                <a:spLocks noChangeArrowheads="1"/>
              </p:cNvSpPr>
              <p:nvPr/>
            </p:nvSpPr>
            <p:spPr bwMode="auto">
              <a:xfrm>
                <a:off x="2570" y="3302"/>
                <a:ext cx="499" cy="363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7318" name="Oval 38"/>
              <p:cNvSpPr>
                <a:spLocks noChangeArrowheads="1"/>
              </p:cNvSpPr>
              <p:nvPr/>
            </p:nvSpPr>
            <p:spPr bwMode="auto">
              <a:xfrm>
                <a:off x="2334" y="3447"/>
                <a:ext cx="953" cy="576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7319" name="Oval 39"/>
              <p:cNvSpPr>
                <a:spLocks noChangeArrowheads="1"/>
              </p:cNvSpPr>
              <p:nvPr/>
            </p:nvSpPr>
            <p:spPr bwMode="auto">
              <a:xfrm>
                <a:off x="2290" y="3810"/>
                <a:ext cx="953" cy="227"/>
              </a:xfrm>
              <a:prstGeom prst="ellipse">
                <a:avLst/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7320" name="Text Box 40"/>
              <p:cNvSpPr txBox="1">
                <a:spLocks noChangeArrowheads="1"/>
              </p:cNvSpPr>
              <p:nvPr/>
            </p:nvSpPr>
            <p:spPr bwMode="auto">
              <a:xfrm>
                <a:off x="2556" y="3421"/>
                <a:ext cx="531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400" b="1" dirty="0" err="1"/>
                  <a:t>inactive</a:t>
                </a:r>
                <a:endParaRPr lang="cs-CZ" sz="1400" b="1" dirty="0"/>
              </a:p>
              <a:p>
                <a:pPr algn="ctr"/>
                <a:r>
                  <a:rPr lang="cs-CZ" sz="1400" b="1" dirty="0"/>
                  <a:t>enzyme</a:t>
                </a:r>
              </a:p>
            </p:txBody>
          </p: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3750" y="2385"/>
              <a:ext cx="1497" cy="1596"/>
              <a:chOff x="3560" y="2540"/>
              <a:chExt cx="1497" cy="1596"/>
            </a:xfrm>
          </p:grpSpPr>
          <p:sp>
            <p:nvSpPr>
              <p:cNvPr id="97322" name="Oval 42"/>
              <p:cNvSpPr>
                <a:spLocks noChangeArrowheads="1"/>
              </p:cNvSpPr>
              <p:nvPr/>
            </p:nvSpPr>
            <p:spPr bwMode="auto">
              <a:xfrm>
                <a:off x="3560" y="2712"/>
                <a:ext cx="1497" cy="635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cs-CZ" sz="1600" b="1">
                    <a:solidFill>
                      <a:srgbClr val="FFFF00"/>
                    </a:solidFill>
                  </a:rPr>
                  <a:t>calmodulin</a:t>
                </a:r>
              </a:p>
            </p:txBody>
          </p:sp>
          <p:sp>
            <p:nvSpPr>
              <p:cNvPr id="97323" name="Oval 43"/>
              <p:cNvSpPr>
                <a:spLocks noChangeArrowheads="1"/>
              </p:cNvSpPr>
              <p:nvPr/>
            </p:nvSpPr>
            <p:spPr bwMode="auto">
              <a:xfrm>
                <a:off x="3605" y="2778"/>
                <a:ext cx="363" cy="363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b="1" baseline="30000"/>
              </a:p>
            </p:txBody>
          </p:sp>
          <p:sp>
            <p:nvSpPr>
              <p:cNvPr id="97324" name="Oval 44"/>
              <p:cNvSpPr>
                <a:spLocks noChangeArrowheads="1"/>
              </p:cNvSpPr>
              <p:nvPr/>
            </p:nvSpPr>
            <p:spPr bwMode="auto">
              <a:xfrm>
                <a:off x="3605" y="3186"/>
                <a:ext cx="363" cy="363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b="1" baseline="30000"/>
              </a:p>
            </p:txBody>
          </p:sp>
          <p:sp>
            <p:nvSpPr>
              <p:cNvPr id="97325" name="Oval 45"/>
              <p:cNvSpPr>
                <a:spLocks noChangeArrowheads="1"/>
              </p:cNvSpPr>
              <p:nvPr/>
            </p:nvSpPr>
            <p:spPr bwMode="auto">
              <a:xfrm>
                <a:off x="4621" y="2778"/>
                <a:ext cx="363" cy="363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b="1" baseline="30000"/>
              </a:p>
            </p:txBody>
          </p:sp>
          <p:sp>
            <p:nvSpPr>
              <p:cNvPr id="97326" name="Oval 46"/>
              <p:cNvSpPr>
                <a:spLocks noChangeArrowheads="1"/>
              </p:cNvSpPr>
              <p:nvPr/>
            </p:nvSpPr>
            <p:spPr bwMode="auto">
              <a:xfrm>
                <a:off x="4621" y="3186"/>
                <a:ext cx="363" cy="363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b="1" baseline="30000"/>
              </a:p>
            </p:txBody>
          </p:sp>
          <p:sp>
            <p:nvSpPr>
              <p:cNvPr id="97327" name="Oval 47"/>
              <p:cNvSpPr>
                <a:spLocks noChangeArrowheads="1"/>
              </p:cNvSpPr>
              <p:nvPr/>
            </p:nvSpPr>
            <p:spPr bwMode="auto">
              <a:xfrm>
                <a:off x="4050" y="2540"/>
                <a:ext cx="499" cy="363"/>
              </a:xfrm>
              <a:prstGeom prst="ellipse">
                <a:avLst/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7328" name="Oval 48"/>
              <p:cNvSpPr>
                <a:spLocks noChangeArrowheads="1"/>
              </p:cNvSpPr>
              <p:nvPr/>
            </p:nvSpPr>
            <p:spPr bwMode="auto">
              <a:xfrm>
                <a:off x="4059" y="3129"/>
                <a:ext cx="499" cy="363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7329" name="Oval 49"/>
              <p:cNvSpPr>
                <a:spLocks noChangeArrowheads="1"/>
              </p:cNvSpPr>
              <p:nvPr/>
            </p:nvSpPr>
            <p:spPr bwMode="auto">
              <a:xfrm>
                <a:off x="3605" y="2666"/>
                <a:ext cx="363" cy="36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cs-CZ" b="1" dirty="0"/>
                  <a:t>Ca</a:t>
                </a:r>
                <a:r>
                  <a:rPr lang="cs-CZ" b="1" baseline="30000" dirty="0"/>
                  <a:t>2+</a:t>
                </a:r>
              </a:p>
            </p:txBody>
          </p:sp>
          <p:sp>
            <p:nvSpPr>
              <p:cNvPr id="97330" name="Oval 50"/>
              <p:cNvSpPr>
                <a:spLocks noChangeArrowheads="1"/>
              </p:cNvSpPr>
              <p:nvPr/>
            </p:nvSpPr>
            <p:spPr bwMode="auto">
              <a:xfrm>
                <a:off x="3605" y="3075"/>
                <a:ext cx="363" cy="36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cs-CZ" b="1"/>
                  <a:t>Ca</a:t>
                </a:r>
                <a:r>
                  <a:rPr lang="cs-CZ" b="1" baseline="30000"/>
                  <a:t>2+</a:t>
                </a:r>
              </a:p>
            </p:txBody>
          </p:sp>
          <p:sp>
            <p:nvSpPr>
              <p:cNvPr id="97331" name="Oval 51"/>
              <p:cNvSpPr>
                <a:spLocks noChangeArrowheads="1"/>
              </p:cNvSpPr>
              <p:nvPr/>
            </p:nvSpPr>
            <p:spPr bwMode="auto">
              <a:xfrm>
                <a:off x="4621" y="2666"/>
                <a:ext cx="363" cy="36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cs-CZ" b="1"/>
                  <a:t>Ca</a:t>
                </a:r>
                <a:r>
                  <a:rPr lang="cs-CZ" b="1" baseline="30000"/>
                  <a:t>2+</a:t>
                </a:r>
              </a:p>
            </p:txBody>
          </p:sp>
          <p:sp>
            <p:nvSpPr>
              <p:cNvPr id="97332" name="Oval 52"/>
              <p:cNvSpPr>
                <a:spLocks noChangeArrowheads="1"/>
              </p:cNvSpPr>
              <p:nvPr/>
            </p:nvSpPr>
            <p:spPr bwMode="auto">
              <a:xfrm>
                <a:off x="4621" y="3075"/>
                <a:ext cx="363" cy="36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cs-CZ" b="1"/>
                  <a:t>Ca</a:t>
                </a:r>
                <a:r>
                  <a:rPr lang="cs-CZ" b="1" baseline="30000"/>
                  <a:t>2+</a:t>
                </a:r>
              </a:p>
            </p:txBody>
          </p:sp>
          <p:sp>
            <p:nvSpPr>
              <p:cNvPr id="97333" name="Oval 53"/>
              <p:cNvSpPr>
                <a:spLocks noChangeArrowheads="1"/>
              </p:cNvSpPr>
              <p:nvPr/>
            </p:nvSpPr>
            <p:spPr bwMode="auto">
              <a:xfrm>
                <a:off x="3823" y="3346"/>
                <a:ext cx="953" cy="576"/>
              </a:xfrm>
              <a:prstGeom prst="ellipse">
                <a:avLst/>
              </a:pr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7334" name="Oval 54"/>
              <p:cNvSpPr>
                <a:spLocks noChangeArrowheads="1"/>
              </p:cNvSpPr>
              <p:nvPr/>
            </p:nvSpPr>
            <p:spPr bwMode="auto">
              <a:xfrm>
                <a:off x="3787" y="3560"/>
                <a:ext cx="953" cy="576"/>
              </a:xfrm>
              <a:prstGeom prst="ellipse">
                <a:avLst/>
              </a:pr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7335" name="Text Box 55"/>
              <p:cNvSpPr txBox="1">
                <a:spLocks noChangeArrowheads="1"/>
              </p:cNvSpPr>
              <p:nvPr/>
            </p:nvSpPr>
            <p:spPr bwMode="auto">
              <a:xfrm>
                <a:off x="4041" y="3237"/>
                <a:ext cx="52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400" b="1"/>
                  <a:t>active</a:t>
                </a:r>
              </a:p>
              <a:p>
                <a:pPr algn="ctr"/>
                <a:r>
                  <a:rPr lang="cs-CZ" sz="1400" b="1"/>
                  <a:t>enzyme</a:t>
                </a:r>
              </a:p>
            </p:txBody>
          </p:sp>
        </p:grpSp>
        <p:sp>
          <p:nvSpPr>
            <p:cNvPr id="97336" name="Line 56"/>
            <p:cNvSpPr>
              <a:spLocks noChangeShapeType="1"/>
            </p:cNvSpPr>
            <p:nvPr/>
          </p:nvSpPr>
          <p:spPr bwMode="auto">
            <a:xfrm>
              <a:off x="2245" y="2976"/>
              <a:ext cx="12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97337" name="Arc 57"/>
            <p:cNvSpPr>
              <a:spLocks/>
            </p:cNvSpPr>
            <p:nvPr/>
          </p:nvSpPr>
          <p:spPr bwMode="auto">
            <a:xfrm flipH="1">
              <a:off x="2289" y="3049"/>
              <a:ext cx="1179" cy="54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7338" name="AutoShape 58"/>
            <p:cNvSpPr>
              <a:spLocks noChangeArrowheads="1"/>
            </p:cNvSpPr>
            <p:nvPr/>
          </p:nvSpPr>
          <p:spPr bwMode="auto">
            <a:xfrm>
              <a:off x="4060" y="3510"/>
              <a:ext cx="861" cy="226"/>
            </a:xfrm>
            <a:prstGeom prst="curvedDownArrow">
              <a:avLst>
                <a:gd name="adj1" fmla="val 76195"/>
                <a:gd name="adj2" fmla="val 152389"/>
                <a:gd name="adj3" fmla="val 33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7339" name="Text Box 59"/>
            <p:cNvSpPr txBox="1">
              <a:spLocks noChangeArrowheads="1"/>
            </p:cNvSpPr>
            <p:nvPr/>
          </p:nvSpPr>
          <p:spPr bwMode="auto">
            <a:xfrm>
              <a:off x="3760" y="3781"/>
              <a:ext cx="7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/>
                <a:t>substrate</a:t>
              </a:r>
            </a:p>
          </p:txBody>
        </p:sp>
        <p:sp>
          <p:nvSpPr>
            <p:cNvPr id="97340" name="Text Box 60"/>
            <p:cNvSpPr txBox="1">
              <a:spLocks noChangeArrowheads="1"/>
            </p:cNvSpPr>
            <p:nvPr/>
          </p:nvSpPr>
          <p:spPr bwMode="auto">
            <a:xfrm>
              <a:off x="4531" y="3781"/>
              <a:ext cx="5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/>
                <a:t>product</a:t>
              </a:r>
            </a:p>
          </p:txBody>
        </p:sp>
        <p:sp>
          <p:nvSpPr>
            <p:cNvPr id="97341" name="AutoShape 61"/>
            <p:cNvSpPr>
              <a:spLocks noChangeArrowheads="1"/>
            </p:cNvSpPr>
            <p:nvPr/>
          </p:nvSpPr>
          <p:spPr bwMode="auto">
            <a:xfrm>
              <a:off x="3969" y="209"/>
              <a:ext cx="1542" cy="681"/>
            </a:xfrm>
            <a:prstGeom prst="wedgeRectCallout">
              <a:avLst>
                <a:gd name="adj1" fmla="val -48833"/>
                <a:gd name="adj2" fmla="val 27760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cs-CZ" sz="1400" b="1"/>
                <a:t>Calmodulin-Ca2+ complex</a:t>
              </a:r>
            </a:p>
            <a:p>
              <a:r>
                <a:rPr lang="cs-CZ" sz="1400" b="1"/>
                <a:t>is an essential component</a:t>
              </a:r>
            </a:p>
            <a:p>
              <a:r>
                <a:rPr lang="cs-CZ" sz="1400" b="1"/>
                <a:t>of many Ca2+ dependent</a:t>
              </a:r>
            </a:p>
            <a:p>
              <a:r>
                <a:rPr lang="cs-CZ" sz="1400" b="1"/>
                <a:t>enzymes</a:t>
              </a:r>
            </a:p>
          </p:txBody>
        </p:sp>
      </p:grpSp>
      <p:sp>
        <p:nvSpPr>
          <p:cNvPr id="97342" name="Text Box 62"/>
          <p:cNvSpPr txBox="1">
            <a:spLocks noChangeArrowheads="1"/>
          </p:cNvSpPr>
          <p:nvPr/>
        </p:nvSpPr>
        <p:spPr bwMode="auto">
          <a:xfrm>
            <a:off x="7092950" y="3284538"/>
            <a:ext cx="183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 b="1"/>
              <a:t>Calmodulin-dependent</a:t>
            </a:r>
          </a:p>
          <a:p>
            <a:r>
              <a:rPr lang="cs-CZ" sz="1200" b="1"/>
              <a:t>protein kinases</a:t>
            </a:r>
          </a:p>
        </p:txBody>
      </p: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2959959" y="-24"/>
            <a:ext cx="33938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CALMODULIN</a:t>
            </a:r>
            <a:endParaRPr lang="cs-CZ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-32" y="785794"/>
            <a:ext cx="90957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změna chemického složení proteinu-enzymu; pevná kovalentní </a:t>
            </a:r>
            <a:r>
              <a:rPr lang="cs-CZ" dirty="0" smtClean="0">
                <a:latin typeface="Comic Sans MS" pitchFamily="66" charset="0"/>
              </a:rPr>
              <a:t>vazba</a:t>
            </a:r>
          </a:p>
          <a:p>
            <a:pPr>
              <a:buFontTx/>
              <a:buChar char="•"/>
            </a:pPr>
            <a:r>
              <a:rPr lang="cs-CZ" dirty="0" smtClean="0">
                <a:latin typeface="Comic Sans MS" pitchFamily="66" charset="0"/>
              </a:rPr>
              <a:t> jedná se o tzv. post-translační děj</a:t>
            </a:r>
            <a:endParaRPr lang="cs-CZ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vnesením/odtržením funkční skupiny se mění </a:t>
            </a:r>
            <a:r>
              <a:rPr lang="cs-CZ" dirty="0" err="1">
                <a:latin typeface="Comic Sans MS" pitchFamily="66" charset="0"/>
              </a:rPr>
              <a:t>konformace</a:t>
            </a:r>
            <a:r>
              <a:rPr lang="cs-CZ" dirty="0">
                <a:latin typeface="Comic Sans MS" pitchFamily="66" charset="0"/>
              </a:rPr>
              <a:t> proteinu-enzymu a </a:t>
            </a:r>
          </a:p>
          <a:p>
            <a:r>
              <a:rPr lang="cs-CZ" dirty="0">
                <a:latin typeface="Comic Sans MS" pitchFamily="66" charset="0"/>
              </a:rPr>
              <a:t>jeho vlastnosti – např. katalytická aktivita, stabilita, susceptibilita k degradaci atd.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34925" y="2143116"/>
            <a:ext cx="8966231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</a:t>
            </a:r>
            <a:r>
              <a:rPr lang="cs-CZ" b="1" dirty="0">
                <a:latin typeface="Comic Sans MS" pitchFamily="66" charset="0"/>
              </a:rPr>
              <a:t>fosforylace (protein </a:t>
            </a:r>
            <a:r>
              <a:rPr lang="cs-CZ" b="1" dirty="0" err="1">
                <a:latin typeface="Comic Sans MS" pitchFamily="66" charset="0"/>
              </a:rPr>
              <a:t>kinasy</a:t>
            </a:r>
            <a:r>
              <a:rPr lang="cs-CZ" b="1" dirty="0">
                <a:latin typeface="Comic Sans MS" pitchFamily="66" charset="0"/>
              </a:rPr>
              <a:t>) </a:t>
            </a:r>
            <a:r>
              <a:rPr lang="cs-CZ" b="1" i="1" dirty="0">
                <a:latin typeface="Comic Sans MS" pitchFamily="66" charset="0"/>
              </a:rPr>
              <a:t>vs.</a:t>
            </a:r>
            <a:r>
              <a:rPr lang="cs-CZ" b="1" dirty="0">
                <a:latin typeface="Comic Sans MS" pitchFamily="66" charset="0"/>
              </a:rPr>
              <a:t> defosforylace (protein </a:t>
            </a:r>
            <a:r>
              <a:rPr lang="cs-CZ" b="1" dirty="0" err="1">
                <a:latin typeface="Comic Sans MS" pitchFamily="66" charset="0"/>
              </a:rPr>
              <a:t>fosfatasy</a:t>
            </a:r>
            <a:r>
              <a:rPr lang="cs-CZ" b="1" dirty="0">
                <a:latin typeface="Comic Sans MS" pitchFamily="66" charset="0"/>
              </a:rPr>
              <a:t>)</a:t>
            </a: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fosforylace reziduí – Ser, </a:t>
            </a:r>
            <a:r>
              <a:rPr lang="cs-CZ" dirty="0" err="1">
                <a:latin typeface="Comic Sans MS" pitchFamily="66" charset="0"/>
              </a:rPr>
              <a:t>Thr</a:t>
            </a:r>
            <a:r>
              <a:rPr lang="cs-CZ" dirty="0">
                <a:latin typeface="Comic Sans MS" pitchFamily="66" charset="0"/>
              </a:rPr>
              <a:t>, </a:t>
            </a:r>
            <a:r>
              <a:rPr lang="cs-CZ" dirty="0" err="1">
                <a:latin typeface="Comic Sans MS" pitchFamily="66" charset="0"/>
              </a:rPr>
              <a:t>Tyr</a:t>
            </a:r>
            <a:endParaRPr lang="cs-CZ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</a:t>
            </a:r>
            <a:r>
              <a:rPr lang="cs-CZ" b="1" dirty="0">
                <a:latin typeface="Comic Sans MS" pitchFamily="66" charset="0"/>
              </a:rPr>
              <a:t>regulace esenciálních dějů – buněčný cyklus, diferenciace, metabolismus atd.</a:t>
            </a:r>
          </a:p>
          <a:p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rozmanitost </a:t>
            </a:r>
            <a:r>
              <a:rPr lang="cs-CZ" dirty="0" err="1">
                <a:latin typeface="Comic Sans MS" pitchFamily="66" charset="0"/>
              </a:rPr>
              <a:t>kinas</a:t>
            </a:r>
            <a:r>
              <a:rPr lang="cs-CZ" dirty="0">
                <a:latin typeface="Comic Sans MS" pitchFamily="66" charset="0"/>
              </a:rPr>
              <a:t>	protein </a:t>
            </a:r>
            <a:r>
              <a:rPr lang="cs-CZ" dirty="0" err="1">
                <a:latin typeface="Comic Sans MS" pitchFamily="66" charset="0"/>
              </a:rPr>
              <a:t>kinasy</a:t>
            </a:r>
            <a:r>
              <a:rPr lang="cs-CZ" dirty="0">
                <a:latin typeface="Comic Sans MS" pitchFamily="66" charset="0"/>
              </a:rPr>
              <a:t> A,C (PKA, PKC)</a:t>
            </a:r>
          </a:p>
          <a:p>
            <a:r>
              <a:rPr lang="cs-CZ" dirty="0">
                <a:latin typeface="Comic Sans MS" pitchFamily="66" charset="0"/>
              </a:rPr>
              <a:t>			mitogeny-aktivované protein </a:t>
            </a:r>
            <a:r>
              <a:rPr lang="cs-CZ" dirty="0" err="1">
                <a:latin typeface="Comic Sans MS" pitchFamily="66" charset="0"/>
              </a:rPr>
              <a:t>kinasy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err="1">
                <a:latin typeface="Comic Sans MS" pitchFamily="66" charset="0"/>
              </a:rPr>
              <a:t>MAPKs</a:t>
            </a:r>
            <a:r>
              <a:rPr lang="cs-CZ" dirty="0">
                <a:latin typeface="Comic Sans MS" pitchFamily="66" charset="0"/>
              </a:rPr>
              <a:t> (JNK, p38, </a:t>
            </a:r>
            <a:r>
              <a:rPr lang="cs-CZ" dirty="0" smtClean="0">
                <a:latin typeface="Comic Sans MS" pitchFamily="66" charset="0"/>
              </a:rPr>
              <a:t>			ERK1/2)</a:t>
            </a:r>
            <a:endParaRPr lang="cs-CZ" dirty="0">
              <a:latin typeface="Comic Sans MS" pitchFamily="66" charset="0"/>
            </a:endParaRPr>
          </a:p>
          <a:p>
            <a:r>
              <a:rPr lang="cs-CZ" dirty="0">
                <a:latin typeface="Comic Sans MS" pitchFamily="66" charset="0"/>
              </a:rPr>
              <a:t>			</a:t>
            </a:r>
            <a:r>
              <a:rPr lang="cs-CZ" dirty="0" err="1">
                <a:latin typeface="Comic Sans MS" pitchFamily="66" charset="0"/>
              </a:rPr>
              <a:t>cyklin</a:t>
            </a:r>
            <a:r>
              <a:rPr lang="cs-CZ" dirty="0">
                <a:latin typeface="Comic Sans MS" pitchFamily="66" charset="0"/>
              </a:rPr>
              <a:t>-dependentní </a:t>
            </a:r>
            <a:r>
              <a:rPr lang="cs-CZ" dirty="0" err="1">
                <a:latin typeface="Comic Sans MS" pitchFamily="66" charset="0"/>
              </a:rPr>
              <a:t>kinasy</a:t>
            </a:r>
            <a:r>
              <a:rPr lang="cs-CZ" dirty="0">
                <a:latin typeface="Comic Sans MS" pitchFamily="66" charset="0"/>
              </a:rPr>
              <a:t> (CDK2, CDK9 atd.)</a:t>
            </a:r>
          </a:p>
          <a:p>
            <a:r>
              <a:rPr lang="cs-CZ" dirty="0">
                <a:latin typeface="Comic Sans MS" pitchFamily="66" charset="0"/>
              </a:rPr>
              <a:t>			</a:t>
            </a:r>
            <a:r>
              <a:rPr lang="cs-CZ" dirty="0" err="1">
                <a:latin typeface="Comic Sans MS" pitchFamily="66" charset="0"/>
              </a:rPr>
              <a:t>tyrosin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err="1">
                <a:latin typeface="Comic Sans MS" pitchFamily="66" charset="0"/>
              </a:rPr>
              <a:t>kinasy</a:t>
            </a:r>
            <a:r>
              <a:rPr lang="cs-CZ" dirty="0">
                <a:latin typeface="Comic Sans MS" pitchFamily="66" charset="0"/>
              </a:rPr>
              <a:t> (insulinový receptor)</a:t>
            </a:r>
          </a:p>
          <a:p>
            <a:r>
              <a:rPr lang="cs-CZ" dirty="0">
                <a:latin typeface="Comic Sans MS" pitchFamily="66" charset="0"/>
              </a:rPr>
              <a:t>			kalmodulin dependentní </a:t>
            </a:r>
            <a:r>
              <a:rPr lang="cs-CZ" dirty="0" err="1">
                <a:latin typeface="Comic Sans MS" pitchFamily="66" charset="0"/>
              </a:rPr>
              <a:t>kinasy</a:t>
            </a:r>
            <a:r>
              <a:rPr lang="cs-CZ" dirty="0">
                <a:latin typeface="Comic Sans MS" pitchFamily="66" charset="0"/>
              </a:rPr>
              <a:t> atd.</a:t>
            </a:r>
          </a:p>
          <a:p>
            <a:endParaRPr lang="cs-CZ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</a:t>
            </a:r>
            <a:r>
              <a:rPr lang="cs-CZ" dirty="0" err="1">
                <a:latin typeface="Comic Sans MS" pitchFamily="66" charset="0"/>
              </a:rPr>
              <a:t>fosfatasy</a:t>
            </a:r>
            <a:r>
              <a:rPr lang="cs-CZ" dirty="0">
                <a:latin typeface="Comic Sans MS" pitchFamily="66" charset="0"/>
              </a:rPr>
              <a:t>		funkční opak protein </a:t>
            </a:r>
            <a:r>
              <a:rPr lang="cs-CZ" dirty="0" err="1">
                <a:latin typeface="Comic Sans MS" pitchFamily="66" charset="0"/>
              </a:rPr>
              <a:t>kinas</a:t>
            </a:r>
            <a:endParaRPr lang="cs-CZ" dirty="0">
              <a:latin typeface="Comic Sans MS" pitchFamily="66" charset="0"/>
            </a:endParaRPr>
          </a:p>
          <a:p>
            <a:r>
              <a:rPr lang="cs-CZ" dirty="0">
                <a:latin typeface="Comic Sans MS" pitchFamily="66" charset="0"/>
              </a:rPr>
              <a:t>			serin-</a:t>
            </a:r>
            <a:r>
              <a:rPr lang="cs-CZ" dirty="0" err="1">
                <a:latin typeface="Comic Sans MS" pitchFamily="66" charset="0"/>
              </a:rPr>
              <a:t>threoninové</a:t>
            </a:r>
            <a:r>
              <a:rPr lang="cs-CZ" dirty="0">
                <a:latin typeface="Comic Sans MS" pitchFamily="66" charset="0"/>
              </a:rPr>
              <a:t> (PP1 (a,b,c), PP2, PP2C, PP3, PP4 atd.)</a:t>
            </a:r>
          </a:p>
          <a:p>
            <a:r>
              <a:rPr lang="cs-CZ" dirty="0">
                <a:latin typeface="Comic Sans MS" pitchFamily="66" charset="0"/>
              </a:rPr>
              <a:t>			</a:t>
            </a:r>
            <a:r>
              <a:rPr lang="cs-CZ" dirty="0" err="1">
                <a:latin typeface="Comic Sans MS" pitchFamily="66" charset="0"/>
              </a:rPr>
              <a:t>tyrosinové</a:t>
            </a:r>
            <a:r>
              <a:rPr lang="cs-CZ" dirty="0">
                <a:latin typeface="Comic Sans MS" pitchFamily="66" charset="0"/>
              </a:rPr>
              <a:t> PTP1B</a:t>
            </a:r>
          </a:p>
          <a:p>
            <a:r>
              <a:rPr lang="cs-CZ" dirty="0">
                <a:latin typeface="Comic Sans MS" pitchFamily="66" charset="0"/>
              </a:rPr>
              <a:t>			duální atd.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42844" y="68025"/>
            <a:ext cx="88633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KOVALENTNÍ MODIFIKACE ENZYMU</a:t>
            </a:r>
            <a:endParaRPr lang="cs-CZ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250825" y="1084250"/>
            <a:ext cx="378982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acetylace (N-terminus; </a:t>
            </a:r>
            <a:r>
              <a:rPr lang="cs-CZ" b="1" dirty="0" err="1">
                <a:latin typeface="Comic Sans MS" pitchFamily="66" charset="0"/>
              </a:rPr>
              <a:t>Lys</a:t>
            </a:r>
            <a:r>
              <a:rPr lang="cs-CZ" b="1" dirty="0">
                <a:latin typeface="Comic Sans MS" pitchFamily="66" charset="0"/>
              </a:rPr>
              <a:t>)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ubiquitinace</a:t>
            </a:r>
            <a:r>
              <a:rPr lang="cs-CZ" b="1" dirty="0">
                <a:latin typeface="Comic Sans MS" pitchFamily="66" charset="0"/>
              </a:rPr>
              <a:t>, </a:t>
            </a:r>
            <a:r>
              <a:rPr lang="cs-CZ" b="1" dirty="0" err="1">
                <a:latin typeface="Comic Sans MS" pitchFamily="66" charset="0"/>
              </a:rPr>
              <a:t>SUMOylace</a:t>
            </a:r>
            <a:r>
              <a:rPr lang="cs-CZ" b="1" dirty="0">
                <a:latin typeface="Comic Sans MS" pitchFamily="66" charset="0"/>
              </a:rPr>
              <a:t> (</a:t>
            </a:r>
            <a:r>
              <a:rPr lang="cs-CZ" b="1" dirty="0" err="1">
                <a:latin typeface="Comic Sans MS" pitchFamily="66" charset="0"/>
              </a:rPr>
              <a:t>Lys</a:t>
            </a:r>
            <a:r>
              <a:rPr lang="cs-CZ" b="1" dirty="0">
                <a:latin typeface="Comic Sans MS" pitchFamily="66" charset="0"/>
              </a:rPr>
              <a:t>)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glykosylace</a:t>
            </a:r>
            <a:r>
              <a:rPr lang="cs-CZ" b="1" dirty="0">
                <a:latin typeface="Comic Sans MS" pitchFamily="66" charset="0"/>
              </a:rPr>
              <a:t> (</a:t>
            </a:r>
            <a:r>
              <a:rPr lang="cs-CZ" b="1" i="1" dirty="0">
                <a:latin typeface="Comic Sans MS" pitchFamily="66" charset="0"/>
              </a:rPr>
              <a:t>N-; O-</a:t>
            </a:r>
            <a:r>
              <a:rPr lang="cs-CZ" b="1" dirty="0">
                <a:latin typeface="Comic Sans MS" pitchFamily="66" charset="0"/>
              </a:rPr>
              <a:t>)</a:t>
            </a:r>
          </a:p>
          <a:p>
            <a:r>
              <a:rPr lang="cs-CZ" b="1" dirty="0" err="1">
                <a:latin typeface="Comic Sans MS" pitchFamily="66" charset="0"/>
              </a:rPr>
              <a:t>Asp</a:t>
            </a:r>
            <a:r>
              <a:rPr lang="cs-CZ" b="1" dirty="0">
                <a:latin typeface="Comic Sans MS" pitchFamily="66" charset="0"/>
              </a:rPr>
              <a:t>, OH-</a:t>
            </a:r>
            <a:r>
              <a:rPr lang="cs-CZ" b="1" dirty="0" err="1">
                <a:latin typeface="Comic Sans MS" pitchFamily="66" charset="0"/>
              </a:rPr>
              <a:t>Lys</a:t>
            </a:r>
            <a:r>
              <a:rPr lang="cs-CZ" b="1" dirty="0">
                <a:latin typeface="Comic Sans MS" pitchFamily="66" charset="0"/>
              </a:rPr>
              <a:t>, </a:t>
            </a:r>
            <a:r>
              <a:rPr lang="cs-CZ" b="1" dirty="0" err="1">
                <a:latin typeface="Comic Sans MS" pitchFamily="66" charset="0"/>
              </a:rPr>
              <a:t>Thr</a:t>
            </a:r>
            <a:r>
              <a:rPr lang="cs-CZ" b="1" dirty="0">
                <a:latin typeface="Comic Sans MS" pitchFamily="66" charset="0"/>
              </a:rPr>
              <a:t>, Ser</a:t>
            </a:r>
          </a:p>
          <a:p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palmitoylace</a:t>
            </a:r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myristoylace</a:t>
            </a:r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pegylace</a:t>
            </a:r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prenylace</a:t>
            </a:r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glutamylace</a:t>
            </a:r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biotinylace</a:t>
            </a:r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citrulinace</a:t>
            </a:r>
            <a:r>
              <a:rPr lang="cs-CZ" b="1" dirty="0">
                <a:latin typeface="Comic Sans MS" pitchFamily="66" charset="0"/>
              </a:rPr>
              <a:t> atd.</a:t>
            </a:r>
          </a:p>
        </p:txBody>
      </p:sp>
      <p:pic>
        <p:nvPicPr>
          <p:cNvPr id="101382" name="Picture 6" descr="Image:GeneticCode22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14356"/>
            <a:ext cx="4238625" cy="5555850"/>
          </a:xfrm>
          <a:prstGeom prst="rect">
            <a:avLst/>
          </a:prstGeom>
          <a:noFill/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42844" y="68025"/>
            <a:ext cx="88633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KOVALENTNÍ MODIFIKACE ENZYMU</a:t>
            </a:r>
            <a:endParaRPr lang="cs-CZ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/>
          <p:cNvSpPr>
            <a:spLocks noChangeArrowheads="1"/>
          </p:cNvSpPr>
          <p:nvPr/>
        </p:nvSpPr>
        <p:spPr bwMode="auto">
          <a:xfrm rot="16200000" flipH="1">
            <a:off x="2209800" y="-504825"/>
            <a:ext cx="4724400" cy="8839200"/>
          </a:xfrm>
          <a:prstGeom prst="can">
            <a:avLst>
              <a:gd name="adj" fmla="val 8125"/>
            </a:avLst>
          </a:prstGeom>
          <a:gradFill rotWithShape="0">
            <a:gsLst>
              <a:gs pos="0">
                <a:srgbClr val="FFCCCC"/>
              </a:gs>
              <a:gs pos="50000">
                <a:srgbClr val="FFEBEB"/>
              </a:gs>
              <a:gs pos="100000">
                <a:srgbClr val="FFCCCC"/>
              </a:gs>
            </a:gsLst>
            <a:lin ang="2700000" scaled="1"/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990600" y="1781175"/>
            <a:ext cx="208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>
                <a:latin typeface="Times New Roman" pitchFamily="18" charset="0"/>
              </a:rPr>
              <a:t>Alimentary proteins: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2209800" y="4371975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>
                <a:solidFill>
                  <a:srgbClr val="008080"/>
                </a:solidFill>
                <a:latin typeface="Times New Roman" pitchFamily="18" charset="0"/>
              </a:rPr>
              <a:t>trypsine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3352800" y="4295775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>
                <a:solidFill>
                  <a:srgbClr val="008080"/>
                </a:solidFill>
                <a:latin typeface="Times New Roman" pitchFamily="18" charset="0"/>
              </a:rPr>
              <a:t>chymotrypsine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5810250" y="4295775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>
                <a:solidFill>
                  <a:srgbClr val="008080"/>
                </a:solidFill>
                <a:latin typeface="Times New Roman" pitchFamily="18" charset="0"/>
              </a:rPr>
              <a:t>elastase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7010400" y="4119563"/>
            <a:ext cx="200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>
                <a:solidFill>
                  <a:srgbClr val="008080"/>
                </a:solidFill>
                <a:latin typeface="Times New Roman" pitchFamily="18" charset="0"/>
              </a:rPr>
              <a:t>carboxypeptidase A</a:t>
            </a:r>
          </a:p>
          <a:p>
            <a:pPr eaLnBrk="0" hangingPunct="0"/>
            <a:r>
              <a:rPr lang="cs-CZ">
                <a:solidFill>
                  <a:srgbClr val="008080"/>
                </a:solidFill>
                <a:latin typeface="Times New Roman" pitchFamily="18" charset="0"/>
              </a:rPr>
              <a:t>carboxypeptidase B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533400" y="4676775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 b="1"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enteropeptidase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2057400" y="5224463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 i="1">
                <a:latin typeface="Times New Roman" pitchFamily="18" charset="0"/>
              </a:rPr>
              <a:t>trypsinogen</a:t>
            </a: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5622925" y="60864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cs-CZ">
              <a:latin typeface="Times New Roman" pitchFamily="18" charset="0"/>
            </a:endParaRP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3657600" y="5224463"/>
            <a:ext cx="186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 i="1">
                <a:latin typeface="Times New Roman" pitchFamily="18" charset="0"/>
              </a:rPr>
              <a:t>chymotrypsinogen</a:t>
            </a:r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5486400" y="5210175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 i="1">
                <a:latin typeface="Times New Roman" pitchFamily="18" charset="0"/>
              </a:rPr>
              <a:t>proelastase</a:t>
            </a: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6826250" y="5210175"/>
            <a:ext cx="20780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 sz="1600" i="1">
                <a:latin typeface="Times New Roman" pitchFamily="18" charset="0"/>
              </a:rPr>
              <a:t>procarboxypeptidase A</a:t>
            </a:r>
          </a:p>
          <a:p>
            <a:pPr eaLnBrk="0" hangingPunct="0"/>
            <a:r>
              <a:rPr lang="cs-CZ" sz="1600" i="1">
                <a:latin typeface="Times New Roman" pitchFamily="18" charset="0"/>
              </a:rPr>
              <a:t>procarboxypeptidase B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57200" y="1704975"/>
            <a:ext cx="7870825" cy="2212975"/>
            <a:chOff x="514" y="144"/>
            <a:chExt cx="4958" cy="1394"/>
          </a:xfrm>
        </p:grpSpPr>
        <p:sp>
          <p:nvSpPr>
            <p:cNvPr id="102416" name="Text Box 16"/>
            <p:cNvSpPr txBox="1">
              <a:spLocks noChangeArrowheads="1"/>
            </p:cNvSpPr>
            <p:nvPr/>
          </p:nvSpPr>
          <p:spPr bwMode="auto">
            <a:xfrm>
              <a:off x="514" y="1067"/>
              <a:ext cx="495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baseline="30000">
                  <a:latin typeface="Times New Roman" pitchFamily="18" charset="0"/>
                </a:rPr>
                <a:t>+</a:t>
              </a:r>
              <a:r>
                <a:rPr lang="cs-CZ">
                  <a:latin typeface="Times New Roman" pitchFamily="18" charset="0"/>
                </a:rPr>
                <a:t>H</a:t>
              </a:r>
              <a:r>
                <a:rPr lang="cs-CZ" baseline="-25000">
                  <a:latin typeface="Times New Roman" pitchFamily="18" charset="0"/>
                </a:rPr>
                <a:t>3</a:t>
              </a:r>
              <a:r>
                <a:rPr lang="cs-CZ">
                  <a:latin typeface="Times New Roman" pitchFamily="18" charset="0"/>
                </a:rPr>
                <a:t>N-C-C-NH- C-C-NH- C-C-NH- C-C-NH- C-C-NH- C-C-NH- C-C-NH- C-C-O</a:t>
              </a:r>
              <a:r>
                <a:rPr lang="cs-CZ" baseline="30000">
                  <a:latin typeface="Times New Roman" pitchFamily="18" charset="0"/>
                </a:rPr>
                <a:t>-</a:t>
              </a:r>
              <a:endParaRPr lang="cs-CZ">
                <a:latin typeface="Times New Roman" pitchFamily="18" charset="0"/>
              </a:endParaRPr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994" y="1259"/>
              <a:ext cx="4272" cy="96"/>
              <a:chOff x="912" y="1200"/>
              <a:chExt cx="4272" cy="96"/>
            </a:xfrm>
          </p:grpSpPr>
          <p:grpSp>
            <p:nvGrpSpPr>
              <p:cNvPr id="4" name="Group 18"/>
              <p:cNvGrpSpPr>
                <a:grpSpLocks/>
              </p:cNvGrpSpPr>
              <p:nvPr/>
            </p:nvGrpSpPr>
            <p:grpSpPr bwMode="auto">
              <a:xfrm>
                <a:off x="912" y="1200"/>
                <a:ext cx="2496" cy="96"/>
                <a:chOff x="912" y="1200"/>
                <a:chExt cx="2496" cy="96"/>
              </a:xfrm>
            </p:grpSpPr>
            <p:sp>
              <p:nvSpPr>
                <p:cNvPr id="102419" name="Line 19"/>
                <p:cNvSpPr>
                  <a:spLocks noChangeShapeType="1"/>
                </p:cNvSpPr>
                <p:nvPr/>
              </p:nvSpPr>
              <p:spPr bwMode="auto">
                <a:xfrm>
                  <a:off x="912" y="120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2420" name="Line 20"/>
                <p:cNvSpPr>
                  <a:spLocks noChangeShapeType="1"/>
                </p:cNvSpPr>
                <p:nvPr/>
              </p:nvSpPr>
              <p:spPr bwMode="auto">
                <a:xfrm>
                  <a:off x="1056" y="120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2421" name="Line 21"/>
                <p:cNvSpPr>
                  <a:spLocks noChangeShapeType="1"/>
                </p:cNvSpPr>
                <p:nvPr/>
              </p:nvSpPr>
              <p:spPr bwMode="auto">
                <a:xfrm>
                  <a:off x="1104" y="120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2422" name="Line 22"/>
                <p:cNvSpPr>
                  <a:spLocks noChangeShapeType="1"/>
                </p:cNvSpPr>
                <p:nvPr/>
              </p:nvSpPr>
              <p:spPr bwMode="auto">
                <a:xfrm>
                  <a:off x="1488" y="120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2423" name="Line 23"/>
                <p:cNvSpPr>
                  <a:spLocks noChangeShapeType="1"/>
                </p:cNvSpPr>
                <p:nvPr/>
              </p:nvSpPr>
              <p:spPr bwMode="auto">
                <a:xfrm>
                  <a:off x="1632" y="120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2424" name="Line 24"/>
                <p:cNvSpPr>
                  <a:spLocks noChangeShapeType="1"/>
                </p:cNvSpPr>
                <p:nvPr/>
              </p:nvSpPr>
              <p:spPr bwMode="auto">
                <a:xfrm>
                  <a:off x="1680" y="120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2425" name="Line 25"/>
                <p:cNvSpPr>
                  <a:spLocks noChangeShapeType="1"/>
                </p:cNvSpPr>
                <p:nvPr/>
              </p:nvSpPr>
              <p:spPr bwMode="auto">
                <a:xfrm>
                  <a:off x="2064" y="120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2426" name="Line 26"/>
                <p:cNvSpPr>
                  <a:spLocks noChangeShapeType="1"/>
                </p:cNvSpPr>
                <p:nvPr/>
              </p:nvSpPr>
              <p:spPr bwMode="auto">
                <a:xfrm>
                  <a:off x="2256" y="120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2427" name="Line 27"/>
                <p:cNvSpPr>
                  <a:spLocks noChangeShapeType="1"/>
                </p:cNvSpPr>
                <p:nvPr/>
              </p:nvSpPr>
              <p:spPr bwMode="auto">
                <a:xfrm>
                  <a:off x="2208" y="120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2428" name="Line 28"/>
                <p:cNvSpPr>
                  <a:spLocks noChangeShapeType="1"/>
                </p:cNvSpPr>
                <p:nvPr/>
              </p:nvSpPr>
              <p:spPr bwMode="auto">
                <a:xfrm>
                  <a:off x="2688" y="120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2429" name="Line 29"/>
                <p:cNvSpPr>
                  <a:spLocks noChangeShapeType="1"/>
                </p:cNvSpPr>
                <p:nvPr/>
              </p:nvSpPr>
              <p:spPr bwMode="auto">
                <a:xfrm>
                  <a:off x="2784" y="120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2430" name="Line 30"/>
                <p:cNvSpPr>
                  <a:spLocks noChangeShapeType="1"/>
                </p:cNvSpPr>
                <p:nvPr/>
              </p:nvSpPr>
              <p:spPr bwMode="auto">
                <a:xfrm>
                  <a:off x="2832" y="120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2431" name="Line 31"/>
                <p:cNvSpPr>
                  <a:spLocks noChangeShapeType="1"/>
                </p:cNvSpPr>
                <p:nvPr/>
              </p:nvSpPr>
              <p:spPr bwMode="auto">
                <a:xfrm>
                  <a:off x="3216" y="120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2432" name="Line 32"/>
                <p:cNvSpPr>
                  <a:spLocks noChangeShapeType="1"/>
                </p:cNvSpPr>
                <p:nvPr/>
              </p:nvSpPr>
              <p:spPr bwMode="auto">
                <a:xfrm>
                  <a:off x="3408" y="120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2433" name="Line 33"/>
                <p:cNvSpPr>
                  <a:spLocks noChangeShapeType="1"/>
                </p:cNvSpPr>
                <p:nvPr/>
              </p:nvSpPr>
              <p:spPr bwMode="auto">
                <a:xfrm>
                  <a:off x="3360" y="120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102434" name="Line 34"/>
              <p:cNvSpPr>
                <a:spLocks noChangeShapeType="1"/>
              </p:cNvSpPr>
              <p:nvPr/>
            </p:nvSpPr>
            <p:spPr bwMode="auto">
              <a:xfrm>
                <a:off x="3792" y="120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2435" name="Line 35"/>
              <p:cNvSpPr>
                <a:spLocks noChangeShapeType="1"/>
              </p:cNvSpPr>
              <p:nvPr/>
            </p:nvSpPr>
            <p:spPr bwMode="auto">
              <a:xfrm>
                <a:off x="3984" y="120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2436" name="Line 36"/>
              <p:cNvSpPr>
                <a:spLocks noChangeShapeType="1"/>
              </p:cNvSpPr>
              <p:nvPr/>
            </p:nvSpPr>
            <p:spPr bwMode="auto">
              <a:xfrm>
                <a:off x="3936" y="120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2437" name="Line 37"/>
              <p:cNvSpPr>
                <a:spLocks noChangeShapeType="1"/>
              </p:cNvSpPr>
              <p:nvPr/>
            </p:nvSpPr>
            <p:spPr bwMode="auto">
              <a:xfrm>
                <a:off x="4368" y="120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2438" name="Line 38"/>
              <p:cNvSpPr>
                <a:spLocks noChangeShapeType="1"/>
              </p:cNvSpPr>
              <p:nvPr/>
            </p:nvSpPr>
            <p:spPr bwMode="auto">
              <a:xfrm>
                <a:off x="4560" y="120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2439" name="Line 39"/>
              <p:cNvSpPr>
                <a:spLocks noChangeShapeType="1"/>
              </p:cNvSpPr>
              <p:nvPr/>
            </p:nvSpPr>
            <p:spPr bwMode="auto">
              <a:xfrm>
                <a:off x="4512" y="120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2440" name="Line 40"/>
              <p:cNvSpPr>
                <a:spLocks noChangeShapeType="1"/>
              </p:cNvSpPr>
              <p:nvPr/>
            </p:nvSpPr>
            <p:spPr bwMode="auto">
              <a:xfrm>
                <a:off x="4944" y="120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2441" name="Line 41"/>
              <p:cNvSpPr>
                <a:spLocks noChangeShapeType="1"/>
              </p:cNvSpPr>
              <p:nvPr/>
            </p:nvSpPr>
            <p:spPr bwMode="auto">
              <a:xfrm>
                <a:off x="5136" y="120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02442" name="Line 42"/>
              <p:cNvSpPr>
                <a:spLocks noChangeShapeType="1"/>
              </p:cNvSpPr>
              <p:nvPr/>
            </p:nvSpPr>
            <p:spPr bwMode="auto">
              <a:xfrm>
                <a:off x="5184" y="120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02443" name="Line 43"/>
            <p:cNvSpPr>
              <a:spLocks noChangeShapeType="1"/>
            </p:cNvSpPr>
            <p:nvPr/>
          </p:nvSpPr>
          <p:spPr bwMode="auto">
            <a:xfrm>
              <a:off x="5074" y="97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44" name="Line 44"/>
            <p:cNvSpPr>
              <a:spLocks noChangeShapeType="1"/>
            </p:cNvSpPr>
            <p:nvPr/>
          </p:nvSpPr>
          <p:spPr bwMode="auto">
            <a:xfrm>
              <a:off x="4450" y="101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45" name="Line 45"/>
            <p:cNvSpPr>
              <a:spLocks noChangeShapeType="1"/>
            </p:cNvSpPr>
            <p:nvPr/>
          </p:nvSpPr>
          <p:spPr bwMode="auto">
            <a:xfrm>
              <a:off x="3922" y="97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46" name="Line 46"/>
            <p:cNvSpPr>
              <a:spLocks noChangeShapeType="1"/>
            </p:cNvSpPr>
            <p:nvPr/>
          </p:nvSpPr>
          <p:spPr bwMode="auto">
            <a:xfrm>
              <a:off x="3298" y="101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47" name="Line 47"/>
            <p:cNvSpPr>
              <a:spLocks noChangeShapeType="1"/>
            </p:cNvSpPr>
            <p:nvPr/>
          </p:nvSpPr>
          <p:spPr bwMode="auto">
            <a:xfrm>
              <a:off x="2770" y="101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48" name="Line 48"/>
            <p:cNvSpPr>
              <a:spLocks noChangeShapeType="1"/>
            </p:cNvSpPr>
            <p:nvPr/>
          </p:nvSpPr>
          <p:spPr bwMode="auto">
            <a:xfrm>
              <a:off x="2146" y="101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49" name="Line 49"/>
            <p:cNvSpPr>
              <a:spLocks noChangeShapeType="1"/>
            </p:cNvSpPr>
            <p:nvPr/>
          </p:nvSpPr>
          <p:spPr bwMode="auto">
            <a:xfrm>
              <a:off x="1570" y="97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50" name="Line 50"/>
            <p:cNvSpPr>
              <a:spLocks noChangeShapeType="1"/>
            </p:cNvSpPr>
            <p:nvPr/>
          </p:nvSpPr>
          <p:spPr bwMode="auto">
            <a:xfrm>
              <a:off x="994" y="101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51" name="Text Box 51"/>
            <p:cNvSpPr txBox="1">
              <a:spLocks noChangeArrowheads="1"/>
            </p:cNvSpPr>
            <p:nvPr/>
          </p:nvSpPr>
          <p:spPr bwMode="auto">
            <a:xfrm>
              <a:off x="1426" y="567"/>
              <a:ext cx="3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>
                  <a:latin typeface="Times New Roman" pitchFamily="18" charset="0"/>
                </a:rPr>
                <a:t>Arg</a:t>
              </a:r>
            </a:p>
            <a:p>
              <a:pPr eaLnBrk="0" hangingPunct="0"/>
              <a:r>
                <a:rPr lang="cs-CZ">
                  <a:latin typeface="Times New Roman" pitchFamily="18" charset="0"/>
                </a:rPr>
                <a:t>Lys</a:t>
              </a:r>
            </a:p>
          </p:txBody>
        </p:sp>
        <p:sp>
          <p:nvSpPr>
            <p:cNvPr id="102452" name="Text Box 52"/>
            <p:cNvSpPr txBox="1">
              <a:spLocks noChangeArrowheads="1"/>
            </p:cNvSpPr>
            <p:nvPr/>
          </p:nvSpPr>
          <p:spPr bwMode="auto">
            <a:xfrm>
              <a:off x="2614" y="144"/>
              <a:ext cx="348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>
                  <a:latin typeface="Times New Roman" pitchFamily="18" charset="0"/>
                </a:rPr>
                <a:t>Trp</a:t>
              </a:r>
            </a:p>
            <a:p>
              <a:pPr eaLnBrk="0" hangingPunct="0"/>
              <a:r>
                <a:rPr lang="cs-CZ">
                  <a:latin typeface="Times New Roman" pitchFamily="18" charset="0"/>
                </a:rPr>
                <a:t>Tyr</a:t>
              </a:r>
            </a:p>
            <a:p>
              <a:pPr eaLnBrk="0" hangingPunct="0"/>
              <a:r>
                <a:rPr lang="cs-CZ">
                  <a:latin typeface="Times New Roman" pitchFamily="18" charset="0"/>
                </a:rPr>
                <a:t>Phe</a:t>
              </a:r>
            </a:p>
            <a:p>
              <a:pPr eaLnBrk="0" hangingPunct="0"/>
              <a:r>
                <a:rPr lang="cs-CZ">
                  <a:latin typeface="Times New Roman" pitchFamily="18" charset="0"/>
                </a:rPr>
                <a:t>Met</a:t>
              </a:r>
            </a:p>
            <a:p>
              <a:pPr eaLnBrk="0" hangingPunct="0"/>
              <a:r>
                <a:rPr lang="cs-CZ">
                  <a:latin typeface="Times New Roman" pitchFamily="18" charset="0"/>
                </a:rPr>
                <a:t>Leu</a:t>
              </a:r>
            </a:p>
          </p:txBody>
        </p:sp>
        <p:sp>
          <p:nvSpPr>
            <p:cNvPr id="102453" name="Text Box 53"/>
            <p:cNvSpPr txBox="1">
              <a:spLocks noChangeArrowheads="1"/>
            </p:cNvSpPr>
            <p:nvPr/>
          </p:nvSpPr>
          <p:spPr bwMode="auto">
            <a:xfrm>
              <a:off x="3782" y="442"/>
              <a:ext cx="33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>
                  <a:latin typeface="Times New Roman" pitchFamily="18" charset="0"/>
                </a:rPr>
                <a:t>Ala</a:t>
              </a:r>
            </a:p>
            <a:p>
              <a:pPr eaLnBrk="0" hangingPunct="0"/>
              <a:r>
                <a:rPr lang="cs-CZ">
                  <a:latin typeface="Times New Roman" pitchFamily="18" charset="0"/>
                </a:rPr>
                <a:t>Gly</a:t>
              </a:r>
            </a:p>
            <a:p>
              <a:pPr eaLnBrk="0" hangingPunct="0"/>
              <a:r>
                <a:rPr lang="cs-CZ">
                  <a:latin typeface="Times New Roman" pitchFamily="18" charset="0"/>
                </a:rPr>
                <a:t>Ser</a:t>
              </a:r>
            </a:p>
          </p:txBody>
        </p:sp>
        <p:sp>
          <p:nvSpPr>
            <p:cNvPr id="102454" name="Text Box 54"/>
            <p:cNvSpPr txBox="1">
              <a:spLocks noChangeArrowheads="1"/>
            </p:cNvSpPr>
            <p:nvPr/>
          </p:nvSpPr>
          <p:spPr bwMode="auto">
            <a:xfrm>
              <a:off x="4926" y="567"/>
              <a:ext cx="3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>
                  <a:latin typeface="Times New Roman" pitchFamily="18" charset="0"/>
                </a:rPr>
                <a:t>Arg</a:t>
              </a:r>
            </a:p>
            <a:p>
              <a:pPr eaLnBrk="0" hangingPunct="0"/>
              <a:r>
                <a:rPr lang="cs-CZ">
                  <a:latin typeface="Times New Roman" pitchFamily="18" charset="0"/>
                </a:rPr>
                <a:t>Lys</a:t>
              </a:r>
            </a:p>
          </p:txBody>
        </p:sp>
        <p:sp>
          <p:nvSpPr>
            <p:cNvPr id="102455" name="Text Box 55"/>
            <p:cNvSpPr txBox="1">
              <a:spLocks noChangeArrowheads="1"/>
            </p:cNvSpPr>
            <p:nvPr/>
          </p:nvSpPr>
          <p:spPr bwMode="auto">
            <a:xfrm>
              <a:off x="898" y="836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102456" name="Text Box 56"/>
            <p:cNvSpPr txBox="1">
              <a:spLocks noChangeArrowheads="1"/>
            </p:cNvSpPr>
            <p:nvPr/>
          </p:nvSpPr>
          <p:spPr bwMode="auto">
            <a:xfrm>
              <a:off x="2050" y="827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102457" name="Text Box 57"/>
            <p:cNvSpPr txBox="1">
              <a:spLocks noChangeArrowheads="1"/>
            </p:cNvSpPr>
            <p:nvPr/>
          </p:nvSpPr>
          <p:spPr bwMode="auto">
            <a:xfrm>
              <a:off x="3202" y="836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102458" name="Text Box 58"/>
            <p:cNvSpPr txBox="1">
              <a:spLocks noChangeArrowheads="1"/>
            </p:cNvSpPr>
            <p:nvPr/>
          </p:nvSpPr>
          <p:spPr bwMode="auto">
            <a:xfrm>
              <a:off x="4354" y="836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102459" name="Text Box 59"/>
            <p:cNvSpPr txBox="1">
              <a:spLocks noChangeArrowheads="1"/>
            </p:cNvSpPr>
            <p:nvPr/>
          </p:nvSpPr>
          <p:spPr bwMode="auto">
            <a:xfrm>
              <a:off x="898" y="1307"/>
              <a:ext cx="44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>
                  <a:latin typeface="Times New Roman" pitchFamily="18" charset="0"/>
                </a:rPr>
                <a:t>H  O        H  O        H  O          H O        H  O        H  O         H O         H  O</a:t>
              </a:r>
            </a:p>
          </p:txBody>
        </p:sp>
        <p:sp>
          <p:nvSpPr>
            <p:cNvPr id="102460" name="AutoShape 60"/>
            <p:cNvSpPr>
              <a:spLocks noChangeArrowheads="1"/>
            </p:cNvSpPr>
            <p:nvPr/>
          </p:nvSpPr>
          <p:spPr bwMode="auto">
            <a:xfrm>
              <a:off x="1426" y="587"/>
              <a:ext cx="336" cy="384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61" name="AutoShape 61"/>
            <p:cNvSpPr>
              <a:spLocks noChangeArrowheads="1"/>
            </p:cNvSpPr>
            <p:nvPr/>
          </p:nvSpPr>
          <p:spPr bwMode="auto">
            <a:xfrm>
              <a:off x="2578" y="155"/>
              <a:ext cx="384" cy="864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62" name="AutoShape 62"/>
            <p:cNvSpPr>
              <a:spLocks noChangeArrowheads="1"/>
            </p:cNvSpPr>
            <p:nvPr/>
          </p:nvSpPr>
          <p:spPr bwMode="auto">
            <a:xfrm>
              <a:off x="3778" y="491"/>
              <a:ext cx="336" cy="528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63" name="AutoShape 63"/>
            <p:cNvSpPr>
              <a:spLocks noChangeArrowheads="1"/>
            </p:cNvSpPr>
            <p:nvPr/>
          </p:nvSpPr>
          <p:spPr bwMode="auto">
            <a:xfrm>
              <a:off x="4930" y="587"/>
              <a:ext cx="336" cy="384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2464" name="Line 64"/>
          <p:cNvSpPr>
            <a:spLocks noChangeShapeType="1"/>
          </p:cNvSpPr>
          <p:nvPr/>
        </p:nvSpPr>
        <p:spPr bwMode="auto">
          <a:xfrm flipH="1" flipV="1">
            <a:off x="2514600" y="3457575"/>
            <a:ext cx="0" cy="9906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465" name="Line 65"/>
          <p:cNvSpPr>
            <a:spLocks noChangeShapeType="1"/>
          </p:cNvSpPr>
          <p:nvPr/>
        </p:nvSpPr>
        <p:spPr bwMode="auto">
          <a:xfrm flipH="1" flipV="1">
            <a:off x="4343400" y="3457575"/>
            <a:ext cx="0" cy="9144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466" name="Line 66"/>
          <p:cNvSpPr>
            <a:spLocks noChangeShapeType="1"/>
          </p:cNvSpPr>
          <p:nvPr/>
        </p:nvSpPr>
        <p:spPr bwMode="auto">
          <a:xfrm flipH="1" flipV="1">
            <a:off x="6172200" y="3457575"/>
            <a:ext cx="0" cy="9144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467" name="Line 67"/>
          <p:cNvSpPr>
            <a:spLocks noChangeShapeType="1"/>
          </p:cNvSpPr>
          <p:nvPr/>
        </p:nvSpPr>
        <p:spPr bwMode="auto">
          <a:xfrm flipH="1" flipV="1">
            <a:off x="7086600" y="3457575"/>
            <a:ext cx="0" cy="9144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468" name="AutoShape 68"/>
          <p:cNvSpPr>
            <a:spLocks noChangeArrowheads="1"/>
          </p:cNvSpPr>
          <p:nvPr/>
        </p:nvSpPr>
        <p:spPr bwMode="auto">
          <a:xfrm>
            <a:off x="6248400" y="4981575"/>
            <a:ext cx="1371600" cy="152400"/>
          </a:xfrm>
          <a:prstGeom prst="leftRightArrow">
            <a:avLst>
              <a:gd name="adj1" fmla="val 50000"/>
              <a:gd name="adj2" fmla="val 180000"/>
            </a:avLst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469" name="AutoShape 69"/>
          <p:cNvSpPr>
            <a:spLocks noChangeArrowheads="1"/>
          </p:cNvSpPr>
          <p:nvPr/>
        </p:nvSpPr>
        <p:spPr bwMode="auto">
          <a:xfrm>
            <a:off x="2819400" y="4981575"/>
            <a:ext cx="1295400" cy="152400"/>
          </a:xfrm>
          <a:prstGeom prst="leftRightArrow">
            <a:avLst>
              <a:gd name="adj1" fmla="val 50000"/>
              <a:gd name="adj2" fmla="val 170000"/>
            </a:avLst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470" name="Rectangle 70"/>
          <p:cNvSpPr>
            <a:spLocks noChangeArrowheads="1"/>
          </p:cNvSpPr>
          <p:nvPr/>
        </p:nvSpPr>
        <p:spPr bwMode="auto">
          <a:xfrm>
            <a:off x="1219200" y="5972175"/>
            <a:ext cx="5638800" cy="7620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471" name="Rectangle 71"/>
          <p:cNvSpPr>
            <a:spLocks noChangeArrowheads="1"/>
          </p:cNvSpPr>
          <p:nvPr/>
        </p:nvSpPr>
        <p:spPr bwMode="auto">
          <a:xfrm>
            <a:off x="1219200" y="5057775"/>
            <a:ext cx="76200" cy="99060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472" name="Line 72"/>
          <p:cNvSpPr>
            <a:spLocks noChangeShapeType="1"/>
          </p:cNvSpPr>
          <p:nvPr/>
        </p:nvSpPr>
        <p:spPr bwMode="auto">
          <a:xfrm flipV="1">
            <a:off x="2514600" y="467677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473" name="Line 73"/>
          <p:cNvSpPr>
            <a:spLocks noChangeShapeType="1"/>
          </p:cNvSpPr>
          <p:nvPr/>
        </p:nvSpPr>
        <p:spPr bwMode="auto">
          <a:xfrm flipV="1">
            <a:off x="4343400" y="467677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474" name="Line 74"/>
          <p:cNvSpPr>
            <a:spLocks noChangeShapeType="1"/>
          </p:cNvSpPr>
          <p:nvPr/>
        </p:nvSpPr>
        <p:spPr bwMode="auto">
          <a:xfrm flipV="1">
            <a:off x="6153150" y="467677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475" name="Line 75"/>
          <p:cNvSpPr>
            <a:spLocks noChangeShapeType="1"/>
          </p:cNvSpPr>
          <p:nvPr/>
        </p:nvSpPr>
        <p:spPr bwMode="auto">
          <a:xfrm flipV="1">
            <a:off x="7848600" y="47529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476" name="Rectangle 76"/>
          <p:cNvSpPr>
            <a:spLocks noChangeArrowheads="1"/>
          </p:cNvSpPr>
          <p:nvPr/>
        </p:nvSpPr>
        <p:spPr bwMode="auto">
          <a:xfrm>
            <a:off x="3352800" y="5057775"/>
            <a:ext cx="76200" cy="99060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477" name="Rectangle 77"/>
          <p:cNvSpPr>
            <a:spLocks noChangeArrowheads="1"/>
          </p:cNvSpPr>
          <p:nvPr/>
        </p:nvSpPr>
        <p:spPr bwMode="auto">
          <a:xfrm>
            <a:off x="6781800" y="5057775"/>
            <a:ext cx="76200" cy="99060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479" name="Text Box 79"/>
          <p:cNvSpPr txBox="1">
            <a:spLocks noChangeArrowheads="1"/>
          </p:cNvSpPr>
          <p:nvPr/>
        </p:nvSpPr>
        <p:spPr bwMode="auto">
          <a:xfrm>
            <a:off x="142844" y="571480"/>
            <a:ext cx="30360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trávící enzymy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hemokoagulační kaskáda</a:t>
            </a:r>
          </a:p>
        </p:txBody>
      </p:sp>
      <p:sp>
        <p:nvSpPr>
          <p:cNvPr id="78" name="Text Box 14"/>
          <p:cNvSpPr txBox="1">
            <a:spLocks noChangeArrowheads="1"/>
          </p:cNvSpPr>
          <p:nvPr/>
        </p:nvSpPr>
        <p:spPr bwMode="auto">
          <a:xfrm>
            <a:off x="1217662" y="68025"/>
            <a:ext cx="67136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PROTEOLYTICKÁ AKTIVACE</a:t>
            </a:r>
            <a:endParaRPr lang="cs-CZ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323850" y="739775"/>
            <a:ext cx="3151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cs-CZ" sz="2400" b="1">
                <a:solidFill>
                  <a:schemeClr val="tx2"/>
                </a:solidFill>
                <a:latin typeface="Times New Roman" pitchFamily="18" charset="0"/>
              </a:rPr>
              <a:t> Proteinasy (proteasy)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50825" y="1343025"/>
            <a:ext cx="7292381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latin typeface="Comic Sans MS" pitchFamily="66" charset="0"/>
              </a:rPr>
              <a:t>1. Syntéza a sekrece: </a:t>
            </a:r>
            <a:r>
              <a:rPr lang="cs-CZ" dirty="0">
                <a:solidFill>
                  <a:srgbClr val="FF0066"/>
                </a:solidFill>
                <a:latin typeface="Comic Sans MS" pitchFamily="66" charset="0"/>
              </a:rPr>
              <a:t>proenzymy (zymogeny)</a:t>
            </a:r>
          </a:p>
          <a:p>
            <a:pPr eaLnBrk="0" hangingPunct="0">
              <a:spcBef>
                <a:spcPct val="50000"/>
              </a:spcBef>
            </a:pPr>
            <a:r>
              <a:rPr lang="cs-CZ" dirty="0">
                <a:latin typeface="Comic Sans MS" pitchFamily="66" charset="0"/>
              </a:rPr>
              <a:t>2. Aktivace: štěpení několika peptidových </a:t>
            </a:r>
            <a:r>
              <a:rPr lang="cs-CZ" dirty="0" err="1" smtClean="0">
                <a:latin typeface="Comic Sans MS" pitchFamily="66" charset="0"/>
              </a:rPr>
              <a:t>vazeba</a:t>
            </a:r>
            <a:r>
              <a:rPr lang="cs-CZ" dirty="0" smtClean="0">
                <a:latin typeface="Comic Sans MS" pitchFamily="66" charset="0"/>
              </a:rPr>
              <a:t>/nebo </a:t>
            </a:r>
            <a:r>
              <a:rPr lang="cs-CZ" dirty="0">
                <a:latin typeface="Comic Sans MS" pitchFamily="66" charset="0"/>
              </a:rPr>
              <a:t>odstranění</a:t>
            </a:r>
            <a:endParaRPr lang="cs-CZ" dirty="0">
              <a:solidFill>
                <a:srgbClr val="FF0066"/>
              </a:solidFill>
              <a:latin typeface="Comic Sans MS" pitchFamily="66" charset="0"/>
            </a:endParaRPr>
          </a:p>
          <a:p>
            <a:pPr eaLnBrk="0" hangingPunct="0"/>
            <a:r>
              <a:rPr lang="cs-CZ" dirty="0">
                <a:solidFill>
                  <a:srgbClr val="FF0066"/>
                </a:solidFill>
                <a:latin typeface="Comic Sans MS" pitchFamily="66" charset="0"/>
              </a:rPr>
              <a:t>    krátkého peptidu</a:t>
            </a:r>
            <a:r>
              <a:rPr lang="cs-CZ" dirty="0">
                <a:latin typeface="Comic Sans MS" pitchFamily="66" charset="0"/>
              </a:rPr>
              <a:t>  </a:t>
            </a:r>
            <a:r>
              <a:rPr lang="cs-CZ" dirty="0">
                <a:solidFill>
                  <a:srgbClr val="008080"/>
                </a:solidFill>
                <a:latin typeface="Comic Sans MS" pitchFamily="66" charset="0"/>
                <a:sym typeface="Symbol" pitchFamily="18" charset="2"/>
              </a:rPr>
              <a:t></a:t>
            </a:r>
            <a:r>
              <a:rPr lang="cs-CZ" dirty="0">
                <a:solidFill>
                  <a:srgbClr val="008080"/>
                </a:solidFill>
                <a:latin typeface="Comic Sans MS" pitchFamily="66" charset="0"/>
              </a:rPr>
              <a:t> otevření aktivního místa</a:t>
            </a:r>
          </a:p>
          <a:p>
            <a:pPr eaLnBrk="0" hangingPunct="0"/>
            <a:endParaRPr lang="cs-CZ" dirty="0">
              <a:latin typeface="Comic Sans MS" pitchFamily="66" charset="0"/>
            </a:endParaRPr>
          </a:p>
          <a:p>
            <a:pPr eaLnBrk="0" hangingPunct="0"/>
            <a:r>
              <a:rPr lang="cs-CZ" dirty="0">
                <a:latin typeface="Comic Sans MS" pitchFamily="66" charset="0"/>
              </a:rPr>
              <a:t>    pepsinogen                          pepsin   +  41 AA</a:t>
            </a:r>
          </a:p>
          <a:p>
            <a:pPr eaLnBrk="0" hangingPunct="0"/>
            <a:endParaRPr lang="cs-CZ" dirty="0">
              <a:latin typeface="Comic Sans MS" pitchFamily="66" charset="0"/>
            </a:endParaRPr>
          </a:p>
          <a:p>
            <a:pPr eaLnBrk="0" hangingPunct="0"/>
            <a:endParaRPr lang="cs-CZ" dirty="0">
              <a:latin typeface="Comic Sans MS" pitchFamily="66" charset="0"/>
            </a:endParaRPr>
          </a:p>
          <a:p>
            <a:pPr eaLnBrk="0" hangingPunct="0"/>
            <a:r>
              <a:rPr lang="cs-CZ" dirty="0">
                <a:latin typeface="Comic Sans MS" pitchFamily="66" charset="0"/>
              </a:rPr>
              <a:t>    trypsinogen                           trypsin   +  6 AA</a:t>
            </a:r>
          </a:p>
          <a:p>
            <a:pPr eaLnBrk="0" hangingPunct="0"/>
            <a:endParaRPr lang="cs-CZ" dirty="0">
              <a:latin typeface="Comic Sans MS" pitchFamily="66" charset="0"/>
            </a:endParaRPr>
          </a:p>
          <a:p>
            <a:pPr eaLnBrk="0" hangingPunct="0"/>
            <a:endParaRPr lang="cs-CZ" dirty="0">
              <a:latin typeface="Comic Sans MS" pitchFamily="66" charset="0"/>
            </a:endParaRPr>
          </a:p>
          <a:p>
            <a:pPr eaLnBrk="0" hangingPunct="0"/>
            <a:r>
              <a:rPr lang="cs-CZ" dirty="0">
                <a:latin typeface="Comic Sans MS" pitchFamily="66" charset="0"/>
              </a:rPr>
              <a:t>3. Inhibice: </a:t>
            </a:r>
            <a:r>
              <a:rPr lang="cs-CZ" dirty="0">
                <a:solidFill>
                  <a:srgbClr val="FF0066"/>
                </a:solidFill>
                <a:latin typeface="Comic Sans MS" pitchFamily="66" charset="0"/>
              </a:rPr>
              <a:t>proteinové inhibitory</a:t>
            </a:r>
          </a:p>
          <a:p>
            <a:pPr eaLnBrk="0" hangingPunct="0">
              <a:buFont typeface="Symbol" pitchFamily="18" charset="2"/>
              <a:buChar char="®"/>
            </a:pPr>
            <a:r>
              <a:rPr lang="cs-CZ" dirty="0">
                <a:solidFill>
                  <a:srgbClr val="008080"/>
                </a:solidFill>
                <a:latin typeface="Comic Sans MS" pitchFamily="66" charset="0"/>
              </a:rPr>
              <a:t> interakce s </a:t>
            </a:r>
            <a:r>
              <a:rPr lang="cs-CZ" dirty="0" err="1">
                <a:solidFill>
                  <a:srgbClr val="008080"/>
                </a:solidFill>
                <a:latin typeface="Comic Sans MS" pitchFamily="66" charset="0"/>
              </a:rPr>
              <a:t>proteasou</a:t>
            </a:r>
            <a:r>
              <a:rPr lang="cs-CZ" dirty="0">
                <a:solidFill>
                  <a:srgbClr val="008080"/>
                </a:solidFill>
                <a:latin typeface="Comic Sans MS" pitchFamily="66" charset="0"/>
              </a:rPr>
              <a:t> v aktivním místě </a:t>
            </a:r>
          </a:p>
          <a:p>
            <a:pPr eaLnBrk="0" hangingPunct="0">
              <a:buFont typeface="Symbol" pitchFamily="18" charset="2"/>
              <a:buChar char="®"/>
            </a:pPr>
            <a:r>
              <a:rPr lang="cs-CZ" dirty="0">
                <a:solidFill>
                  <a:srgbClr val="008080"/>
                </a:solidFill>
                <a:latin typeface="Comic Sans MS" pitchFamily="66" charset="0"/>
              </a:rPr>
              <a:t> a1-</a:t>
            </a:r>
            <a:r>
              <a:rPr lang="cs-CZ" dirty="0" err="1">
                <a:solidFill>
                  <a:srgbClr val="008080"/>
                </a:solidFill>
                <a:latin typeface="Comic Sans MS" pitchFamily="66" charset="0"/>
              </a:rPr>
              <a:t>anti</a:t>
            </a:r>
            <a:r>
              <a:rPr lang="cs-CZ" dirty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cs-CZ" dirty="0" smtClean="0">
                <a:solidFill>
                  <a:srgbClr val="008080"/>
                </a:solidFill>
                <a:latin typeface="Comic Sans MS" pitchFamily="66" charset="0"/>
              </a:rPr>
              <a:t>trypsin </a:t>
            </a:r>
            <a:r>
              <a:rPr lang="cs-CZ" dirty="0">
                <a:solidFill>
                  <a:srgbClr val="008080"/>
                </a:solidFill>
                <a:latin typeface="Comic Sans MS" pitchFamily="66" charset="0"/>
              </a:rPr>
              <a:t>– ochrana buněčných stěn</a:t>
            </a:r>
          </a:p>
          <a:p>
            <a:pPr eaLnBrk="0" hangingPunct="0">
              <a:buFont typeface="Symbol" pitchFamily="18" charset="2"/>
              <a:buChar char="®"/>
            </a:pPr>
            <a:r>
              <a:rPr lang="cs-CZ" dirty="0">
                <a:solidFill>
                  <a:srgbClr val="008080"/>
                </a:solidFill>
                <a:latin typeface="Comic Sans MS" pitchFamily="66" charset="0"/>
              </a:rPr>
              <a:t> mutanti, kuřáci – pomalá sekrece z </a:t>
            </a:r>
            <a:r>
              <a:rPr lang="cs-CZ" dirty="0" smtClean="0">
                <a:solidFill>
                  <a:srgbClr val="008080"/>
                </a:solidFill>
                <a:latin typeface="Comic Sans MS" pitchFamily="66" charset="0"/>
              </a:rPr>
              <a:t>jater</a:t>
            </a:r>
          </a:p>
          <a:p>
            <a:pPr eaLnBrk="0" hangingPunct="0"/>
            <a:r>
              <a:rPr lang="cs-CZ" dirty="0" smtClean="0">
                <a:solidFill>
                  <a:srgbClr val="008080"/>
                </a:solidFill>
                <a:latin typeface="Comic Sans MS" pitchFamily="66" charset="0"/>
              </a:rPr>
              <a:t>poškození</a:t>
            </a:r>
            <a:endParaRPr lang="cs-CZ" dirty="0">
              <a:solidFill>
                <a:srgbClr val="008080"/>
              </a:solidFill>
              <a:latin typeface="Comic Sans MS" pitchFamily="66" charset="0"/>
            </a:endParaRPr>
          </a:p>
          <a:p>
            <a:pPr eaLnBrk="0" hangingPunct="0">
              <a:buFont typeface="Symbol" pitchFamily="18" charset="2"/>
              <a:buChar char="®"/>
            </a:pPr>
            <a:r>
              <a:rPr lang="cs-CZ" dirty="0">
                <a:solidFill>
                  <a:srgbClr val="008080"/>
                </a:solidFill>
                <a:latin typeface="Comic Sans MS" pitchFamily="66" charset="0"/>
              </a:rPr>
              <a:t> emfyzém</a:t>
            </a:r>
          </a:p>
          <a:p>
            <a:pPr eaLnBrk="0" hangingPunct="0">
              <a:buFont typeface="Symbol" pitchFamily="18" charset="2"/>
              <a:buNone/>
            </a:pPr>
            <a:r>
              <a:rPr lang="cs-CZ" dirty="0">
                <a:solidFill>
                  <a:srgbClr val="008080"/>
                </a:solidFill>
                <a:latin typeface="Comic Sans MS" pitchFamily="66" charset="0"/>
              </a:rPr>
              <a:t>     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2268538" y="248602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66"/>
                </a:solidFill>
                <a:latin typeface="Times New Roman" pitchFamily="18" charset="0"/>
              </a:rPr>
              <a:t>HC</a:t>
            </a:r>
            <a:r>
              <a:rPr lang="cs-CZ">
                <a:solidFill>
                  <a:srgbClr val="FF0066"/>
                </a:solidFill>
                <a:latin typeface="Times New Roman" pitchFamily="18" charset="0"/>
              </a:rPr>
              <a:t>l</a:t>
            </a:r>
            <a:endParaRPr lang="en-US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1908175" y="3357563"/>
            <a:ext cx="161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66"/>
                </a:solidFill>
                <a:latin typeface="Times New Roman" pitchFamily="18" charset="0"/>
              </a:rPr>
              <a:t>enteropeptidas</a:t>
            </a:r>
            <a:r>
              <a:rPr lang="cs-CZ">
                <a:solidFill>
                  <a:srgbClr val="FF0066"/>
                </a:solidFill>
                <a:latin typeface="Times New Roman" pitchFamily="18" charset="0"/>
              </a:rPr>
              <a:t>a</a:t>
            </a:r>
            <a:endParaRPr lang="en-US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2185988" y="2781300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1908175" y="3716338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03432" name="Picture 8" descr="SCAN0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6638" y="2071678"/>
            <a:ext cx="2992437" cy="2265362"/>
          </a:xfrm>
          <a:prstGeom prst="rect">
            <a:avLst/>
          </a:prstGeom>
          <a:noFill/>
        </p:spPr>
      </p:pic>
      <p:pic>
        <p:nvPicPr>
          <p:cNvPr id="103433" name="Picture 9" descr="scan003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5" y="4360853"/>
            <a:ext cx="3063875" cy="2319337"/>
          </a:xfrm>
          <a:prstGeom prst="rect">
            <a:avLst/>
          </a:prstGeom>
          <a:noFill/>
        </p:spPr>
      </p:pic>
      <p:sp>
        <p:nvSpPr>
          <p:cNvPr id="103434" name="AutoShape 10"/>
          <p:cNvSpPr>
            <a:spLocks noChangeArrowheads="1"/>
          </p:cNvSpPr>
          <p:nvPr/>
        </p:nvSpPr>
        <p:spPr bwMode="auto">
          <a:xfrm rot="10800000">
            <a:off x="1857357" y="3857628"/>
            <a:ext cx="1584325" cy="246062"/>
          </a:xfrm>
          <a:prstGeom prst="curvedDownArrow">
            <a:avLst>
              <a:gd name="adj1" fmla="val 128774"/>
              <a:gd name="adj2" fmla="val 257549"/>
              <a:gd name="adj3" fmla="val 33481"/>
            </a:avLst>
          </a:prstGeom>
          <a:gradFill rotWithShape="0">
            <a:gsLst>
              <a:gs pos="0">
                <a:srgbClr val="CCCCFF"/>
              </a:gs>
              <a:gs pos="50000">
                <a:schemeClr val="bg1"/>
              </a:gs>
              <a:gs pos="100000">
                <a:srgbClr val="CC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 flipH="1">
            <a:off x="7019925" y="3644900"/>
            <a:ext cx="288925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6927850" y="59705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cs-CZ">
              <a:latin typeface="Times New Roman" pitchFamily="18" charset="0"/>
            </a:endParaRPr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8253444" y="6000768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cs-CZ" dirty="0">
                <a:latin typeface="Times New Roman" pitchFamily="18" charset="0"/>
              </a:rPr>
              <a:t>trypsin</a:t>
            </a:r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7734300" y="4005263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cs-CZ">
                <a:latin typeface="Times New Roman" pitchFamily="18" charset="0"/>
              </a:rPr>
              <a:t>trypsinogen</a:t>
            </a:r>
          </a:p>
        </p:txBody>
      </p:sp>
      <p:sp>
        <p:nvSpPr>
          <p:cNvPr id="103439" name="Line 15"/>
          <p:cNvSpPr>
            <a:spLocks noChangeShapeType="1"/>
          </p:cNvSpPr>
          <p:nvPr/>
        </p:nvSpPr>
        <p:spPr bwMode="auto">
          <a:xfrm flipV="1">
            <a:off x="6215074" y="5572139"/>
            <a:ext cx="1071570" cy="42386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5072066" y="5786454"/>
            <a:ext cx="93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cs-CZ" sz="1200" dirty="0">
                <a:latin typeface="Times New Roman" pitchFamily="18" charset="0"/>
              </a:rPr>
              <a:t>substrát</a:t>
            </a:r>
          </a:p>
          <a:p>
            <a:pPr algn="ctr" eaLnBrk="0" hangingPunct="0"/>
            <a:r>
              <a:rPr lang="cs-CZ" sz="1200" dirty="0">
                <a:latin typeface="Times New Roman" pitchFamily="18" charset="0"/>
              </a:rPr>
              <a:t>(polypeptid)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217662" y="68025"/>
            <a:ext cx="67136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PROTEOLYTICKÁ AKTIVACE</a:t>
            </a:r>
            <a:endParaRPr lang="cs-CZ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1357290" y="71414"/>
            <a:ext cx="68595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200" b="1" dirty="0">
                <a:latin typeface="Comic Sans MS" pitchFamily="66" charset="0"/>
              </a:rPr>
              <a:t>REGULACE MNOŽSTVÍ </a:t>
            </a:r>
            <a:r>
              <a:rPr lang="cs-CZ" sz="3200" b="1" dirty="0" smtClean="0">
                <a:latin typeface="Comic Sans MS" pitchFamily="66" charset="0"/>
              </a:rPr>
              <a:t>ENZYMU</a:t>
            </a:r>
          </a:p>
          <a:p>
            <a:pPr algn="ctr"/>
            <a:r>
              <a:rPr lang="cs-CZ" sz="3200" b="1" dirty="0" smtClean="0">
                <a:latin typeface="Comic Sans MS" pitchFamily="66" charset="0"/>
              </a:rPr>
              <a:t>INDUKCE</a:t>
            </a:r>
            <a:r>
              <a:rPr lang="cs-CZ" sz="3200" b="1" dirty="0">
                <a:latin typeface="Comic Sans MS" pitchFamily="66" charset="0"/>
              </a:rPr>
              <a:t>, DEGRADACE</a:t>
            </a: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-32" y="1166805"/>
            <a:ext cx="91149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rovnováha mezi syntézou a degradací proteinů</a:t>
            </a: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</a:t>
            </a:r>
            <a:r>
              <a:rPr lang="cs-CZ" dirty="0" err="1">
                <a:latin typeface="Comic Sans MS" pitchFamily="66" charset="0"/>
              </a:rPr>
              <a:t>turnover</a:t>
            </a:r>
            <a:r>
              <a:rPr lang="cs-CZ" dirty="0">
                <a:latin typeface="Comic Sans MS" pitchFamily="66" charset="0"/>
              </a:rPr>
              <a:t> proteinu</a:t>
            </a: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proteiny z potravy (100 g/den) – ekvivalent dusíkatých sloučenin se za den vyloučí</a:t>
            </a: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stavební proteiny lidského těla (400 g/den) – konstantní degradace a re-</a:t>
            </a:r>
            <a:r>
              <a:rPr lang="cs-CZ" dirty="0" err="1">
                <a:latin typeface="Comic Sans MS" pitchFamily="66" charset="0"/>
              </a:rPr>
              <a:t>syntesa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2373313" y="3062288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Comic Sans MS" pitchFamily="66" charset="0"/>
              </a:rPr>
              <a:t>AMK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4625975" y="3036888"/>
            <a:ext cx="9605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Comic Sans MS" pitchFamily="66" charset="0"/>
              </a:rPr>
              <a:t>protein</a:t>
            </a:r>
          </a:p>
        </p:txBody>
      </p:sp>
      <p:sp>
        <p:nvSpPr>
          <p:cNvPr id="118790" name="Line 6"/>
          <p:cNvSpPr>
            <a:spLocks noChangeShapeType="1"/>
          </p:cNvSpPr>
          <p:nvPr/>
        </p:nvSpPr>
        <p:spPr bwMode="auto">
          <a:xfrm>
            <a:off x="3328988" y="318770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Comic Sans MS" pitchFamily="66" charset="0"/>
            </a:endParaRPr>
          </a:p>
        </p:txBody>
      </p:sp>
      <p:sp>
        <p:nvSpPr>
          <p:cNvPr id="118791" name="Line 7"/>
          <p:cNvSpPr>
            <a:spLocks noChangeShapeType="1"/>
          </p:cNvSpPr>
          <p:nvPr/>
        </p:nvSpPr>
        <p:spPr bwMode="auto">
          <a:xfrm flipH="1">
            <a:off x="3290888" y="331787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>
              <a:latin typeface="Comic Sans MS" pitchFamily="66" charset="0"/>
            </a:endParaRP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214282" y="4316413"/>
            <a:ext cx="88569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 i="1" dirty="0">
                <a:latin typeface="Comic Sans MS" pitchFamily="66" charset="0"/>
              </a:rPr>
              <a:t>Biologický poločas proteinů:</a:t>
            </a:r>
            <a:r>
              <a:rPr lang="cs-CZ" dirty="0">
                <a:latin typeface="Comic Sans MS" pitchFamily="66" charset="0"/>
              </a:rPr>
              <a:t>  </a:t>
            </a:r>
          </a:p>
          <a:p>
            <a:pPr eaLnBrk="0" hangingPunct="0"/>
            <a:endParaRPr lang="cs-CZ" dirty="0">
              <a:latin typeface="Comic Sans MS" pitchFamily="66" charset="0"/>
              <a:sym typeface="Symbol" pitchFamily="18" charset="2"/>
            </a:endParaRPr>
          </a:p>
          <a:p>
            <a:pPr eaLnBrk="0" hangingPunct="0"/>
            <a:r>
              <a:rPr lang="cs-CZ" dirty="0">
                <a:latin typeface="Comic Sans MS" pitchFamily="66" charset="0"/>
                <a:sym typeface="Symbol" pitchFamily="18" charset="2"/>
              </a:rPr>
              <a:t> </a:t>
            </a:r>
            <a:r>
              <a:rPr lang="cs-CZ" dirty="0">
                <a:latin typeface="Comic Sans MS" pitchFamily="66" charset="0"/>
              </a:rPr>
              <a:t>2 h                    </a:t>
            </a:r>
            <a:r>
              <a:rPr lang="cs-CZ" dirty="0">
                <a:solidFill>
                  <a:srgbClr val="0000CC"/>
                </a:solidFill>
                <a:latin typeface="Comic Sans MS" pitchFamily="66" charset="0"/>
              </a:rPr>
              <a:t>trávící </a:t>
            </a:r>
            <a:r>
              <a:rPr lang="cs-CZ" dirty="0" smtClean="0">
                <a:solidFill>
                  <a:srgbClr val="0000CC"/>
                </a:solidFill>
                <a:latin typeface="Comic Sans MS" pitchFamily="66" charset="0"/>
              </a:rPr>
              <a:t>enzymy, </a:t>
            </a:r>
            <a:r>
              <a:rPr lang="cs-CZ" dirty="0" err="1">
                <a:solidFill>
                  <a:srgbClr val="0000CC"/>
                </a:solidFill>
                <a:latin typeface="Comic Sans MS" pitchFamily="66" charset="0"/>
              </a:rPr>
              <a:t>ornithin</a:t>
            </a:r>
            <a:r>
              <a:rPr lang="cs-CZ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cs-CZ" dirty="0" err="1">
                <a:solidFill>
                  <a:srgbClr val="0000CC"/>
                </a:solidFill>
                <a:latin typeface="Comic Sans MS" pitchFamily="66" charset="0"/>
              </a:rPr>
              <a:t>dekarboxylasa</a:t>
            </a:r>
            <a:r>
              <a:rPr lang="cs-CZ" dirty="0">
                <a:solidFill>
                  <a:srgbClr val="0000CC"/>
                </a:solidFill>
                <a:latin typeface="Comic Sans MS" pitchFamily="66" charset="0"/>
              </a:rPr>
              <a:t>, HMG-</a:t>
            </a:r>
            <a:r>
              <a:rPr lang="cs-CZ" dirty="0" err="1">
                <a:solidFill>
                  <a:srgbClr val="0000CC"/>
                </a:solidFill>
                <a:latin typeface="Comic Sans MS" pitchFamily="66" charset="0"/>
              </a:rPr>
              <a:t>CoA</a:t>
            </a:r>
            <a:r>
              <a:rPr lang="cs-CZ" dirty="0">
                <a:solidFill>
                  <a:srgbClr val="0000CC"/>
                </a:solidFill>
                <a:latin typeface="Comic Sans MS" pitchFamily="66" charset="0"/>
              </a:rPr>
              <a:t>-reduktasa</a:t>
            </a:r>
            <a:endParaRPr lang="cs-CZ" dirty="0">
              <a:latin typeface="Comic Sans MS" pitchFamily="66" charset="0"/>
            </a:endParaRPr>
          </a:p>
          <a:p>
            <a:pPr eaLnBrk="0" hangingPunct="0"/>
            <a:r>
              <a:rPr lang="cs-CZ" dirty="0">
                <a:latin typeface="Comic Sans MS" pitchFamily="66" charset="0"/>
                <a:sym typeface="Symbol" pitchFamily="18" charset="2"/>
              </a:rPr>
              <a:t></a:t>
            </a:r>
            <a:r>
              <a:rPr lang="cs-CZ" dirty="0">
                <a:latin typeface="Comic Sans MS" pitchFamily="66" charset="0"/>
              </a:rPr>
              <a:t> 2- 200 h            </a:t>
            </a:r>
            <a:r>
              <a:rPr lang="cs-CZ" dirty="0">
                <a:solidFill>
                  <a:srgbClr val="0000CC"/>
                </a:solidFill>
                <a:latin typeface="Comic Sans MS" pitchFamily="66" charset="0"/>
              </a:rPr>
              <a:t>většina proteinů</a:t>
            </a:r>
          </a:p>
          <a:p>
            <a:pPr eaLnBrk="0" hangingPunct="0"/>
            <a:r>
              <a:rPr lang="cs-CZ" dirty="0">
                <a:latin typeface="Comic Sans MS" pitchFamily="66" charset="0"/>
                <a:sym typeface="Symbol" pitchFamily="18" charset="2"/>
              </a:rPr>
              <a:t> </a:t>
            </a:r>
            <a:r>
              <a:rPr lang="cs-CZ" dirty="0">
                <a:latin typeface="Comic Sans MS" pitchFamily="66" charset="0"/>
              </a:rPr>
              <a:t>200 h                </a:t>
            </a:r>
            <a:r>
              <a:rPr lang="cs-CZ" dirty="0">
                <a:solidFill>
                  <a:schemeClr val="accent2"/>
                </a:solidFill>
                <a:latin typeface="Comic Sans MS" pitchFamily="66" charset="0"/>
              </a:rPr>
              <a:t>h</a:t>
            </a:r>
            <a:r>
              <a:rPr lang="cs-CZ" dirty="0">
                <a:solidFill>
                  <a:srgbClr val="0000CC"/>
                </a:solidFill>
                <a:latin typeface="Comic Sans MS" pitchFamily="66" charset="0"/>
              </a:rPr>
              <a:t>emoglobin, acetylcholinový receptor</a:t>
            </a:r>
          </a:p>
          <a:p>
            <a:pPr eaLnBrk="0" hangingPunct="0"/>
            <a:r>
              <a:rPr lang="cs-CZ" dirty="0">
                <a:latin typeface="Comic Sans MS" pitchFamily="66" charset="0"/>
              </a:rPr>
              <a:t>Měsíce                 </a:t>
            </a:r>
            <a:r>
              <a:rPr lang="cs-CZ" dirty="0">
                <a:solidFill>
                  <a:srgbClr val="0000CC"/>
                </a:solidFill>
                <a:latin typeface="Comic Sans MS" pitchFamily="66" charset="0"/>
              </a:rPr>
              <a:t>kolagen, strukturní proteiny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2987675" y="2655888"/>
            <a:ext cx="17171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Comic Sans MS" pitchFamily="66" charset="0"/>
              </a:rPr>
              <a:t>proteosyntesa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3163888" y="3349625"/>
            <a:ext cx="12987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Comic Sans MS" pitchFamily="66" charset="0"/>
              </a:rPr>
              <a:t>degradace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14282" y="950127"/>
            <a:ext cx="839043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b="1" dirty="0" smtClean="0">
                <a:latin typeface="Comic Sans MS" pitchFamily="66" charset="0"/>
              </a:rPr>
              <a:t> </a:t>
            </a:r>
            <a:r>
              <a:rPr lang="cs-CZ" b="1" dirty="0">
                <a:latin typeface="Comic Sans MS" pitchFamily="66" charset="0"/>
              </a:rPr>
              <a:t>SPECIFICITA*	Substrátové specificita / </a:t>
            </a:r>
            <a:r>
              <a:rPr lang="cs-CZ" b="1" dirty="0" err="1" smtClean="0">
                <a:latin typeface="Comic Sans MS" pitchFamily="66" charset="0"/>
              </a:rPr>
              <a:t>stereospecificita</a:t>
            </a:r>
            <a:endParaRPr lang="cs-CZ" b="1" dirty="0">
              <a:latin typeface="Comic Sans MS" pitchFamily="66" charset="0"/>
            </a:endParaRPr>
          </a:p>
          <a:p>
            <a:r>
              <a:rPr lang="cs-CZ" b="1" dirty="0">
                <a:latin typeface="Comic Sans MS" pitchFamily="66" charset="0"/>
              </a:rPr>
              <a:t>			Katalytická / kinetická specificita</a:t>
            </a:r>
          </a:p>
          <a:p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Obrovská katalytická </a:t>
            </a:r>
            <a:r>
              <a:rPr lang="cs-CZ" b="1" dirty="0" smtClean="0">
                <a:latin typeface="Comic Sans MS" pitchFamily="66" charset="0"/>
              </a:rPr>
              <a:t>síla</a:t>
            </a:r>
            <a:endParaRPr lang="cs-CZ" b="1" dirty="0">
              <a:latin typeface="Comic Sans MS" pitchFamily="66" charset="0"/>
            </a:endParaRPr>
          </a:p>
          <a:p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Kontrolovaná (regulovaná) činnost v odpověď na potřeby buňky</a:t>
            </a:r>
          </a:p>
          <a:p>
            <a:r>
              <a:rPr lang="cs-CZ" b="1" dirty="0">
                <a:latin typeface="Comic Sans MS" pitchFamily="66" charset="0"/>
              </a:rPr>
              <a:t>				aktivace</a:t>
            </a:r>
          </a:p>
          <a:p>
            <a:r>
              <a:rPr lang="cs-CZ" b="1" dirty="0">
                <a:latin typeface="Comic Sans MS" pitchFamily="66" charset="0"/>
              </a:rPr>
              <a:t>				inhibice</a:t>
            </a:r>
          </a:p>
          <a:p>
            <a:r>
              <a:rPr lang="cs-CZ" b="1" dirty="0">
                <a:latin typeface="Comic Sans MS" pitchFamily="66" charset="0"/>
              </a:rPr>
              <a:t>				exprese</a:t>
            </a:r>
          </a:p>
          <a:p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Organizace			multienzymové komplexy</a:t>
            </a:r>
          </a:p>
          <a:p>
            <a:r>
              <a:rPr lang="cs-CZ" b="1" dirty="0">
                <a:latin typeface="Comic Sans MS" pitchFamily="66" charset="0"/>
              </a:rPr>
              <a:t>				enzymové řetězce vázané v membránách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4282" y="4714884"/>
            <a:ext cx="88122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latin typeface="Comic Sans MS" pitchFamily="66" charset="0"/>
              </a:rPr>
              <a:t>*</a:t>
            </a:r>
          </a:p>
          <a:p>
            <a:r>
              <a:rPr lang="cs-CZ" b="1" dirty="0">
                <a:latin typeface="Comic Sans MS" pitchFamily="66" charset="0"/>
              </a:rPr>
              <a:t>Absolutní specificita = reaguje pouze s jediným substrátem</a:t>
            </a:r>
          </a:p>
          <a:p>
            <a:r>
              <a:rPr lang="cs-CZ" b="1" dirty="0">
                <a:latin typeface="Comic Sans MS" pitchFamily="66" charset="0"/>
              </a:rPr>
              <a:t>Skupinová specificita = reaguje s podobnými molekulami/stejnou funkční skup.</a:t>
            </a:r>
          </a:p>
          <a:p>
            <a:r>
              <a:rPr lang="cs-CZ" b="1" dirty="0">
                <a:latin typeface="Comic Sans MS" pitchFamily="66" charset="0"/>
              </a:rPr>
              <a:t>„</a:t>
            </a:r>
            <a:r>
              <a:rPr lang="cs-CZ" b="1" dirty="0" err="1">
                <a:latin typeface="Comic Sans MS" pitchFamily="66" charset="0"/>
              </a:rPr>
              <a:t>Linkage</a:t>
            </a:r>
            <a:r>
              <a:rPr lang="cs-CZ" b="1" dirty="0">
                <a:latin typeface="Comic Sans MS" pitchFamily="66" charset="0"/>
              </a:rPr>
              <a:t> specificity“ = </a:t>
            </a:r>
            <a:r>
              <a:rPr lang="cs-CZ" b="1" dirty="0" err="1">
                <a:latin typeface="Comic Sans MS" pitchFamily="66" charset="0"/>
              </a:rPr>
              <a:t>catalyzuje</a:t>
            </a:r>
            <a:r>
              <a:rPr lang="cs-CZ" b="1" dirty="0">
                <a:latin typeface="Comic Sans MS" pitchFamily="66" charset="0"/>
              </a:rPr>
              <a:t> specifickou kombinaci vazeb</a:t>
            </a:r>
          </a:p>
          <a:p>
            <a:r>
              <a:rPr lang="cs-CZ" b="1" dirty="0">
                <a:latin typeface="Comic Sans MS" pitchFamily="66" charset="0"/>
              </a:rPr>
              <a:t>Stereo-specificita = pracuje s D- nebo L- formou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642910" y="139463"/>
            <a:ext cx="82862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ZÁKLADNÍ VLASTNOSTI ENZYMŮ</a:t>
            </a:r>
            <a:endParaRPr lang="cs-CZ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142844" y="714356"/>
            <a:ext cx="678661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0" hangingPunct="0">
              <a:buClr>
                <a:schemeClr val="tx1"/>
              </a:buClr>
              <a:buFontTx/>
              <a:buAutoNum type="arabicPeriod"/>
            </a:pPr>
            <a:r>
              <a:rPr lang="cs-CZ" dirty="0" err="1">
                <a:solidFill>
                  <a:srgbClr val="FF0066"/>
                </a:solidFill>
                <a:latin typeface="Comic Sans MS" pitchFamily="66" charset="0"/>
              </a:rPr>
              <a:t>Lysosomální</a:t>
            </a:r>
            <a:r>
              <a:rPr lang="cs-CZ" dirty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cs-CZ" dirty="0" err="1">
                <a:solidFill>
                  <a:srgbClr val="FF0066"/>
                </a:solidFill>
                <a:latin typeface="Comic Sans MS" pitchFamily="66" charset="0"/>
              </a:rPr>
              <a:t>proteasy</a:t>
            </a:r>
            <a:r>
              <a:rPr lang="cs-CZ" dirty="0">
                <a:solidFill>
                  <a:srgbClr val="FF0066"/>
                </a:solidFill>
                <a:latin typeface="Comic Sans MS" pitchFamily="66" charset="0"/>
              </a:rPr>
              <a:t> (</a:t>
            </a:r>
            <a:r>
              <a:rPr lang="cs-CZ" dirty="0" err="1">
                <a:solidFill>
                  <a:srgbClr val="FF0066"/>
                </a:solidFill>
                <a:latin typeface="Comic Sans MS" pitchFamily="66" charset="0"/>
              </a:rPr>
              <a:t>cathepsiny</a:t>
            </a:r>
            <a:r>
              <a:rPr lang="cs-CZ" dirty="0">
                <a:solidFill>
                  <a:srgbClr val="FF0066"/>
                </a:solidFill>
                <a:latin typeface="Comic Sans MS" pitchFamily="66" charset="0"/>
              </a:rPr>
              <a:t>, </a:t>
            </a:r>
            <a:r>
              <a:rPr lang="cs-CZ" dirty="0" err="1">
                <a:solidFill>
                  <a:srgbClr val="FF0066"/>
                </a:solidFill>
                <a:latin typeface="Comic Sans MS" pitchFamily="66" charset="0"/>
              </a:rPr>
              <a:t>collagenasa</a:t>
            </a:r>
            <a:r>
              <a:rPr lang="cs-CZ" dirty="0">
                <a:solidFill>
                  <a:srgbClr val="FF0066"/>
                </a:solidFill>
                <a:latin typeface="Comic Sans MS" pitchFamily="66" charset="0"/>
              </a:rPr>
              <a:t>,</a:t>
            </a:r>
          </a:p>
          <a:p>
            <a:pPr marL="457200" indent="-457200" eaLnBrk="0" hangingPunct="0"/>
            <a:r>
              <a:rPr lang="cs-CZ" dirty="0">
                <a:solidFill>
                  <a:srgbClr val="FF0066"/>
                </a:solidFill>
                <a:latin typeface="Comic Sans MS" pitchFamily="66" charset="0"/>
              </a:rPr>
              <a:t>       </a:t>
            </a:r>
            <a:r>
              <a:rPr lang="cs-CZ" dirty="0" err="1">
                <a:solidFill>
                  <a:srgbClr val="FF0066"/>
                </a:solidFill>
                <a:latin typeface="Comic Sans MS" pitchFamily="66" charset="0"/>
              </a:rPr>
              <a:t>dipeptidasy</a:t>
            </a:r>
            <a:r>
              <a:rPr lang="cs-CZ" dirty="0">
                <a:solidFill>
                  <a:srgbClr val="FF0066"/>
                </a:solidFill>
                <a:latin typeface="Comic Sans MS" pitchFamily="66" charset="0"/>
              </a:rPr>
              <a:t>..):</a:t>
            </a:r>
            <a:r>
              <a:rPr lang="cs-CZ" dirty="0">
                <a:latin typeface="Comic Sans MS" pitchFamily="66" charset="0"/>
              </a:rPr>
              <a:t> většina extracelulárních proteinů,</a:t>
            </a:r>
          </a:p>
          <a:p>
            <a:pPr marL="457200" indent="-457200" eaLnBrk="0" hangingPunct="0"/>
            <a:r>
              <a:rPr lang="cs-CZ" dirty="0">
                <a:latin typeface="Comic Sans MS" pitchFamily="66" charset="0"/>
              </a:rPr>
              <a:t>			„</a:t>
            </a:r>
            <a:r>
              <a:rPr lang="cs-CZ" dirty="0" err="1">
                <a:latin typeface="Comic Sans MS" pitchFamily="66" charset="0"/>
              </a:rPr>
              <a:t>long</a:t>
            </a:r>
            <a:r>
              <a:rPr lang="cs-CZ" dirty="0">
                <a:latin typeface="Comic Sans MS" pitchFamily="66" charset="0"/>
              </a:rPr>
              <a:t>-</a:t>
            </a:r>
            <a:r>
              <a:rPr lang="cs-CZ" dirty="0" err="1">
                <a:latin typeface="Comic Sans MS" pitchFamily="66" charset="0"/>
              </a:rPr>
              <a:t>lived</a:t>
            </a:r>
            <a:r>
              <a:rPr lang="cs-CZ" dirty="0">
                <a:latin typeface="Comic Sans MS" pitchFamily="66" charset="0"/>
              </a:rPr>
              <a:t>“ </a:t>
            </a:r>
            <a:r>
              <a:rPr lang="cs-CZ" dirty="0" err="1">
                <a:latin typeface="Comic Sans MS" pitchFamily="66" charset="0"/>
              </a:rPr>
              <a:t>proteins</a:t>
            </a:r>
            <a:endParaRPr lang="cs-CZ" dirty="0">
              <a:latin typeface="Comic Sans MS" pitchFamily="66" charset="0"/>
            </a:endParaRPr>
          </a:p>
          <a:p>
            <a:pPr marL="457200" indent="-457200" eaLnBrk="0" hangingPunct="0"/>
            <a:r>
              <a:rPr lang="cs-CZ" dirty="0">
                <a:latin typeface="Comic Sans MS" pitchFamily="66" charset="0"/>
              </a:rPr>
              <a:t>2.    </a:t>
            </a:r>
            <a:r>
              <a:rPr lang="cs-CZ" dirty="0" err="1">
                <a:solidFill>
                  <a:srgbClr val="FF0066"/>
                </a:solidFill>
                <a:latin typeface="Comic Sans MS" pitchFamily="66" charset="0"/>
              </a:rPr>
              <a:t>Proteasomy</a:t>
            </a:r>
            <a:r>
              <a:rPr lang="cs-CZ" dirty="0">
                <a:solidFill>
                  <a:srgbClr val="FF0066"/>
                </a:solidFill>
                <a:latin typeface="Comic Sans MS" pitchFamily="66" charset="0"/>
              </a:rPr>
              <a:t>:</a:t>
            </a:r>
            <a:r>
              <a:rPr lang="cs-CZ" dirty="0">
                <a:latin typeface="Comic Sans MS" pitchFamily="66" charset="0"/>
              </a:rPr>
              <a:t> abnormální proteiny, „</a:t>
            </a:r>
            <a:r>
              <a:rPr lang="cs-CZ" dirty="0" err="1">
                <a:latin typeface="Comic Sans MS" pitchFamily="66" charset="0"/>
              </a:rPr>
              <a:t>short</a:t>
            </a:r>
            <a:r>
              <a:rPr lang="cs-CZ" dirty="0">
                <a:latin typeface="Comic Sans MS" pitchFamily="66" charset="0"/>
              </a:rPr>
              <a:t>-</a:t>
            </a:r>
            <a:r>
              <a:rPr lang="cs-CZ" dirty="0" err="1">
                <a:latin typeface="Comic Sans MS" pitchFamily="66" charset="0"/>
              </a:rPr>
              <a:t>lived</a:t>
            </a:r>
            <a:r>
              <a:rPr lang="cs-CZ" dirty="0">
                <a:latin typeface="Comic Sans MS" pitchFamily="66" charset="0"/>
              </a:rPr>
              <a:t>“ </a:t>
            </a:r>
            <a:r>
              <a:rPr lang="cs-CZ" dirty="0" err="1">
                <a:latin typeface="Comic Sans MS" pitchFamily="66" charset="0"/>
              </a:rPr>
              <a:t>proteins</a:t>
            </a:r>
            <a:endParaRPr lang="cs-CZ" dirty="0">
              <a:latin typeface="Comic Sans MS" pitchFamily="66" charset="0"/>
            </a:endParaRPr>
          </a:p>
          <a:p>
            <a:pPr marL="457200" indent="-457200" eaLnBrk="0" hangingPunct="0"/>
            <a:endParaRPr lang="cs-CZ" b="1" u="sng" dirty="0">
              <a:latin typeface="Comic Sans MS" pitchFamily="66" charset="0"/>
            </a:endParaRPr>
          </a:p>
          <a:p>
            <a:pPr marL="457200" indent="-457200" eaLnBrk="0" hangingPunct="0"/>
            <a:r>
              <a:rPr lang="cs-CZ" b="1" u="sng" dirty="0" err="1">
                <a:latin typeface="Comic Sans MS" pitchFamily="66" charset="0"/>
              </a:rPr>
              <a:t>Ubiquitinace</a:t>
            </a:r>
            <a:r>
              <a:rPr lang="cs-CZ" dirty="0">
                <a:latin typeface="Comic Sans MS" pitchFamily="66" charset="0"/>
              </a:rPr>
              <a:t> </a:t>
            </a:r>
          </a:p>
          <a:p>
            <a:pPr marL="457200" indent="-457200" eaLnBrk="0" hangingPunct="0"/>
            <a:r>
              <a:rPr lang="cs-CZ" dirty="0" err="1">
                <a:latin typeface="Comic Sans MS" pitchFamily="66" charset="0"/>
              </a:rPr>
              <a:t>cytosolický</a:t>
            </a:r>
            <a:r>
              <a:rPr lang="cs-CZ" dirty="0">
                <a:latin typeface="Comic Sans MS" pitchFamily="66" charset="0"/>
              </a:rPr>
              <a:t> protein </a:t>
            </a:r>
            <a:r>
              <a:rPr lang="cs-CZ" dirty="0" err="1">
                <a:solidFill>
                  <a:srgbClr val="FF0066"/>
                </a:solidFill>
                <a:latin typeface="Comic Sans MS" pitchFamily="66" charset="0"/>
              </a:rPr>
              <a:t>ubiquitin</a:t>
            </a:r>
            <a:r>
              <a:rPr lang="cs-CZ" dirty="0">
                <a:solidFill>
                  <a:srgbClr val="FF0066"/>
                </a:solidFill>
                <a:latin typeface="Comic Sans MS" pitchFamily="66" charset="0"/>
              </a:rPr>
              <a:t> –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b="1" i="1" dirty="0" err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kiss</a:t>
            </a:r>
            <a:r>
              <a:rPr lang="cs-CZ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cs-CZ" b="1" i="1" dirty="0" err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of</a:t>
            </a:r>
            <a:r>
              <a:rPr lang="cs-CZ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cs-CZ" b="1" i="1" dirty="0" err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death</a:t>
            </a:r>
            <a:endParaRPr lang="cs-CZ" i="1" dirty="0">
              <a:solidFill>
                <a:srgbClr val="77777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457200" indent="-457200" eaLnBrk="0" hangingPunct="0"/>
            <a:r>
              <a:rPr lang="cs-CZ" dirty="0">
                <a:solidFill>
                  <a:srgbClr val="008080"/>
                </a:solidFill>
                <a:latin typeface="Comic Sans MS" pitchFamily="66" charset="0"/>
              </a:rPr>
              <a:t>- Navázání </a:t>
            </a:r>
            <a:r>
              <a:rPr lang="cs-CZ" dirty="0" err="1">
                <a:solidFill>
                  <a:srgbClr val="008080"/>
                </a:solidFill>
                <a:latin typeface="Comic Sans MS" pitchFamily="66" charset="0"/>
              </a:rPr>
              <a:t>Ubi</a:t>
            </a:r>
            <a:r>
              <a:rPr lang="cs-CZ" dirty="0">
                <a:solidFill>
                  <a:srgbClr val="008080"/>
                </a:solidFill>
                <a:latin typeface="Comic Sans MS" pitchFamily="66" charset="0"/>
              </a:rPr>
              <a:t> na protein jej předurčuje k degradaci v</a:t>
            </a:r>
          </a:p>
          <a:p>
            <a:pPr marL="457200" indent="-457200" eaLnBrk="0" hangingPunct="0"/>
            <a:r>
              <a:rPr lang="cs-CZ" dirty="0">
                <a:solidFill>
                  <a:srgbClr val="008080"/>
                </a:solidFill>
                <a:latin typeface="Comic Sans MS" pitchFamily="66" charset="0"/>
              </a:rPr>
              <a:t>  </a:t>
            </a:r>
            <a:r>
              <a:rPr lang="cs-CZ" dirty="0" err="1">
                <a:solidFill>
                  <a:srgbClr val="FF0066"/>
                </a:solidFill>
                <a:latin typeface="Comic Sans MS" pitchFamily="66" charset="0"/>
              </a:rPr>
              <a:t>proteasomu</a:t>
            </a:r>
            <a:r>
              <a:rPr lang="cs-CZ" dirty="0">
                <a:solidFill>
                  <a:srgbClr val="008080"/>
                </a:solidFill>
                <a:latin typeface="Comic Sans MS" pitchFamily="66" charset="0"/>
              </a:rPr>
              <a:t> = oligomer – </a:t>
            </a:r>
            <a:r>
              <a:rPr lang="cs-CZ" dirty="0" err="1">
                <a:solidFill>
                  <a:srgbClr val="008080"/>
                </a:solidFill>
                <a:latin typeface="Comic Sans MS" pitchFamily="66" charset="0"/>
              </a:rPr>
              <a:t>supramolecularní</a:t>
            </a:r>
            <a:r>
              <a:rPr lang="cs-CZ" dirty="0">
                <a:solidFill>
                  <a:srgbClr val="008080"/>
                </a:solidFill>
                <a:latin typeface="Comic Sans MS" pitchFamily="66" charset="0"/>
              </a:rPr>
              <a:t> struktura, několik</a:t>
            </a:r>
          </a:p>
          <a:p>
            <a:pPr marL="457200" indent="-457200" eaLnBrk="0" hangingPunct="0"/>
            <a:r>
              <a:rPr lang="cs-CZ" dirty="0">
                <a:solidFill>
                  <a:srgbClr val="008080"/>
                </a:solidFill>
                <a:latin typeface="Comic Sans MS" pitchFamily="66" charset="0"/>
              </a:rPr>
              <a:t>   </a:t>
            </a:r>
            <a:r>
              <a:rPr lang="cs-CZ" dirty="0" err="1">
                <a:solidFill>
                  <a:srgbClr val="008080"/>
                </a:solidFill>
                <a:latin typeface="Comic Sans MS" pitchFamily="66" charset="0"/>
              </a:rPr>
              <a:t>podjednotek</a:t>
            </a:r>
            <a:r>
              <a:rPr lang="cs-CZ" dirty="0">
                <a:solidFill>
                  <a:srgbClr val="008080"/>
                </a:solidFill>
                <a:latin typeface="Comic Sans MS" pitchFamily="66" charset="0"/>
              </a:rPr>
              <a:t> = </a:t>
            </a:r>
            <a:r>
              <a:rPr lang="cs-CZ" dirty="0" err="1">
                <a:solidFill>
                  <a:srgbClr val="008080"/>
                </a:solidFill>
                <a:latin typeface="Comic Sans MS" pitchFamily="66" charset="0"/>
              </a:rPr>
              <a:t>proteinasy</a:t>
            </a:r>
            <a:endParaRPr lang="cs-CZ" dirty="0">
              <a:solidFill>
                <a:srgbClr val="008080"/>
              </a:solidFill>
              <a:latin typeface="Comic Sans MS" pitchFamily="66" charset="0"/>
            </a:endParaRPr>
          </a:p>
          <a:p>
            <a:pPr marL="457200" indent="-457200" eaLnBrk="0" hangingPunct="0"/>
            <a:endParaRPr lang="cs-CZ" dirty="0">
              <a:latin typeface="Comic Sans MS" pitchFamily="66" charset="0"/>
            </a:endParaRPr>
          </a:p>
          <a:p>
            <a:pPr marL="457200" indent="-457200" eaLnBrk="0" hangingPunct="0"/>
            <a:r>
              <a:rPr lang="cs-CZ" dirty="0">
                <a:latin typeface="Comic Sans MS" pitchFamily="66" charset="0"/>
              </a:rPr>
              <a:t>                </a:t>
            </a:r>
            <a:r>
              <a:rPr lang="cs-CZ" dirty="0" err="1">
                <a:latin typeface="Comic Sans MS" pitchFamily="66" charset="0"/>
              </a:rPr>
              <a:t>ubiquitin</a:t>
            </a:r>
            <a:r>
              <a:rPr lang="cs-CZ" dirty="0">
                <a:latin typeface="Comic Sans MS" pitchFamily="66" charset="0"/>
              </a:rPr>
              <a:t>-COOH  +  H</a:t>
            </a:r>
            <a:r>
              <a:rPr lang="cs-CZ" baseline="-25000" dirty="0">
                <a:latin typeface="Comic Sans MS" pitchFamily="66" charset="0"/>
              </a:rPr>
              <a:t>2</a:t>
            </a:r>
            <a:r>
              <a:rPr lang="cs-CZ" dirty="0">
                <a:latin typeface="Comic Sans MS" pitchFamily="66" charset="0"/>
              </a:rPr>
              <a:t>N-</a:t>
            </a:r>
            <a:r>
              <a:rPr lang="cs-CZ" dirty="0" err="1">
                <a:latin typeface="Comic Sans MS" pitchFamily="66" charset="0"/>
              </a:rPr>
              <a:t>Lys</a:t>
            </a:r>
            <a:r>
              <a:rPr lang="cs-CZ" dirty="0">
                <a:latin typeface="Comic Sans MS" pitchFamily="66" charset="0"/>
              </a:rPr>
              <a:t>-protein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3917162" y="4286256"/>
            <a:ext cx="25122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008080"/>
                </a:solidFill>
                <a:latin typeface="Comic Sans MS" pitchFamily="66" charset="0"/>
              </a:rPr>
              <a:t>Značka pro degradaci</a:t>
            </a:r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2589196" y="4071942"/>
            <a:ext cx="457200" cy="457200"/>
          </a:xfrm>
          <a:prstGeom prst="ellipse">
            <a:avLst/>
          </a:prstGeom>
          <a:noFill/>
          <a:ln w="19050">
            <a:solidFill>
              <a:srgbClr val="FF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6501" name="Oval 5"/>
          <p:cNvSpPr>
            <a:spLocks noChangeArrowheads="1"/>
          </p:cNvSpPr>
          <p:nvPr/>
        </p:nvSpPr>
        <p:spPr bwMode="auto">
          <a:xfrm>
            <a:off x="3503596" y="4287842"/>
            <a:ext cx="228600" cy="228600"/>
          </a:xfrm>
          <a:prstGeom prst="ellipse">
            <a:avLst/>
          </a:prstGeom>
          <a:noFill/>
          <a:ln w="19050">
            <a:solidFill>
              <a:srgbClr val="FF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6502" name="Arc 6"/>
          <p:cNvSpPr>
            <a:spLocks/>
          </p:cNvSpPr>
          <p:nvPr/>
        </p:nvSpPr>
        <p:spPr bwMode="auto">
          <a:xfrm rot="13495921" flipH="1">
            <a:off x="3046396" y="4305304"/>
            <a:ext cx="436563" cy="414338"/>
          </a:xfrm>
          <a:custGeom>
            <a:avLst/>
            <a:gdLst>
              <a:gd name="G0" fmla="+- 10719 0 0"/>
              <a:gd name="G1" fmla="+- 21600 0 0"/>
              <a:gd name="G2" fmla="+- 21600 0 0"/>
              <a:gd name="T0" fmla="*/ 0 w 32319"/>
              <a:gd name="T1" fmla="*/ 2847 h 21600"/>
              <a:gd name="T2" fmla="*/ 32319 w 32319"/>
              <a:gd name="T3" fmla="*/ 21600 h 21600"/>
              <a:gd name="T4" fmla="*/ 10719 w 3231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319" h="21600" fill="none" extrusionOk="0">
                <a:moveTo>
                  <a:pt x="0" y="2847"/>
                </a:moveTo>
                <a:cubicBezTo>
                  <a:pt x="3264" y="981"/>
                  <a:pt x="6959" y="-1"/>
                  <a:pt x="10719" y="0"/>
                </a:cubicBezTo>
                <a:cubicBezTo>
                  <a:pt x="22648" y="0"/>
                  <a:pt x="32319" y="9670"/>
                  <a:pt x="32319" y="21600"/>
                </a:cubicBezTo>
              </a:path>
              <a:path w="32319" h="21600" stroke="0" extrusionOk="0">
                <a:moveTo>
                  <a:pt x="0" y="2847"/>
                </a:moveTo>
                <a:cubicBezTo>
                  <a:pt x="3264" y="981"/>
                  <a:pt x="6959" y="-1"/>
                  <a:pt x="10719" y="0"/>
                </a:cubicBezTo>
                <a:cubicBezTo>
                  <a:pt x="22648" y="0"/>
                  <a:pt x="32319" y="9670"/>
                  <a:pt x="32319" y="21600"/>
                </a:cubicBezTo>
                <a:lnTo>
                  <a:pt x="10719" y="21600"/>
                </a:lnTo>
                <a:close/>
              </a:path>
            </a:pathLst>
          </a:custGeom>
          <a:noFill/>
          <a:ln w="19050">
            <a:solidFill>
              <a:srgbClr val="FF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475" y="285728"/>
            <a:ext cx="2133600" cy="598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142844" y="4813569"/>
            <a:ext cx="4818067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cs-CZ" i="1" dirty="0">
                <a:latin typeface="Comic Sans MS" pitchFamily="66" charset="0"/>
              </a:rPr>
              <a:t>Degradační signály:</a:t>
            </a:r>
          </a:p>
          <a:p>
            <a:pPr eaLnBrk="0" hangingPunct="0"/>
            <a:r>
              <a:rPr lang="cs-CZ" dirty="0">
                <a:latin typeface="Comic Sans MS" pitchFamily="66" charset="0"/>
              </a:rPr>
              <a:t>1.oxidace: </a:t>
            </a:r>
            <a:r>
              <a:rPr lang="cs-CZ" dirty="0" err="1">
                <a:latin typeface="Comic Sans MS" pitchFamily="66" charset="0"/>
              </a:rPr>
              <a:t>Lys</a:t>
            </a:r>
            <a:r>
              <a:rPr lang="cs-CZ" dirty="0">
                <a:latin typeface="Comic Sans MS" pitchFamily="66" charset="0"/>
              </a:rPr>
              <a:t>, Trp, His, </a:t>
            </a:r>
            <a:r>
              <a:rPr lang="cs-CZ" dirty="0" err="1">
                <a:latin typeface="Comic Sans MS" pitchFamily="66" charset="0"/>
              </a:rPr>
              <a:t>Cys</a:t>
            </a:r>
            <a:endParaRPr lang="cs-CZ" dirty="0">
              <a:latin typeface="Comic Sans MS" pitchFamily="66" charset="0"/>
            </a:endParaRPr>
          </a:p>
          <a:p>
            <a:pPr eaLnBrk="0" hangingPunct="0"/>
            <a:r>
              <a:rPr lang="cs-CZ" dirty="0">
                <a:latin typeface="Comic Sans MS" pitchFamily="66" charset="0"/>
              </a:rPr>
              <a:t>2. PEST-</a:t>
            </a:r>
            <a:r>
              <a:rPr lang="cs-CZ" dirty="0" err="1">
                <a:latin typeface="Comic Sans MS" pitchFamily="66" charset="0"/>
              </a:rPr>
              <a:t>sequence</a:t>
            </a:r>
            <a:r>
              <a:rPr lang="cs-CZ" dirty="0">
                <a:latin typeface="Comic Sans MS" pitchFamily="66" charset="0"/>
              </a:rPr>
              <a:t>:  Pro, </a:t>
            </a:r>
            <a:r>
              <a:rPr lang="cs-CZ" dirty="0" err="1">
                <a:latin typeface="Comic Sans MS" pitchFamily="66" charset="0"/>
              </a:rPr>
              <a:t>Glu</a:t>
            </a:r>
            <a:r>
              <a:rPr lang="cs-CZ" dirty="0">
                <a:latin typeface="Comic Sans MS" pitchFamily="66" charset="0"/>
              </a:rPr>
              <a:t>, Ser, </a:t>
            </a:r>
            <a:r>
              <a:rPr lang="cs-CZ" dirty="0" err="1">
                <a:latin typeface="Comic Sans MS" pitchFamily="66" charset="0"/>
              </a:rPr>
              <a:t>Thr</a:t>
            </a:r>
            <a:endParaRPr lang="cs-CZ" dirty="0">
              <a:latin typeface="Comic Sans MS" pitchFamily="66" charset="0"/>
            </a:endParaRPr>
          </a:p>
          <a:p>
            <a:pPr eaLnBrk="0" hangingPunct="0"/>
            <a:r>
              <a:rPr lang="cs-CZ" dirty="0">
                <a:latin typeface="Comic Sans MS" pitchFamily="66" charset="0"/>
              </a:rPr>
              <a:t>3. NH</a:t>
            </a:r>
            <a:r>
              <a:rPr lang="cs-CZ" baseline="-25000" dirty="0">
                <a:latin typeface="Comic Sans MS" pitchFamily="66" charset="0"/>
              </a:rPr>
              <a:t>3</a:t>
            </a:r>
            <a:r>
              <a:rPr lang="cs-CZ" dirty="0">
                <a:latin typeface="Comic Sans MS" pitchFamily="66" charset="0"/>
              </a:rPr>
              <a:t>-terminus AMK:  </a:t>
            </a:r>
            <a:r>
              <a:rPr lang="cs-CZ" dirty="0" err="1">
                <a:latin typeface="Comic Sans MS" pitchFamily="66" charset="0"/>
              </a:rPr>
              <a:t>Arg</a:t>
            </a:r>
            <a:r>
              <a:rPr lang="cs-CZ" dirty="0">
                <a:latin typeface="Comic Sans MS" pitchFamily="66" charset="0"/>
              </a:rPr>
              <a:t>, </a:t>
            </a:r>
            <a:r>
              <a:rPr lang="cs-CZ" dirty="0" err="1">
                <a:latin typeface="Comic Sans MS" pitchFamily="66" charset="0"/>
              </a:rPr>
              <a:t>Lys</a:t>
            </a:r>
            <a:r>
              <a:rPr lang="cs-CZ" dirty="0">
                <a:latin typeface="Comic Sans MS" pitchFamily="66" charset="0"/>
              </a:rPr>
              <a:t>, </a:t>
            </a:r>
            <a:r>
              <a:rPr lang="cs-CZ" dirty="0" err="1">
                <a:latin typeface="Comic Sans MS" pitchFamily="66" charset="0"/>
              </a:rPr>
              <a:t>Asp</a:t>
            </a:r>
            <a:r>
              <a:rPr lang="cs-CZ" dirty="0">
                <a:latin typeface="Comic Sans MS" pitchFamily="66" charset="0"/>
              </a:rPr>
              <a:t>, </a:t>
            </a:r>
            <a:r>
              <a:rPr lang="cs-CZ" dirty="0" err="1">
                <a:latin typeface="Comic Sans MS" pitchFamily="66" charset="0"/>
              </a:rPr>
              <a:t>Phe</a:t>
            </a:r>
            <a:endParaRPr lang="cs-CZ" dirty="0">
              <a:latin typeface="Comic Sans MS" pitchFamily="66" charset="0"/>
            </a:endParaRPr>
          </a:p>
          <a:p>
            <a:pPr eaLnBrk="0" hangingPunct="0">
              <a:spcBef>
                <a:spcPct val="50000"/>
              </a:spcBef>
            </a:pPr>
            <a:endParaRPr lang="cs-CZ" dirty="0">
              <a:latin typeface="Comic Sans MS" pitchFamily="66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857356" y="129581"/>
            <a:ext cx="48429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200" b="1" dirty="0" smtClean="0">
                <a:latin typeface="Comic Sans MS" pitchFamily="66" charset="0"/>
              </a:rPr>
              <a:t>DEGRADACE ENZYMŮ </a:t>
            </a:r>
            <a:endParaRPr lang="cs-CZ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07950" y="765175"/>
            <a:ext cx="830708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transkripční mechanismus</a:t>
            </a: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syntéza </a:t>
            </a:r>
            <a:r>
              <a:rPr lang="cs-CZ" dirty="0" err="1">
                <a:latin typeface="Comic Sans MS" pitchFamily="66" charset="0"/>
              </a:rPr>
              <a:t>mRNA</a:t>
            </a:r>
            <a:r>
              <a:rPr lang="cs-CZ" dirty="0">
                <a:latin typeface="Comic Sans MS" pitchFamily="66" charset="0"/>
              </a:rPr>
              <a:t> a proteinu </a:t>
            </a:r>
            <a:r>
              <a:rPr lang="cs-CZ" i="1" dirty="0">
                <a:latin typeface="Comic Sans MS" pitchFamily="66" charset="0"/>
              </a:rPr>
              <a:t>de </a:t>
            </a:r>
            <a:r>
              <a:rPr lang="cs-CZ" i="1" dirty="0" smtClean="0">
                <a:latin typeface="Comic Sans MS" pitchFamily="66" charset="0"/>
              </a:rPr>
              <a:t>novo</a:t>
            </a:r>
          </a:p>
          <a:p>
            <a:endParaRPr lang="cs-CZ" i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INDUKCE GENOVÉ EXPRESE</a:t>
            </a: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úloha transkripčních faktorů, </a:t>
            </a:r>
            <a:r>
              <a:rPr lang="cs-CZ" dirty="0" err="1">
                <a:latin typeface="Comic Sans MS" pitchFamily="66" charset="0"/>
              </a:rPr>
              <a:t>cytokinů</a:t>
            </a:r>
            <a:r>
              <a:rPr lang="cs-CZ" dirty="0">
                <a:latin typeface="Comic Sans MS" pitchFamily="66" charset="0"/>
              </a:rPr>
              <a:t>, receptorů (jaderných, steroidních,</a:t>
            </a:r>
          </a:p>
          <a:p>
            <a:r>
              <a:rPr lang="cs-CZ" dirty="0" err="1">
                <a:latin typeface="Comic Sans MS" pitchFamily="66" charset="0"/>
              </a:rPr>
              <a:t>thyroidních</a:t>
            </a:r>
            <a:r>
              <a:rPr lang="cs-CZ" dirty="0">
                <a:latin typeface="Comic Sans MS" pitchFamily="66" charset="0"/>
              </a:rPr>
              <a:t>, </a:t>
            </a:r>
            <a:r>
              <a:rPr lang="cs-CZ" dirty="0" err="1">
                <a:latin typeface="Comic Sans MS" pitchFamily="66" charset="0"/>
              </a:rPr>
              <a:t>retinoidních</a:t>
            </a:r>
            <a:r>
              <a:rPr lang="cs-CZ" dirty="0">
                <a:latin typeface="Comic Sans MS" pitchFamily="66" charset="0"/>
              </a:rPr>
              <a:t>)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71406" y="2915379"/>
            <a:ext cx="912782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</a:t>
            </a:r>
            <a:r>
              <a:rPr lang="cs-CZ" b="1" dirty="0">
                <a:latin typeface="Comic Sans MS" pitchFamily="66" charset="0"/>
              </a:rPr>
              <a:t>fyziologický význam</a:t>
            </a:r>
            <a:r>
              <a:rPr lang="cs-CZ" dirty="0">
                <a:latin typeface="Comic Sans MS" pitchFamily="66" charset="0"/>
              </a:rPr>
              <a:t> – buňka (organismus) syntetizuje enzym dle svých aktuálních,</a:t>
            </a:r>
          </a:p>
          <a:p>
            <a:r>
              <a:rPr lang="cs-CZ" dirty="0">
                <a:latin typeface="Comic Sans MS" pitchFamily="66" charset="0"/>
              </a:rPr>
              <a:t>resp. kvantitativně změněných potřeb</a:t>
            </a: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např. energetický metabolismus – </a:t>
            </a:r>
            <a:r>
              <a:rPr lang="cs-CZ" dirty="0">
                <a:latin typeface="Symbol" pitchFamily="18" charset="2"/>
              </a:rPr>
              <a:t>b</a:t>
            </a:r>
            <a:r>
              <a:rPr lang="cs-CZ" dirty="0">
                <a:latin typeface="Comic Sans MS" pitchFamily="66" charset="0"/>
              </a:rPr>
              <a:t>-</a:t>
            </a:r>
            <a:r>
              <a:rPr lang="cs-CZ" dirty="0" err="1">
                <a:latin typeface="Comic Sans MS" pitchFamily="66" charset="0"/>
              </a:rPr>
              <a:t>galakotisasa</a:t>
            </a:r>
            <a:endParaRPr lang="cs-CZ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je-li ve stravě výrazně zastoupeno mléko (obsahuje laktosu; </a:t>
            </a:r>
            <a:r>
              <a:rPr lang="cs-CZ" dirty="0" err="1">
                <a:latin typeface="Comic Sans MS" pitchFamily="66" charset="0"/>
              </a:rPr>
              <a:t>Glu</a:t>
            </a:r>
            <a:r>
              <a:rPr lang="cs-CZ" dirty="0">
                <a:latin typeface="Comic Sans MS" pitchFamily="66" charset="0"/>
              </a:rPr>
              <a:t>-Gal), organismus</a:t>
            </a:r>
          </a:p>
          <a:p>
            <a:r>
              <a:rPr lang="cs-CZ" dirty="0">
                <a:latin typeface="Comic Sans MS" pitchFamily="66" charset="0"/>
              </a:rPr>
              <a:t>zvýší syntézu degradačního enzymu </a:t>
            </a:r>
            <a:r>
              <a:rPr lang="cs-CZ" dirty="0">
                <a:latin typeface="Symbol" pitchFamily="18" charset="2"/>
              </a:rPr>
              <a:t>b</a:t>
            </a:r>
            <a:r>
              <a:rPr lang="cs-CZ" dirty="0">
                <a:latin typeface="Comic Sans MS" pitchFamily="66" charset="0"/>
              </a:rPr>
              <a:t>-Gal</a:t>
            </a: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není-li ve stravě mléko, organismus </a:t>
            </a:r>
            <a:r>
              <a:rPr lang="cs-CZ" dirty="0">
                <a:latin typeface="Symbol" pitchFamily="18" charset="2"/>
              </a:rPr>
              <a:t>b</a:t>
            </a:r>
            <a:r>
              <a:rPr lang="cs-CZ" dirty="0">
                <a:latin typeface="Comic Sans MS" pitchFamily="66" charset="0"/>
              </a:rPr>
              <a:t>-Gal nesyntetizuje – plýtvání</a:t>
            </a: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náhlé podání velkého množství mléka – insuficientní štěpení laktosy ve střevě,</a:t>
            </a:r>
          </a:p>
          <a:p>
            <a:r>
              <a:rPr lang="cs-CZ" dirty="0">
                <a:latin typeface="Comic Sans MS" pitchFamily="66" charset="0"/>
              </a:rPr>
              <a:t>osmotická nerovnováha……</a:t>
            </a: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induktory exprese enzymů jsou často jejich substráty!!!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49104" y="129581"/>
            <a:ext cx="42594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200" b="1" dirty="0" smtClean="0">
                <a:latin typeface="Comic Sans MS" pitchFamily="66" charset="0"/>
              </a:rPr>
              <a:t>INDUKCE ENZYMŮ </a:t>
            </a:r>
            <a:endParaRPr lang="cs-CZ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498475" y="765175"/>
            <a:ext cx="60340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molekulární podstata tzv. </a:t>
            </a:r>
            <a:r>
              <a:rPr lang="cs-CZ" b="1" i="1" dirty="0" err="1">
                <a:latin typeface="Comic Sans MS" pitchFamily="66" charset="0"/>
              </a:rPr>
              <a:t>drug</a:t>
            </a:r>
            <a:r>
              <a:rPr lang="cs-CZ" b="1" i="1" dirty="0">
                <a:latin typeface="Comic Sans MS" pitchFamily="66" charset="0"/>
              </a:rPr>
              <a:t>-</a:t>
            </a:r>
            <a:r>
              <a:rPr lang="cs-CZ" b="1" i="1" dirty="0" err="1">
                <a:latin typeface="Comic Sans MS" pitchFamily="66" charset="0"/>
              </a:rPr>
              <a:t>drug</a:t>
            </a:r>
            <a:r>
              <a:rPr lang="cs-CZ" b="1" i="1" dirty="0">
                <a:latin typeface="Comic Sans MS" pitchFamily="66" charset="0"/>
              </a:rPr>
              <a:t> </a:t>
            </a:r>
            <a:r>
              <a:rPr lang="cs-CZ" b="1" i="1" dirty="0" err="1">
                <a:latin typeface="Comic Sans MS" pitchFamily="66" charset="0"/>
              </a:rPr>
              <a:t>interactions</a:t>
            </a:r>
            <a:endParaRPr lang="cs-CZ" b="1" i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změna ve farmakokinetice léčiva</a:t>
            </a: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závažné důsledky ve funkci léčiva, nežádoucí účinky!!!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250825" y="1773238"/>
            <a:ext cx="861646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>
                <a:latin typeface="Comic Sans MS" pitchFamily="66" charset="0"/>
              </a:rPr>
              <a:t>Případ 1:</a:t>
            </a: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pacient po transplantaci ledvin užívá </a:t>
            </a:r>
            <a:r>
              <a:rPr lang="cs-CZ" dirty="0" err="1">
                <a:latin typeface="Comic Sans MS" pitchFamily="66" charset="0"/>
              </a:rPr>
              <a:t>imunosupresivum</a:t>
            </a:r>
            <a:r>
              <a:rPr lang="cs-CZ" dirty="0">
                <a:latin typeface="Comic Sans MS" pitchFamily="66" charset="0"/>
              </a:rPr>
              <a:t> CYCLOSPORIN</a:t>
            </a:r>
          </a:p>
          <a:p>
            <a:r>
              <a:rPr lang="cs-CZ" dirty="0">
                <a:latin typeface="Comic Sans MS" pitchFamily="66" charset="0"/>
              </a:rPr>
              <a:t>a antibiotikum RIFAMPICIN</a:t>
            </a: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CYCLOSPORIN je substrátem (je metabolizován</a:t>
            </a:r>
            <a:r>
              <a:rPr lang="cs-CZ">
                <a:latin typeface="Comic Sans MS" pitchFamily="66" charset="0"/>
              </a:rPr>
              <a:t>) </a:t>
            </a:r>
            <a:r>
              <a:rPr lang="cs-CZ" smtClean="0">
                <a:latin typeface="Comic Sans MS" pitchFamily="66" charset="0"/>
              </a:rPr>
              <a:t>enzymu </a:t>
            </a:r>
            <a:r>
              <a:rPr lang="cs-CZ" dirty="0">
                <a:latin typeface="Comic Sans MS" pitchFamily="66" charset="0"/>
              </a:rPr>
              <a:t>CYP3A4</a:t>
            </a: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RIFAMPICIN je silný induktor exprese CYP3A4</a:t>
            </a: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pokud se neupraví dávkování CYCLOSPORINU, metabolismus je natolik</a:t>
            </a:r>
          </a:p>
          <a:p>
            <a:r>
              <a:rPr lang="cs-CZ" dirty="0">
                <a:latin typeface="Comic Sans MS" pitchFamily="66" charset="0"/>
              </a:rPr>
              <a:t>akcelerovaný, že vymizí terapeutický účinek a pacient umírá na </a:t>
            </a:r>
            <a:r>
              <a:rPr lang="cs-CZ" i="1" dirty="0">
                <a:latin typeface="Comic Sans MS" pitchFamily="66" charset="0"/>
              </a:rPr>
              <a:t>organ </a:t>
            </a:r>
            <a:r>
              <a:rPr lang="cs-CZ" i="1" dirty="0" err="1">
                <a:latin typeface="Comic Sans MS" pitchFamily="66" charset="0"/>
              </a:rPr>
              <a:t>rejection</a:t>
            </a:r>
            <a:endParaRPr lang="cs-CZ" i="1" dirty="0">
              <a:latin typeface="Comic Sans MS" pitchFamily="66" charset="0"/>
            </a:endParaRP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684213" y="4011613"/>
            <a:ext cx="19960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>
                <a:latin typeface="Comic Sans MS" pitchFamily="66" charset="0"/>
              </a:rPr>
              <a:t>CYCLOSPORIN</a:t>
            </a:r>
          </a:p>
          <a:p>
            <a:r>
              <a:rPr lang="cs-CZ" dirty="0">
                <a:latin typeface="Comic Sans MS" pitchFamily="66" charset="0"/>
              </a:rPr>
              <a:t>(aktivní, toxický)</a:t>
            </a: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4033546" y="4003675"/>
            <a:ext cx="24897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>
                <a:latin typeface="Comic Sans MS" pitchFamily="66" charset="0"/>
              </a:rPr>
              <a:t>CYCLOSPORIN</a:t>
            </a:r>
          </a:p>
          <a:p>
            <a:pPr algn="ctr"/>
            <a:r>
              <a:rPr lang="cs-CZ">
                <a:latin typeface="Comic Sans MS" pitchFamily="66" charset="0"/>
              </a:rPr>
              <a:t>(neaktivní, netoxický)</a:t>
            </a:r>
          </a:p>
        </p:txBody>
      </p:sp>
      <p:sp>
        <p:nvSpPr>
          <p:cNvPr id="122889" name="Line 9"/>
          <p:cNvSpPr>
            <a:spLocks noChangeShapeType="1"/>
          </p:cNvSpPr>
          <p:nvPr/>
        </p:nvSpPr>
        <p:spPr bwMode="auto">
          <a:xfrm>
            <a:off x="2720975" y="4279900"/>
            <a:ext cx="11525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2719388" y="3841750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Comic Sans MS" pitchFamily="66" charset="0"/>
              </a:rPr>
              <a:t>CYP3A4</a:t>
            </a:r>
          </a:p>
        </p:txBody>
      </p:sp>
      <p:sp>
        <p:nvSpPr>
          <p:cNvPr id="122893" name="Text Box 13"/>
          <p:cNvSpPr txBox="1">
            <a:spLocks noChangeArrowheads="1"/>
          </p:cNvSpPr>
          <p:nvPr/>
        </p:nvSpPr>
        <p:spPr bwMode="auto">
          <a:xfrm>
            <a:off x="2592530" y="5929330"/>
            <a:ext cx="12650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err="1">
                <a:latin typeface="Comic Sans MS" pitchFamily="66" charset="0"/>
              </a:rPr>
              <a:t>rifampicin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684213" y="5380038"/>
            <a:ext cx="19960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Comic Sans MS" pitchFamily="66" charset="0"/>
              </a:rPr>
              <a:t>CYCLOSPORIN</a:t>
            </a:r>
          </a:p>
          <a:p>
            <a:r>
              <a:rPr lang="cs-CZ">
                <a:latin typeface="Comic Sans MS" pitchFamily="66" charset="0"/>
              </a:rPr>
              <a:t>(aktivní, toxický)</a:t>
            </a:r>
          </a:p>
        </p:txBody>
      </p:sp>
      <p:sp>
        <p:nvSpPr>
          <p:cNvPr id="122896" name="Text Box 16"/>
          <p:cNvSpPr txBox="1">
            <a:spLocks noChangeArrowheads="1"/>
          </p:cNvSpPr>
          <p:nvPr/>
        </p:nvSpPr>
        <p:spPr bwMode="auto">
          <a:xfrm>
            <a:off x="4033546" y="5372100"/>
            <a:ext cx="24897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>
                <a:latin typeface="Comic Sans MS" pitchFamily="66" charset="0"/>
              </a:rPr>
              <a:t>CYCLOSPORIN</a:t>
            </a:r>
          </a:p>
          <a:p>
            <a:pPr algn="ctr"/>
            <a:r>
              <a:rPr lang="cs-CZ">
                <a:latin typeface="Comic Sans MS" pitchFamily="66" charset="0"/>
              </a:rPr>
              <a:t>(neaktivní, netoxický)</a:t>
            </a:r>
          </a:p>
        </p:txBody>
      </p:sp>
      <p:sp>
        <p:nvSpPr>
          <p:cNvPr id="122897" name="Line 17"/>
          <p:cNvSpPr>
            <a:spLocks noChangeShapeType="1"/>
          </p:cNvSpPr>
          <p:nvPr/>
        </p:nvSpPr>
        <p:spPr bwMode="auto">
          <a:xfrm>
            <a:off x="2720975" y="5648325"/>
            <a:ext cx="11525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22898" name="Text Box 18"/>
          <p:cNvSpPr txBox="1">
            <a:spLocks noChangeArrowheads="1"/>
          </p:cNvSpPr>
          <p:nvPr/>
        </p:nvSpPr>
        <p:spPr bwMode="auto">
          <a:xfrm>
            <a:off x="2632396" y="513137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latin typeface="Comic Sans MS" pitchFamily="66" charset="0"/>
              </a:rPr>
              <a:t>CYP3A4</a:t>
            </a:r>
          </a:p>
        </p:txBody>
      </p:sp>
      <p:sp>
        <p:nvSpPr>
          <p:cNvPr id="122899" name="Line 19"/>
          <p:cNvSpPr>
            <a:spLocks noChangeShapeType="1"/>
          </p:cNvSpPr>
          <p:nvPr/>
        </p:nvSpPr>
        <p:spPr bwMode="auto">
          <a:xfrm>
            <a:off x="2733675" y="5864225"/>
            <a:ext cx="11525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149104" y="129581"/>
            <a:ext cx="42594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200" b="1" dirty="0" smtClean="0">
                <a:latin typeface="Comic Sans MS" pitchFamily="66" charset="0"/>
              </a:rPr>
              <a:t>INDUKCE ENZYMŮ </a:t>
            </a:r>
            <a:endParaRPr lang="cs-CZ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498475" y="996719"/>
            <a:ext cx="68098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molekulární podstata toxického účinku některých </a:t>
            </a:r>
            <a:r>
              <a:rPr lang="cs-CZ" dirty="0" err="1">
                <a:latin typeface="Comic Sans MS" pitchFamily="66" charset="0"/>
              </a:rPr>
              <a:t>xenobiotik</a:t>
            </a:r>
            <a:endParaRPr lang="cs-CZ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</a:t>
            </a:r>
            <a:r>
              <a:rPr lang="cs-CZ" dirty="0" err="1">
                <a:latin typeface="Comic Sans MS" pitchFamily="66" charset="0"/>
              </a:rPr>
              <a:t>bioaktivace</a:t>
            </a:r>
            <a:r>
              <a:rPr lang="cs-CZ" dirty="0">
                <a:latin typeface="Comic Sans MS" pitchFamily="66" charset="0"/>
              </a:rPr>
              <a:t> pro-karcinogenů v </a:t>
            </a:r>
            <a:r>
              <a:rPr lang="cs-CZ" dirty="0" err="1">
                <a:latin typeface="Comic Sans MS" pitchFamily="66" charset="0"/>
              </a:rPr>
              <a:t>ultimátní</a:t>
            </a:r>
            <a:r>
              <a:rPr lang="cs-CZ" dirty="0">
                <a:latin typeface="Comic Sans MS" pitchFamily="66" charset="0"/>
              </a:rPr>
              <a:t> karcinogeny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250825" y="1963738"/>
            <a:ext cx="85058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Comic Sans MS" pitchFamily="66" charset="0"/>
              </a:rPr>
              <a:t>Případ 2:</a:t>
            </a:r>
          </a:p>
          <a:p>
            <a:pPr>
              <a:buFontTx/>
              <a:buChar char="•"/>
            </a:pPr>
            <a:r>
              <a:rPr lang="cs-CZ">
                <a:latin typeface="Comic Sans MS" pitchFamily="66" charset="0"/>
              </a:rPr>
              <a:t> cigaretový kouř, grilované potraviny (steaky, klobásy) a uzeniny obsahují</a:t>
            </a:r>
          </a:p>
          <a:p>
            <a:r>
              <a:rPr lang="cs-CZ">
                <a:latin typeface="Comic Sans MS" pitchFamily="66" charset="0"/>
              </a:rPr>
              <a:t>polyaromatické uhlovodíky (PAU) – např. benzo-a-pyren (BaP)</a:t>
            </a:r>
          </a:p>
          <a:p>
            <a:pPr>
              <a:buFontTx/>
              <a:buChar char="•"/>
            </a:pPr>
            <a:r>
              <a:rPr lang="cs-CZ">
                <a:latin typeface="Comic Sans MS" pitchFamily="66" charset="0"/>
              </a:rPr>
              <a:t> BaP sám o sobě není výrazně toxický</a:t>
            </a:r>
          </a:p>
          <a:p>
            <a:pPr>
              <a:buFontTx/>
              <a:buChar char="•"/>
            </a:pPr>
            <a:r>
              <a:rPr lang="cs-CZ">
                <a:latin typeface="Comic Sans MS" pitchFamily="66" charset="0"/>
              </a:rPr>
              <a:t> BaP je metabolicky přeměňován na velmi reaktivní epoxidy a dioly, které</a:t>
            </a:r>
          </a:p>
          <a:p>
            <a:r>
              <a:rPr lang="cs-CZ">
                <a:latin typeface="Comic Sans MS" pitchFamily="66" charset="0"/>
              </a:rPr>
              <a:t>poškozují proteiny a DNA; tj. jsou toxické a mutagenní</a:t>
            </a:r>
          </a:p>
          <a:p>
            <a:pPr>
              <a:buFontTx/>
              <a:buChar char="•"/>
            </a:pPr>
            <a:r>
              <a:rPr lang="cs-CZ">
                <a:latin typeface="Comic Sans MS" pitchFamily="66" charset="0"/>
              </a:rPr>
              <a:t> hydroxylace BaP je katalyzována enzymy CYP1A1 (všechny orgány včetně</a:t>
            </a:r>
          </a:p>
          <a:p>
            <a:r>
              <a:rPr lang="cs-CZ">
                <a:latin typeface="Comic Sans MS" pitchFamily="66" charset="0"/>
              </a:rPr>
              <a:t>plíce, střevo, placenta, kůže, játra) a CYP1A2 (hepatospecifický)</a:t>
            </a:r>
          </a:p>
          <a:p>
            <a:pPr>
              <a:buFontTx/>
              <a:buChar char="•"/>
            </a:pPr>
            <a:r>
              <a:rPr lang="cs-CZ">
                <a:latin typeface="Comic Sans MS" pitchFamily="66" charset="0"/>
              </a:rPr>
              <a:t> indukce CYP1A1 a CYP1A2 působením PAU probíhá přes tzv. aryl uhlovodíkový</a:t>
            </a:r>
          </a:p>
          <a:p>
            <a:r>
              <a:rPr lang="cs-CZ">
                <a:latin typeface="Comic Sans MS" pitchFamily="66" charset="0"/>
              </a:rPr>
              <a:t>receptor (AhR)</a:t>
            </a:r>
          </a:p>
          <a:p>
            <a:endParaRPr lang="cs-CZ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>
                <a:latin typeface="Comic Sans MS" pitchFamily="66" charset="0"/>
              </a:rPr>
              <a:t> tj. substrát indukuje svůj metabolismus, a zároveň i toxicitu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49104" y="129581"/>
            <a:ext cx="42594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200" b="1" dirty="0" smtClean="0">
                <a:latin typeface="Comic Sans MS" pitchFamily="66" charset="0"/>
              </a:rPr>
              <a:t>INDUKCE ENZYMŮ </a:t>
            </a:r>
            <a:endParaRPr lang="cs-CZ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2709863" y="287320"/>
            <a:ext cx="22669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OSNOVA</a:t>
            </a:r>
            <a:endParaRPr lang="cs-CZ" sz="3600" b="1" dirty="0">
              <a:latin typeface="Comic Sans MS" pitchFamily="66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85918" y="1285860"/>
            <a:ext cx="506581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endParaRPr lang="cs-CZ" sz="2400" b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2400" b="1" dirty="0">
                <a:latin typeface="Comic Sans MS" pitchFamily="66" charset="0"/>
              </a:rPr>
              <a:t>Struktura, funkce, </a:t>
            </a:r>
            <a:r>
              <a:rPr lang="cs-CZ" sz="2400" b="1" dirty="0" smtClean="0">
                <a:latin typeface="Comic Sans MS" pitchFamily="66" charset="0"/>
              </a:rPr>
              <a:t>klasifikace</a:t>
            </a:r>
          </a:p>
          <a:p>
            <a:pPr marL="342900" indent="-342900">
              <a:buFontTx/>
              <a:buAutoNum type="arabicPeriod"/>
            </a:pPr>
            <a:endParaRPr lang="cs-CZ" sz="2400" b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2400" b="1" dirty="0" err="1" smtClean="0">
                <a:latin typeface="Comic Sans MS" pitchFamily="66" charset="0"/>
              </a:rPr>
              <a:t>Kofaktory</a:t>
            </a:r>
            <a:endParaRPr lang="cs-CZ" sz="2400" b="1" dirty="0" smtClean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endParaRPr lang="cs-CZ" sz="2400" b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2400" b="1" dirty="0">
                <a:latin typeface="Comic Sans MS" pitchFamily="66" charset="0"/>
              </a:rPr>
              <a:t>Enzymová </a:t>
            </a:r>
            <a:r>
              <a:rPr lang="cs-CZ" sz="2400" b="1" dirty="0" smtClean="0">
                <a:latin typeface="Comic Sans MS" pitchFamily="66" charset="0"/>
              </a:rPr>
              <a:t>kinetika</a:t>
            </a:r>
          </a:p>
          <a:p>
            <a:pPr marL="342900" indent="-342900">
              <a:buFontTx/>
              <a:buAutoNum type="arabicPeriod"/>
            </a:pPr>
            <a:endParaRPr lang="cs-CZ" sz="2400" b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2400" b="1" dirty="0">
                <a:latin typeface="Comic Sans MS" pitchFamily="66" charset="0"/>
              </a:rPr>
              <a:t>Regulace enzymové </a:t>
            </a:r>
            <a:r>
              <a:rPr lang="cs-CZ" sz="2400" b="1" dirty="0" smtClean="0">
                <a:latin typeface="Comic Sans MS" pitchFamily="66" charset="0"/>
              </a:rPr>
              <a:t>aktivity</a:t>
            </a:r>
          </a:p>
          <a:p>
            <a:pPr marL="342900" indent="-342900">
              <a:buFontTx/>
              <a:buAutoNum type="arabicPeriod"/>
            </a:pPr>
            <a:endParaRPr lang="cs-CZ" sz="2400" b="1" dirty="0"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2400" b="1" dirty="0">
                <a:solidFill>
                  <a:srgbClr val="FF0000"/>
                </a:solidFill>
                <a:latin typeface="Comic Sans MS" pitchFamily="66" charset="0"/>
              </a:rPr>
              <a:t>Diagnostický význam enzymů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500034" y="214290"/>
            <a:ext cx="8390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>
                <a:latin typeface="Comic Sans MS" pitchFamily="66" charset="0"/>
              </a:rPr>
              <a:t>DIAGNOSTICKÝ VÝZNAM ENZYMŮ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71406" y="857232"/>
            <a:ext cx="68627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>
                <a:latin typeface="Comic Sans MS" pitchFamily="66" charset="0"/>
              </a:rPr>
              <a:t>Některé patologické a patofyziologické stavy mohou provázet:</a:t>
            </a:r>
          </a:p>
          <a:p>
            <a:endParaRPr lang="cs-CZ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změna aktivity enzymu</a:t>
            </a: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změna množství enzymu</a:t>
            </a: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změna lokalizace </a:t>
            </a:r>
            <a:r>
              <a:rPr lang="cs-CZ" dirty="0" smtClean="0">
                <a:latin typeface="Comic Sans MS" pitchFamily="66" charset="0"/>
              </a:rPr>
              <a:t>enzymu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2285984" y="2387640"/>
            <a:ext cx="6370655" cy="39703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>
                <a:latin typeface="Comic Sans MS" pitchFamily="66" charset="0"/>
              </a:rPr>
              <a:t>ENZYM				DIAGNOSTIKA</a:t>
            </a:r>
          </a:p>
          <a:p>
            <a:endParaRPr lang="cs-CZ" dirty="0">
              <a:latin typeface="Comic Sans MS" pitchFamily="66" charset="0"/>
            </a:endParaRPr>
          </a:p>
          <a:p>
            <a:r>
              <a:rPr lang="cs-CZ" dirty="0" err="1">
                <a:latin typeface="Comic Sans MS" pitchFamily="66" charset="0"/>
              </a:rPr>
              <a:t>Aminotransferasy</a:t>
            </a:r>
            <a:r>
              <a:rPr lang="cs-CZ" dirty="0">
                <a:latin typeface="Comic Sans MS" pitchFamily="66" charset="0"/>
              </a:rPr>
              <a:t> (AST, ALT)	</a:t>
            </a:r>
            <a:r>
              <a:rPr lang="cs-CZ" dirty="0" smtClean="0">
                <a:latin typeface="Comic Sans MS" pitchFamily="66" charset="0"/>
              </a:rPr>
              <a:t>infarkt </a:t>
            </a:r>
            <a:r>
              <a:rPr lang="cs-CZ" dirty="0">
                <a:latin typeface="Comic Sans MS" pitchFamily="66" charset="0"/>
              </a:rPr>
              <a:t>myokardu</a:t>
            </a:r>
          </a:p>
          <a:p>
            <a:r>
              <a:rPr lang="cs-CZ" dirty="0">
                <a:latin typeface="Comic Sans MS" pitchFamily="66" charset="0"/>
              </a:rPr>
              <a:t>				virová hepatitis</a:t>
            </a:r>
          </a:p>
          <a:p>
            <a:r>
              <a:rPr lang="cs-CZ" dirty="0">
                <a:latin typeface="Comic Sans MS" pitchFamily="66" charset="0"/>
              </a:rPr>
              <a:t>Amylasa				akutní pankreatitis</a:t>
            </a:r>
          </a:p>
          <a:p>
            <a:r>
              <a:rPr lang="cs-CZ" dirty="0" err="1">
                <a:latin typeface="Comic Sans MS" pitchFamily="66" charset="0"/>
              </a:rPr>
              <a:t>Ceruloplasmin</a:t>
            </a:r>
            <a:r>
              <a:rPr lang="cs-CZ" dirty="0">
                <a:latin typeface="Comic Sans MS" pitchFamily="66" charset="0"/>
              </a:rPr>
              <a:t>			Wilsonova nemoc</a:t>
            </a:r>
          </a:p>
          <a:p>
            <a:r>
              <a:rPr lang="cs-CZ" dirty="0">
                <a:latin typeface="Comic Sans MS" pitchFamily="66" charset="0"/>
              </a:rPr>
              <a:t>g-GT				jaterní choroby</a:t>
            </a:r>
          </a:p>
          <a:p>
            <a:r>
              <a:rPr lang="cs-CZ" dirty="0">
                <a:latin typeface="Comic Sans MS" pitchFamily="66" charset="0"/>
              </a:rPr>
              <a:t>LDH </a:t>
            </a:r>
            <a:r>
              <a:rPr lang="cs-CZ" dirty="0" err="1">
                <a:latin typeface="Comic Sans MS" pitchFamily="66" charset="0"/>
              </a:rPr>
              <a:t>isoenzymy</a:t>
            </a:r>
            <a:r>
              <a:rPr lang="cs-CZ" dirty="0">
                <a:latin typeface="Comic Sans MS" pitchFamily="66" charset="0"/>
              </a:rPr>
              <a:t>			infarkt myokardu</a:t>
            </a:r>
          </a:p>
          <a:p>
            <a:r>
              <a:rPr lang="cs-CZ" dirty="0" err="1">
                <a:latin typeface="Comic Sans MS" pitchFamily="66" charset="0"/>
              </a:rPr>
              <a:t>Kreatininkinasa</a:t>
            </a:r>
            <a:r>
              <a:rPr lang="cs-CZ" dirty="0">
                <a:latin typeface="Comic Sans MS" pitchFamily="66" charset="0"/>
              </a:rPr>
              <a:t>			infarkt myokardu</a:t>
            </a:r>
          </a:p>
          <a:p>
            <a:r>
              <a:rPr lang="cs-CZ" dirty="0">
                <a:latin typeface="Comic Sans MS" pitchFamily="66" charset="0"/>
              </a:rPr>
              <a:t>				svalové poruchy</a:t>
            </a:r>
          </a:p>
          <a:p>
            <a:r>
              <a:rPr lang="cs-CZ" dirty="0">
                <a:latin typeface="Comic Sans MS" pitchFamily="66" charset="0"/>
              </a:rPr>
              <a:t>Lipasa				akutní pankreatitis</a:t>
            </a:r>
          </a:p>
          <a:p>
            <a:r>
              <a:rPr lang="cs-CZ" dirty="0">
                <a:latin typeface="Comic Sans MS" pitchFamily="66" charset="0"/>
              </a:rPr>
              <a:t>Kyselá </a:t>
            </a:r>
            <a:r>
              <a:rPr lang="cs-CZ" dirty="0" err="1">
                <a:latin typeface="Comic Sans MS" pitchFamily="66" charset="0"/>
              </a:rPr>
              <a:t>fosfatasa</a:t>
            </a:r>
            <a:r>
              <a:rPr lang="cs-CZ" dirty="0">
                <a:latin typeface="Comic Sans MS" pitchFamily="66" charset="0"/>
              </a:rPr>
              <a:t>			Ca prostaty – </a:t>
            </a:r>
            <a:r>
              <a:rPr lang="cs-CZ" dirty="0" err="1">
                <a:latin typeface="Comic Sans MS" pitchFamily="66" charset="0"/>
              </a:rPr>
              <a:t>metast</a:t>
            </a:r>
            <a:r>
              <a:rPr lang="cs-CZ" dirty="0">
                <a:latin typeface="Comic Sans MS" pitchFamily="66" charset="0"/>
              </a:rPr>
              <a:t>.</a:t>
            </a:r>
          </a:p>
          <a:p>
            <a:r>
              <a:rPr lang="cs-CZ" dirty="0">
                <a:latin typeface="Comic Sans MS" pitchFamily="66" charset="0"/>
              </a:rPr>
              <a:t>Alkalická </a:t>
            </a:r>
            <a:r>
              <a:rPr lang="cs-CZ" dirty="0" err="1">
                <a:latin typeface="Comic Sans MS" pitchFamily="66" charset="0"/>
              </a:rPr>
              <a:t>fosfatasa</a:t>
            </a:r>
            <a:r>
              <a:rPr lang="cs-CZ" dirty="0">
                <a:latin typeface="Comic Sans MS" pitchFamily="66" charset="0"/>
              </a:rPr>
              <a:t>		</a:t>
            </a:r>
            <a:r>
              <a:rPr lang="cs-CZ" dirty="0" smtClean="0">
                <a:latin typeface="Comic Sans MS" pitchFamily="66" charset="0"/>
              </a:rPr>
              <a:t>kostní </a:t>
            </a:r>
            <a:r>
              <a:rPr lang="cs-CZ" dirty="0">
                <a:latin typeface="Comic Sans MS" pitchFamily="66" charset="0"/>
              </a:rPr>
              <a:t>poruchy</a:t>
            </a:r>
          </a:p>
          <a:p>
            <a:r>
              <a:rPr lang="cs-CZ" dirty="0">
                <a:latin typeface="Comic Sans MS" pitchFamily="66" charset="0"/>
              </a:rPr>
              <a:t>				jaterní poruchy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1071538" y="71414"/>
            <a:ext cx="74879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PRAKTICKÉ VYUŽITÍ  </a:t>
            </a:r>
            <a:r>
              <a:rPr lang="cs-CZ" sz="3600" b="1" dirty="0">
                <a:latin typeface="Comic Sans MS" pitchFamily="66" charset="0"/>
              </a:rPr>
              <a:t>ENZYMŮ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323850" y="981075"/>
            <a:ext cx="831349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>
                <a:latin typeface="Comic Sans MS" pitchFamily="66" charset="0"/>
              </a:rPr>
              <a:t>Viz enzymologie nebo biochemie?</a:t>
            </a:r>
          </a:p>
          <a:p>
            <a:endParaRPr lang="cs-CZ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diagnostické soupravy – analytické chemie</a:t>
            </a: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</a:t>
            </a:r>
            <a:r>
              <a:rPr lang="cs-CZ" dirty="0" err="1">
                <a:latin typeface="Comic Sans MS" pitchFamily="66" charset="0"/>
              </a:rPr>
              <a:t>high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err="1">
                <a:latin typeface="Comic Sans MS" pitchFamily="66" charset="0"/>
              </a:rPr>
              <a:t>througput</a:t>
            </a:r>
            <a:r>
              <a:rPr lang="cs-CZ" dirty="0">
                <a:latin typeface="Comic Sans MS" pitchFamily="66" charset="0"/>
              </a:rPr>
              <a:t> </a:t>
            </a:r>
            <a:r>
              <a:rPr lang="cs-CZ" dirty="0" err="1">
                <a:latin typeface="Comic Sans MS" pitchFamily="66" charset="0"/>
              </a:rPr>
              <a:t>assays</a:t>
            </a:r>
            <a:r>
              <a:rPr lang="cs-CZ" dirty="0">
                <a:latin typeface="Comic Sans MS" pitchFamily="66" charset="0"/>
              </a:rPr>
              <a:t> - ELISA</a:t>
            </a: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výzkumné využití – restrikční enzymy, </a:t>
            </a:r>
            <a:r>
              <a:rPr lang="cs-CZ" dirty="0" err="1">
                <a:latin typeface="Comic Sans MS" pitchFamily="66" charset="0"/>
              </a:rPr>
              <a:t>kinasy</a:t>
            </a:r>
            <a:r>
              <a:rPr lang="cs-CZ" dirty="0">
                <a:latin typeface="Comic Sans MS" pitchFamily="66" charset="0"/>
              </a:rPr>
              <a:t>, enzymové značení protilátek</a:t>
            </a: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terapeutické využití – </a:t>
            </a:r>
            <a:r>
              <a:rPr lang="cs-CZ" dirty="0" err="1">
                <a:latin typeface="Comic Sans MS" pitchFamily="66" charset="0"/>
              </a:rPr>
              <a:t>proteasy</a:t>
            </a:r>
            <a:endParaRPr lang="cs-CZ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prací prášky</a:t>
            </a: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atd.</a:t>
            </a:r>
          </a:p>
        </p:txBody>
      </p:sp>
      <p:pic>
        <p:nvPicPr>
          <p:cNvPr id="125957" name="Picture 5" descr="fig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3213100"/>
            <a:ext cx="2665412" cy="2665413"/>
          </a:xfrm>
          <a:prstGeom prst="rect">
            <a:avLst/>
          </a:prstGeom>
          <a:noFill/>
        </p:spPr>
      </p:pic>
      <p:pic>
        <p:nvPicPr>
          <p:cNvPr id="125959" name="Picture 7" descr="enyzme%20enriched%20washing%20pow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644900"/>
            <a:ext cx="3810000" cy="2457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14348" y="188913"/>
            <a:ext cx="81724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>
                <a:latin typeface="Comic Sans MS" pitchFamily="66" charset="0"/>
              </a:rPr>
              <a:t>MECHANISMUS ÚČINKU ENZYMŮ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07950" y="1120775"/>
            <a:ext cx="38154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u="sng" dirty="0">
                <a:solidFill>
                  <a:srgbClr val="FF0000"/>
                </a:solidFill>
                <a:latin typeface="Comic Sans MS" pitchFamily="66" charset="0"/>
              </a:rPr>
              <a:t>AKTIVNÍ MÍSTO</a:t>
            </a:r>
            <a:r>
              <a:rPr lang="cs-CZ" b="1" dirty="0">
                <a:latin typeface="Comic Sans MS" pitchFamily="66" charset="0"/>
              </a:rPr>
              <a:t> = </a:t>
            </a:r>
            <a:r>
              <a:rPr lang="cs-CZ" b="1" dirty="0" smtClean="0">
                <a:latin typeface="Comic Sans MS" pitchFamily="66" charset="0"/>
              </a:rPr>
              <a:t>specifická</a:t>
            </a:r>
          </a:p>
          <a:p>
            <a:r>
              <a:rPr lang="cs-CZ" b="1" dirty="0" smtClean="0">
                <a:latin typeface="Comic Sans MS" pitchFamily="66" charset="0"/>
              </a:rPr>
              <a:t>oblast enzymu</a:t>
            </a:r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vazba substrátu – ES komplex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vazba </a:t>
            </a:r>
            <a:r>
              <a:rPr lang="cs-CZ" b="1" dirty="0" err="1">
                <a:latin typeface="Comic Sans MS" pitchFamily="66" charset="0"/>
              </a:rPr>
              <a:t>kofaktoru</a:t>
            </a:r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katalytická událost (reakce)</a:t>
            </a: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uvolnění produktu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29058" y="1120775"/>
            <a:ext cx="515557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71475" indent="-371475"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kapsa nebo kleště (relativně malá část</a:t>
            </a:r>
          </a:p>
          <a:p>
            <a:pPr marL="371475" indent="-371475"/>
            <a:r>
              <a:rPr lang="cs-CZ" b="1" dirty="0">
                <a:latin typeface="Comic Sans MS" pitchFamily="66" charset="0"/>
              </a:rPr>
              <a:t>molekuly proteinu) obklopená </a:t>
            </a:r>
            <a:r>
              <a:rPr lang="cs-CZ" b="1" u="sng" dirty="0">
                <a:solidFill>
                  <a:srgbClr val="FF0000"/>
                </a:solidFill>
                <a:latin typeface="Comic Sans MS" pitchFamily="66" charset="0"/>
              </a:rPr>
              <a:t>bočními řetězci</a:t>
            </a:r>
          </a:p>
          <a:p>
            <a:pPr marL="371475" indent="-371475"/>
            <a:r>
              <a:rPr lang="cs-CZ" b="1" u="sng" dirty="0" err="1">
                <a:solidFill>
                  <a:srgbClr val="FF0000"/>
                </a:solidFill>
                <a:latin typeface="Comic Sans MS" pitchFamily="66" charset="0"/>
              </a:rPr>
              <a:t>amino</a:t>
            </a:r>
            <a:r>
              <a:rPr lang="cs-CZ" b="1" u="sng" dirty="0">
                <a:solidFill>
                  <a:srgbClr val="FF0000"/>
                </a:solidFill>
                <a:latin typeface="Comic Sans MS" pitchFamily="66" charset="0"/>
              </a:rPr>
              <a:t> kyselin</a:t>
            </a:r>
            <a:r>
              <a:rPr lang="cs-CZ" b="1" dirty="0">
                <a:latin typeface="Comic Sans MS" pitchFamily="66" charset="0"/>
              </a:rPr>
              <a:t> (pocházející z jiné části než</a:t>
            </a:r>
          </a:p>
          <a:p>
            <a:pPr marL="371475" indent="-371475"/>
            <a:r>
              <a:rPr lang="cs-CZ" b="1" dirty="0">
                <a:latin typeface="Comic Sans MS" pitchFamily="66" charset="0"/>
              </a:rPr>
              <a:t>z lineární </a:t>
            </a:r>
            <a:r>
              <a:rPr lang="cs-CZ" b="1" dirty="0" err="1">
                <a:latin typeface="Comic Sans MS" pitchFamily="66" charset="0"/>
              </a:rPr>
              <a:t>sekcvence</a:t>
            </a:r>
            <a:r>
              <a:rPr lang="cs-CZ" b="1" dirty="0">
                <a:latin typeface="Comic Sans MS" pitchFamily="66" charset="0"/>
              </a:rPr>
              <a:t>), která:</a:t>
            </a:r>
          </a:p>
          <a:p>
            <a:pPr marL="371475" indent="-371475">
              <a:buFontTx/>
              <a:buAutoNum type="romanLcParenBoth"/>
            </a:pPr>
            <a:r>
              <a:rPr lang="cs-CZ" b="1" dirty="0">
                <a:latin typeface="Comic Sans MS" pitchFamily="66" charset="0"/>
              </a:rPr>
              <a:t>Pomáhá vazbě substrátu a </a:t>
            </a:r>
            <a:r>
              <a:rPr lang="cs-CZ" b="1" dirty="0" err="1">
                <a:latin typeface="Comic Sans MS" pitchFamily="66" charset="0"/>
              </a:rPr>
              <a:t>kofaktoru</a:t>
            </a:r>
            <a:endParaRPr lang="cs-CZ" b="1" dirty="0">
              <a:latin typeface="Comic Sans MS" pitchFamily="66" charset="0"/>
            </a:endParaRPr>
          </a:p>
          <a:p>
            <a:pPr marL="371475" indent="-371475">
              <a:buFontTx/>
              <a:buAutoNum type="romanLcParenBoth"/>
            </a:pPr>
            <a:r>
              <a:rPr lang="cs-CZ" b="1" dirty="0">
                <a:latin typeface="Comic Sans MS" pitchFamily="66" charset="0"/>
              </a:rPr>
              <a:t>Účastní se katalytického procesu</a:t>
            </a:r>
          </a:p>
          <a:p>
            <a:pPr marL="371475" indent="-371475">
              <a:buFontTx/>
              <a:buAutoNum type="romanLcParenBoth"/>
            </a:pPr>
            <a:r>
              <a:rPr lang="cs-CZ" b="1" dirty="0">
                <a:latin typeface="Comic Sans MS" pitchFamily="66" charset="0"/>
              </a:rPr>
              <a:t>Je důležitá pro </a:t>
            </a:r>
            <a:r>
              <a:rPr lang="cs-CZ" b="1" dirty="0" err="1">
                <a:latin typeface="Comic Sans MS" pitchFamily="66" charset="0"/>
              </a:rPr>
              <a:t>konformační</a:t>
            </a:r>
            <a:r>
              <a:rPr lang="cs-CZ" b="1" dirty="0">
                <a:latin typeface="Comic Sans MS" pitchFamily="66" charset="0"/>
              </a:rPr>
              <a:t> změny </a:t>
            </a: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478450" y="3857628"/>
            <a:ext cx="5236954" cy="96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7916" tIns="0" rIns="71415" bIns="12854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latin typeface="Comic Sans MS" pitchFamily="66" charset="0"/>
                <a:cs typeface="Arial" pitchFamily="34" charset="0"/>
              </a:rPr>
              <a:t>Multilayer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omic Sans MS" pitchFamily="66" charset="0"/>
                <a:cs typeface="Arial" pitchFamily="34" charset="0"/>
              </a:rPr>
              <a:t>, </a:t>
            </a:r>
            <a:r>
              <a:rPr kumimoji="0" lang="cs-CZ" b="1" i="0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latin typeface="Comic Sans MS" pitchFamily="66" charset="0"/>
                <a:cs typeface="Arial" pitchFamily="34" charset="0"/>
              </a:rPr>
              <a:t>nanoscale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cs-CZ" b="1" i="0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latin typeface="Comic Sans MS" pitchFamily="66" charset="0"/>
                <a:cs typeface="Arial" pitchFamily="34" charset="0"/>
              </a:rPr>
              <a:t>active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cs-CZ" b="1" i="0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latin typeface="Comic Sans MS" pitchFamily="66" charset="0"/>
                <a:cs typeface="Arial" pitchFamily="34" charset="0"/>
              </a:rPr>
              <a:t>site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cs-CZ" b="1" i="0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latin typeface="Comic Sans MS" pitchFamily="66" charset="0"/>
                <a:cs typeface="Arial" pitchFamily="34" charset="0"/>
              </a:rPr>
              <a:t>of</a:t>
            </a:r>
            <a:endParaRPr lang="cs-CZ" b="1" dirty="0" smtClean="0">
              <a:solidFill>
                <a:srgbClr val="990000"/>
              </a:solidFill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omic Sans MS" pitchFamily="66" charset="0"/>
                <a:cs typeface="Arial" pitchFamily="34" charset="0"/>
              </a:rPr>
              <a:t>Nitrile </a:t>
            </a:r>
            <a:r>
              <a:rPr kumimoji="0" lang="cs-CZ" b="1" i="0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latin typeface="Comic Sans MS" pitchFamily="66" charset="0"/>
                <a:cs typeface="Arial" pitchFamily="34" charset="0"/>
              </a:rPr>
              <a:t>hydratase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cs-CZ" b="1" i="0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latin typeface="Comic Sans MS" pitchFamily="66" charset="0"/>
                <a:cs typeface="Arial" pitchFamily="34" charset="0"/>
              </a:rPr>
              <a:t>from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cs-CZ" b="1" i="1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latin typeface="Comic Sans MS" pitchFamily="66" charset="0"/>
                <a:cs typeface="Arial" pitchFamily="34" charset="0"/>
              </a:rPr>
              <a:t>Pseudomonas</a:t>
            </a: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cs-CZ" b="1" i="1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latin typeface="Comic Sans MS" pitchFamily="66" charset="0"/>
                <a:cs typeface="Arial" pitchFamily="34" charset="0"/>
              </a:rPr>
              <a:t>putida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Comic Sans MS" pitchFamily="66" charset="0"/>
                <a:cs typeface="Arial" pitchFamily="34" charset="0"/>
              </a:rPr>
              <a:t>. 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3010" name="Picture 2" descr="http://www.northeastern.edu/news/images/2009/Enzy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925" y="3223525"/>
            <a:ext cx="3128191" cy="2491479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142844" y="586664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/>
              <a:t>http://www.</a:t>
            </a:r>
            <a:r>
              <a:rPr lang="cs-CZ" sz="1200" dirty="0" err="1" smtClean="0"/>
              <a:t>northeastern.edu</a:t>
            </a:r>
            <a:r>
              <a:rPr lang="cs-CZ" sz="1200" dirty="0" smtClean="0"/>
              <a:t>/</a:t>
            </a:r>
            <a:r>
              <a:rPr lang="cs-CZ" sz="1200" dirty="0" err="1" smtClean="0"/>
              <a:t>news</a:t>
            </a:r>
            <a:r>
              <a:rPr lang="cs-CZ" sz="1200" dirty="0" smtClean="0"/>
              <a:t>/</a:t>
            </a:r>
            <a:r>
              <a:rPr lang="cs-CZ" sz="1200" dirty="0" err="1" smtClean="0"/>
              <a:t>stories</a:t>
            </a:r>
            <a:r>
              <a:rPr lang="cs-CZ" sz="1200" dirty="0" smtClean="0"/>
              <a:t>/2009/02/</a:t>
            </a:r>
            <a:r>
              <a:rPr lang="cs-CZ" sz="1200" dirty="0" err="1" smtClean="0"/>
              <a:t>enzymes.html</a:t>
            </a:r>
            <a:endParaRPr lang="cs-CZ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14348" y="188913"/>
            <a:ext cx="81724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>
                <a:latin typeface="Comic Sans MS" pitchFamily="66" charset="0"/>
              </a:rPr>
              <a:t>MECHANISMUS ÚČINKU ENZYMŮ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79388" y="785794"/>
            <a:ext cx="881363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u="sng" dirty="0">
                <a:solidFill>
                  <a:srgbClr val="FF0000"/>
                </a:solidFill>
                <a:latin typeface="Comic Sans MS" pitchFamily="66" charset="0"/>
              </a:rPr>
              <a:t>Interakce postranních řetězců </a:t>
            </a:r>
            <a:r>
              <a:rPr lang="cs-CZ" b="1" u="sng" dirty="0" smtClean="0">
                <a:solidFill>
                  <a:srgbClr val="FF0000"/>
                </a:solidFill>
                <a:latin typeface="Comic Sans MS" pitchFamily="66" charset="0"/>
              </a:rPr>
              <a:t>aminokyselin </a:t>
            </a:r>
            <a:r>
              <a:rPr lang="cs-CZ" b="1" u="sng" dirty="0">
                <a:solidFill>
                  <a:srgbClr val="FF0000"/>
                </a:solidFill>
                <a:latin typeface="Comic Sans MS" pitchFamily="66" charset="0"/>
              </a:rPr>
              <a:t>v aktivním místě </a:t>
            </a:r>
            <a:r>
              <a:rPr lang="cs-CZ" b="1" u="sng" dirty="0" smtClean="0">
                <a:solidFill>
                  <a:srgbClr val="FF0000"/>
                </a:solidFill>
                <a:latin typeface="Comic Sans MS" pitchFamily="66" charset="0"/>
              </a:rPr>
              <a:t>určuje</a:t>
            </a:r>
          </a:p>
          <a:p>
            <a:r>
              <a:rPr lang="cs-CZ" b="1" u="sng" dirty="0" smtClean="0">
                <a:solidFill>
                  <a:srgbClr val="FF0000"/>
                </a:solidFill>
                <a:latin typeface="Comic Sans MS" pitchFamily="66" charset="0"/>
              </a:rPr>
              <a:t>substrátovou </a:t>
            </a:r>
            <a:r>
              <a:rPr lang="cs-CZ" b="1" u="sng" dirty="0">
                <a:solidFill>
                  <a:srgbClr val="FF0000"/>
                </a:solidFill>
                <a:latin typeface="Comic Sans MS" pitchFamily="66" charset="0"/>
              </a:rPr>
              <a:t>specificitu:</a:t>
            </a:r>
          </a:p>
          <a:p>
            <a:endParaRPr lang="cs-CZ" b="1" u="sng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HYDROFOBNÍ INTERAKCE – </a:t>
            </a:r>
            <a:r>
              <a:rPr lang="cs-CZ" b="1" dirty="0" smtClean="0">
                <a:latin typeface="Comic Sans MS" pitchFamily="66" charset="0"/>
              </a:rPr>
              <a:t>		Val		Leu		</a:t>
            </a:r>
            <a:r>
              <a:rPr lang="cs-CZ" b="1" dirty="0" err="1" smtClean="0">
                <a:latin typeface="Comic Sans MS" pitchFamily="66" charset="0"/>
              </a:rPr>
              <a:t>Ile</a:t>
            </a:r>
            <a:endParaRPr lang="cs-CZ" b="1" dirty="0">
              <a:latin typeface="Comic Sans MS" pitchFamily="66" charset="0"/>
            </a:endParaRPr>
          </a:p>
          <a:p>
            <a:endParaRPr lang="cs-CZ" b="1" dirty="0" smtClean="0">
              <a:latin typeface="Comic Sans MS" pitchFamily="66" charset="0"/>
            </a:endParaRPr>
          </a:p>
          <a:p>
            <a:endParaRPr lang="cs-CZ" b="1" dirty="0" smtClean="0">
              <a:latin typeface="Comic Sans MS" pitchFamily="66" charset="0"/>
            </a:endParaRPr>
          </a:p>
          <a:p>
            <a:endParaRPr lang="cs-CZ" b="1" dirty="0" smtClean="0">
              <a:latin typeface="Comic Sans MS" pitchFamily="66" charset="0"/>
            </a:endParaRPr>
          </a:p>
          <a:p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ELEKTROSTATICKÉ INTERAKCE – </a:t>
            </a:r>
            <a:r>
              <a:rPr lang="cs-CZ" b="1" dirty="0" err="1" smtClean="0">
                <a:latin typeface="Comic Sans MS" pitchFamily="66" charset="0"/>
              </a:rPr>
              <a:t>Asp</a:t>
            </a:r>
            <a:r>
              <a:rPr lang="cs-CZ" b="1" dirty="0" smtClean="0">
                <a:latin typeface="Comic Sans MS" pitchFamily="66" charset="0"/>
              </a:rPr>
              <a:t>    </a:t>
            </a:r>
            <a:r>
              <a:rPr lang="cs-CZ" b="1" dirty="0" err="1" smtClean="0">
                <a:latin typeface="Comic Sans MS" pitchFamily="66" charset="0"/>
              </a:rPr>
              <a:t>Glu</a:t>
            </a:r>
            <a:r>
              <a:rPr lang="cs-CZ" b="1" dirty="0" smtClean="0">
                <a:latin typeface="Comic Sans MS" pitchFamily="66" charset="0"/>
              </a:rPr>
              <a:t>    </a:t>
            </a:r>
            <a:r>
              <a:rPr lang="cs-CZ" b="1" dirty="0" err="1" smtClean="0">
                <a:latin typeface="Comic Sans MS" pitchFamily="66" charset="0"/>
              </a:rPr>
              <a:t>Lys</a:t>
            </a:r>
            <a:r>
              <a:rPr lang="cs-CZ" b="1" dirty="0" smtClean="0">
                <a:latin typeface="Comic Sans MS" pitchFamily="66" charset="0"/>
              </a:rPr>
              <a:t>    </a:t>
            </a:r>
            <a:r>
              <a:rPr lang="cs-CZ" b="1" dirty="0" err="1" smtClean="0">
                <a:latin typeface="Comic Sans MS" pitchFamily="66" charset="0"/>
              </a:rPr>
              <a:t>Arg</a:t>
            </a:r>
            <a:r>
              <a:rPr lang="cs-CZ" b="1" dirty="0" smtClean="0">
                <a:latin typeface="Comic Sans MS" pitchFamily="66" charset="0"/>
              </a:rPr>
              <a:t>    His</a:t>
            </a:r>
            <a:endParaRPr lang="cs-CZ" b="1" dirty="0">
              <a:latin typeface="Comic Sans MS" pitchFamily="66" charset="0"/>
            </a:endParaRPr>
          </a:p>
          <a:p>
            <a:endParaRPr lang="cs-CZ" b="1" dirty="0" smtClean="0">
              <a:latin typeface="Comic Sans MS" pitchFamily="66" charset="0"/>
            </a:endParaRPr>
          </a:p>
          <a:p>
            <a:endParaRPr lang="cs-CZ" b="1" dirty="0" smtClean="0">
              <a:latin typeface="Comic Sans MS" pitchFamily="66" charset="0"/>
            </a:endParaRPr>
          </a:p>
          <a:p>
            <a:endParaRPr lang="cs-CZ" b="1" dirty="0" smtClean="0">
              <a:latin typeface="Comic Sans MS" pitchFamily="66" charset="0"/>
            </a:endParaRPr>
          </a:p>
          <a:p>
            <a:endParaRPr lang="cs-CZ" b="1" dirty="0" smtClean="0">
              <a:latin typeface="Comic Sans MS" pitchFamily="66" charset="0"/>
            </a:endParaRPr>
          </a:p>
          <a:p>
            <a:endParaRPr lang="cs-CZ" b="1" dirty="0" smtClean="0">
              <a:latin typeface="Comic Sans MS" pitchFamily="66" charset="0"/>
            </a:endParaRPr>
          </a:p>
          <a:p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smtClean="0">
                <a:latin typeface="Comic Sans MS" pitchFamily="66" charset="0"/>
              </a:rPr>
              <a:t>VODÍKOVÉ </a:t>
            </a:r>
            <a:r>
              <a:rPr lang="cs-CZ" b="1" dirty="0">
                <a:latin typeface="Comic Sans MS" pitchFamily="66" charset="0"/>
              </a:rPr>
              <a:t>MŮSTKY – </a:t>
            </a:r>
            <a:r>
              <a:rPr lang="cs-CZ" b="1" dirty="0" smtClean="0">
                <a:latin typeface="Comic Sans MS" pitchFamily="66" charset="0"/>
              </a:rPr>
              <a:t>Ser     </a:t>
            </a:r>
            <a:r>
              <a:rPr lang="cs-CZ" b="1" dirty="0" err="1" smtClean="0">
                <a:latin typeface="Comic Sans MS" pitchFamily="66" charset="0"/>
              </a:rPr>
              <a:t>Thr</a:t>
            </a:r>
            <a:r>
              <a:rPr lang="cs-CZ" b="1" dirty="0" smtClean="0">
                <a:latin typeface="Comic Sans MS" pitchFamily="66" charset="0"/>
              </a:rPr>
              <a:t>   </a:t>
            </a:r>
            <a:r>
              <a:rPr lang="cs-CZ" b="1" dirty="0" err="1" smtClean="0">
                <a:latin typeface="Comic Sans MS" pitchFamily="66" charset="0"/>
              </a:rPr>
              <a:t>Cys</a:t>
            </a:r>
            <a:r>
              <a:rPr lang="cs-CZ" b="1" dirty="0" smtClean="0">
                <a:latin typeface="Comic Sans MS" pitchFamily="66" charset="0"/>
              </a:rPr>
              <a:t>   </a:t>
            </a:r>
            <a:r>
              <a:rPr lang="cs-CZ" b="1" dirty="0" err="1" smtClean="0">
                <a:latin typeface="Comic Sans MS" pitchFamily="66" charset="0"/>
              </a:rPr>
              <a:t>Tyr</a:t>
            </a:r>
            <a:endParaRPr lang="cs-CZ" b="1" dirty="0">
              <a:latin typeface="Comic Sans MS" pitchFamily="66" charset="0"/>
            </a:endParaRP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071678"/>
            <a:ext cx="6762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0356" y="2071678"/>
            <a:ext cx="7048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2071678"/>
            <a:ext cx="7239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1490" y="3409955"/>
            <a:ext cx="6477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33" y="3429000"/>
            <a:ext cx="6381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5987" y="3429000"/>
            <a:ext cx="22764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5319731"/>
            <a:ext cx="21907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5000636"/>
            <a:ext cx="6477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07950" y="1061380"/>
            <a:ext cx="87992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</a:t>
            </a:r>
            <a:r>
              <a:rPr lang="cs-CZ" sz="2400" b="1" u="sng" dirty="0">
                <a:solidFill>
                  <a:srgbClr val="FF0000"/>
                </a:solidFill>
                <a:latin typeface="Comic Sans MS" pitchFamily="66" charset="0"/>
              </a:rPr>
              <a:t>LOCK-AND-KEY </a:t>
            </a:r>
            <a:r>
              <a:rPr lang="cs-CZ" sz="2400" b="1" u="sng" dirty="0" smtClean="0">
                <a:solidFill>
                  <a:srgbClr val="FF0000"/>
                </a:solidFill>
                <a:latin typeface="Comic Sans MS" pitchFamily="66" charset="0"/>
              </a:rPr>
              <a:t>MODEL</a:t>
            </a:r>
            <a:endParaRPr lang="cs-CZ" sz="2400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sz="2400" b="1" dirty="0" smtClean="0">
                <a:latin typeface="Comic Sans MS" pitchFamily="66" charset="0"/>
              </a:rPr>
              <a:t> Fischerův model</a:t>
            </a:r>
          </a:p>
          <a:p>
            <a:pPr>
              <a:buFontTx/>
              <a:buChar char="•"/>
            </a:pPr>
            <a:r>
              <a:rPr lang="cs-CZ" sz="2400" b="1" dirty="0" smtClean="0">
                <a:latin typeface="Comic Sans MS" pitchFamily="66" charset="0"/>
              </a:rPr>
              <a:t> TEMPLATE </a:t>
            </a:r>
            <a:r>
              <a:rPr lang="cs-CZ" sz="2400" b="1" dirty="0">
                <a:latin typeface="Comic Sans MS" pitchFamily="66" charset="0"/>
              </a:rPr>
              <a:t>HYPOTHESIS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aktivní místo enzymu je komplementární tvaru substrátu</a:t>
            </a:r>
          </a:p>
          <a:p>
            <a:pPr>
              <a:buFontTx/>
              <a:buChar char="•"/>
            </a:pPr>
            <a:r>
              <a:rPr lang="cs-CZ" sz="2400" b="1" dirty="0">
                <a:latin typeface="Comic Sans MS" pitchFamily="66" charset="0"/>
              </a:rPr>
              <a:t> aktivní místo je rigidní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72225" y="3595702"/>
            <a:ext cx="2209800" cy="1905000"/>
            <a:chOff x="3216" y="624"/>
            <a:chExt cx="1536" cy="1392"/>
          </a:xfrm>
        </p:grpSpPr>
        <p:pic>
          <p:nvPicPr>
            <p:cNvPr id="82949" name="Picture 5"/>
            <p:cNvPicPr>
              <a:picLocks noChangeAspect="1" noChangeArrowheads="1"/>
            </p:cNvPicPr>
            <p:nvPr/>
          </p:nvPicPr>
          <p:blipFill>
            <a:blip r:embed="rId2" cstate="print">
              <a:lum bright="6000"/>
            </a:blip>
            <a:srcRect l="2942" t="3252" r="2942" b="2438"/>
            <a:stretch>
              <a:fillRect/>
            </a:stretch>
          </p:blipFill>
          <p:spPr bwMode="auto">
            <a:xfrm>
              <a:off x="3216" y="624"/>
              <a:ext cx="1536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2950" name="Rectangle 6"/>
            <p:cNvSpPr>
              <a:spLocks noChangeArrowheads="1"/>
            </p:cNvSpPr>
            <p:nvPr/>
          </p:nvSpPr>
          <p:spPr bwMode="auto">
            <a:xfrm>
              <a:off x="3216" y="624"/>
              <a:ext cx="1536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805449" y="71414"/>
            <a:ext cx="76242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INTERAKCE ENZYM-SUBSTRÁT</a:t>
            </a:r>
            <a:endParaRPr lang="cs-CZ" sz="3600" b="1" dirty="0">
              <a:latin typeface="Comic Sans MS" pitchFamily="66" charset="0"/>
            </a:endParaRPr>
          </a:p>
        </p:txBody>
      </p:sp>
      <p:pic>
        <p:nvPicPr>
          <p:cNvPr id="63492" name="Picture 4" descr="http://www.thecolor.com/images/The-Lock-And-Ke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071810"/>
            <a:ext cx="2643206" cy="26956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07950" y="896942"/>
            <a:ext cx="8796339" cy="5318140"/>
            <a:chOff x="68" y="565"/>
            <a:chExt cx="5541" cy="3636"/>
          </a:xfrm>
        </p:grpSpPr>
        <p:sp>
          <p:nvSpPr>
            <p:cNvPr id="82952" name="AutoShape 8"/>
            <p:cNvSpPr>
              <a:spLocks noChangeArrowheads="1"/>
            </p:cNvSpPr>
            <p:nvPr/>
          </p:nvSpPr>
          <p:spPr bwMode="auto">
            <a:xfrm>
              <a:off x="204" y="3158"/>
              <a:ext cx="544" cy="1043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3200" b="1"/>
                <a:t>E</a:t>
              </a:r>
            </a:p>
          </p:txBody>
        </p:sp>
        <p:sp>
          <p:nvSpPr>
            <p:cNvPr id="82953" name="Text Box 9"/>
            <p:cNvSpPr txBox="1">
              <a:spLocks noChangeArrowheads="1"/>
            </p:cNvSpPr>
            <p:nvPr/>
          </p:nvSpPr>
          <p:spPr bwMode="auto">
            <a:xfrm>
              <a:off x="68" y="565"/>
              <a:ext cx="5541" cy="1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cs-CZ" b="1" dirty="0">
                  <a:latin typeface="Comic Sans MS" pitchFamily="66" charset="0"/>
                </a:rPr>
                <a:t> </a:t>
              </a:r>
              <a:r>
                <a:rPr lang="cs-CZ" b="1" u="sng" dirty="0">
                  <a:solidFill>
                    <a:srgbClr val="FF0000"/>
                  </a:solidFill>
                  <a:latin typeface="Comic Sans MS" pitchFamily="66" charset="0"/>
                </a:rPr>
                <a:t>INDUCED FIT </a:t>
              </a:r>
              <a:r>
                <a:rPr lang="cs-CZ" b="1" u="sng" dirty="0" smtClean="0">
                  <a:solidFill>
                    <a:srgbClr val="FF0000"/>
                  </a:solidFill>
                  <a:latin typeface="Comic Sans MS" pitchFamily="66" charset="0"/>
                </a:rPr>
                <a:t>MODEL</a:t>
              </a:r>
              <a:endParaRPr lang="cs-CZ" b="1" dirty="0">
                <a:latin typeface="Comic Sans MS" pitchFamily="66" charset="0"/>
              </a:endParaRPr>
            </a:p>
            <a:p>
              <a:pPr>
                <a:buFontTx/>
                <a:buChar char="•"/>
              </a:pPr>
              <a:r>
                <a:rPr lang="cs-CZ" b="1" dirty="0" smtClean="0">
                  <a:latin typeface="Comic Sans MS" pitchFamily="66" charset="0"/>
                </a:rPr>
                <a:t> </a:t>
              </a:r>
              <a:r>
                <a:rPr lang="cs-CZ" b="1" dirty="0" err="1" smtClean="0">
                  <a:latin typeface="Comic Sans MS" pitchFamily="66" charset="0"/>
                </a:rPr>
                <a:t>Koshlandův</a:t>
              </a:r>
              <a:r>
                <a:rPr lang="cs-CZ" b="1" dirty="0" smtClean="0">
                  <a:latin typeface="Comic Sans MS" pitchFamily="66" charset="0"/>
                </a:rPr>
                <a:t> model</a:t>
              </a:r>
            </a:p>
            <a:p>
              <a:pPr>
                <a:buFontTx/>
                <a:buChar char="•"/>
              </a:pPr>
              <a:r>
                <a:rPr lang="cs-CZ" b="1" dirty="0" smtClean="0">
                  <a:latin typeface="Comic Sans MS" pitchFamily="66" charset="0"/>
                </a:rPr>
                <a:t> teorie indukovaného přizpůsobení</a:t>
              </a:r>
              <a:endParaRPr lang="cs-CZ" b="1" dirty="0">
                <a:latin typeface="Comic Sans MS" pitchFamily="66" charset="0"/>
              </a:endParaRPr>
            </a:p>
            <a:p>
              <a:pPr>
                <a:buFontTx/>
                <a:buChar char="•"/>
              </a:pPr>
              <a:r>
                <a:rPr lang="cs-CZ" b="1" dirty="0">
                  <a:latin typeface="Comic Sans MS" pitchFamily="66" charset="0"/>
                </a:rPr>
                <a:t> dominantní model pro enzymatickou katalýzu</a:t>
              </a:r>
            </a:p>
            <a:p>
              <a:pPr>
                <a:buFontTx/>
                <a:buChar char="•"/>
              </a:pPr>
              <a:r>
                <a:rPr lang="cs-CZ" b="1" dirty="0">
                  <a:latin typeface="Comic Sans MS" pitchFamily="66" charset="0"/>
                </a:rPr>
                <a:t> aktivní místo má tvar komplementární substrátu </a:t>
              </a:r>
              <a:r>
                <a:rPr lang="cs-CZ" b="1" dirty="0" smtClean="0">
                  <a:latin typeface="Comic Sans MS" pitchFamily="66" charset="0"/>
                </a:rPr>
                <a:t>pouze po </a:t>
              </a:r>
              <a:r>
                <a:rPr lang="cs-CZ" b="1" dirty="0">
                  <a:latin typeface="Comic Sans MS" pitchFamily="66" charset="0"/>
                </a:rPr>
                <a:t>vazbě </a:t>
              </a:r>
              <a:r>
                <a:rPr lang="cs-CZ" b="1" dirty="0" smtClean="0">
                  <a:latin typeface="Comic Sans MS" pitchFamily="66" charset="0"/>
                </a:rPr>
                <a:t>substrátu.</a:t>
              </a:r>
            </a:p>
            <a:p>
              <a:r>
                <a:rPr lang="cs-CZ" b="1" dirty="0" smtClean="0">
                  <a:latin typeface="Comic Sans MS" pitchFamily="66" charset="0"/>
                </a:rPr>
                <a:t>Enzym </a:t>
              </a:r>
              <a:r>
                <a:rPr lang="cs-CZ" b="1" dirty="0">
                  <a:latin typeface="Comic Sans MS" pitchFamily="66" charset="0"/>
                </a:rPr>
                <a:t>a/nebo substrát jsou </a:t>
              </a:r>
              <a:r>
                <a:rPr lang="cs-CZ" b="1" dirty="0" smtClean="0">
                  <a:latin typeface="Comic Sans MS" pitchFamily="66" charset="0"/>
                </a:rPr>
                <a:t>deformovány vazbou </a:t>
              </a:r>
              <a:r>
                <a:rPr lang="cs-CZ" b="1" dirty="0">
                  <a:latin typeface="Comic Sans MS" pitchFamily="66" charset="0"/>
                </a:rPr>
                <a:t>E-S. Substrát je „</a:t>
              </a:r>
              <a:r>
                <a:rPr lang="cs-CZ" b="1" dirty="0" smtClean="0">
                  <a:latin typeface="Comic Sans MS" pitchFamily="66" charset="0"/>
                </a:rPr>
                <a:t>vtlačen“</a:t>
              </a:r>
            </a:p>
            <a:p>
              <a:r>
                <a:rPr lang="cs-CZ" b="1" dirty="0" smtClean="0">
                  <a:latin typeface="Comic Sans MS" pitchFamily="66" charset="0"/>
                </a:rPr>
                <a:t>do </a:t>
              </a:r>
              <a:r>
                <a:rPr lang="cs-CZ" b="1" dirty="0" err="1" smtClean="0">
                  <a:latin typeface="Comic Sans MS" pitchFamily="66" charset="0"/>
                </a:rPr>
                <a:t>konformace</a:t>
              </a:r>
              <a:r>
                <a:rPr lang="cs-CZ" b="1" dirty="0">
                  <a:latin typeface="Comic Sans MS" pitchFamily="66" charset="0"/>
                </a:rPr>
                <a:t> </a:t>
              </a:r>
              <a:r>
                <a:rPr lang="cs-CZ" b="1" dirty="0" smtClean="0">
                  <a:latin typeface="Comic Sans MS" pitchFamily="66" charset="0"/>
                </a:rPr>
                <a:t>přechodného </a:t>
              </a:r>
              <a:r>
                <a:rPr lang="cs-CZ" b="1" dirty="0">
                  <a:latin typeface="Comic Sans MS" pitchFamily="66" charset="0"/>
                </a:rPr>
                <a:t>stavu – je podpořena konverze </a:t>
              </a:r>
              <a:r>
                <a:rPr lang="cs-CZ" b="1" dirty="0" smtClean="0">
                  <a:latin typeface="Comic Sans MS" pitchFamily="66" charset="0"/>
                </a:rPr>
                <a:t>substrátu na</a:t>
              </a:r>
            </a:p>
            <a:p>
              <a:r>
                <a:rPr lang="cs-CZ" b="1" dirty="0" smtClean="0">
                  <a:latin typeface="Comic Sans MS" pitchFamily="66" charset="0"/>
                </a:rPr>
                <a:t>produkt</a:t>
              </a:r>
              <a:r>
                <a:rPr lang="cs-CZ" b="1" dirty="0">
                  <a:latin typeface="Comic Sans MS" pitchFamily="66" charset="0"/>
                </a:rPr>
                <a:t>.</a:t>
              </a:r>
            </a:p>
          </p:txBody>
        </p:sp>
        <p:sp>
          <p:nvSpPr>
            <p:cNvPr id="82954" name="Text Box 10"/>
            <p:cNvSpPr txBox="1">
              <a:spLocks noChangeArrowheads="1"/>
            </p:cNvSpPr>
            <p:nvPr/>
          </p:nvSpPr>
          <p:spPr bwMode="auto">
            <a:xfrm>
              <a:off x="68" y="2203"/>
              <a:ext cx="4547" cy="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b="1" dirty="0">
                  <a:latin typeface="Comic Sans MS" pitchFamily="66" charset="0"/>
                </a:rPr>
                <a:t>STABILIZACE PŘECHODNÉHO STAVU</a:t>
              </a:r>
            </a:p>
            <a:p>
              <a:pPr>
                <a:buFontTx/>
                <a:buChar char="•"/>
              </a:pPr>
              <a:r>
                <a:rPr lang="cs-CZ" b="1" dirty="0">
                  <a:latin typeface="Comic Sans MS" pitchFamily="66" charset="0"/>
                </a:rPr>
                <a:t> určuje, která z několika možných reakcí aktuálně proběhne</a:t>
              </a:r>
            </a:p>
            <a:p>
              <a:pPr>
                <a:buFontTx/>
                <a:buChar char="•"/>
              </a:pPr>
              <a:r>
                <a:rPr lang="cs-CZ" b="1" dirty="0">
                  <a:latin typeface="Comic Sans MS" pitchFamily="66" charset="0"/>
                </a:rPr>
                <a:t> reakce je urychlena díky optimální orientaci štěpených vazeb</a:t>
              </a:r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928" y="3334"/>
              <a:ext cx="453" cy="685"/>
              <a:chOff x="1627" y="3334"/>
              <a:chExt cx="453" cy="685"/>
            </a:xfrm>
          </p:grpSpPr>
          <p:sp>
            <p:nvSpPr>
              <p:cNvPr id="82956" name="Oval 12"/>
              <p:cNvSpPr>
                <a:spLocks noChangeArrowheads="1"/>
              </p:cNvSpPr>
              <p:nvPr/>
            </p:nvSpPr>
            <p:spPr bwMode="auto">
              <a:xfrm>
                <a:off x="1627" y="3334"/>
                <a:ext cx="453" cy="31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cs-CZ" sz="3200" b="1"/>
                  <a:t>S</a:t>
                </a:r>
              </a:p>
            </p:txBody>
          </p:sp>
          <p:sp>
            <p:nvSpPr>
              <p:cNvPr id="82957" name="AutoShape 13"/>
              <p:cNvSpPr>
                <a:spLocks noChangeArrowheads="1"/>
              </p:cNvSpPr>
              <p:nvPr/>
            </p:nvSpPr>
            <p:spPr bwMode="auto">
              <a:xfrm>
                <a:off x="1655" y="3657"/>
                <a:ext cx="409" cy="362"/>
              </a:xfrm>
              <a:prstGeom prst="pentagon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82958" name="Oval 14"/>
            <p:cNvSpPr>
              <a:spLocks noChangeArrowheads="1"/>
            </p:cNvSpPr>
            <p:nvPr/>
          </p:nvSpPr>
          <p:spPr bwMode="auto">
            <a:xfrm>
              <a:off x="612" y="3203"/>
              <a:ext cx="409" cy="40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959" name="AutoShape 15"/>
            <p:cNvSpPr>
              <a:spLocks noChangeArrowheads="1"/>
            </p:cNvSpPr>
            <p:nvPr/>
          </p:nvSpPr>
          <p:spPr bwMode="auto">
            <a:xfrm>
              <a:off x="612" y="3702"/>
              <a:ext cx="454" cy="408"/>
            </a:xfrm>
            <a:prstGeom prst="hexagon">
              <a:avLst>
                <a:gd name="adj" fmla="val 27819"/>
                <a:gd name="vf" fmla="val 11547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960" name="Text Box 16"/>
            <p:cNvSpPr txBox="1">
              <a:spLocks noChangeArrowheads="1"/>
            </p:cNvSpPr>
            <p:nvPr/>
          </p:nvSpPr>
          <p:spPr bwMode="auto">
            <a:xfrm>
              <a:off x="1399" y="3533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b="1"/>
                <a:t>+</a:t>
              </a:r>
            </a:p>
          </p:txBody>
        </p:sp>
        <p:sp>
          <p:nvSpPr>
            <p:cNvPr id="82961" name="Line 17"/>
            <p:cNvSpPr>
              <a:spLocks noChangeShapeType="1"/>
            </p:cNvSpPr>
            <p:nvPr/>
          </p:nvSpPr>
          <p:spPr bwMode="auto">
            <a:xfrm>
              <a:off x="2744" y="3612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2962" name="AutoShape 18"/>
            <p:cNvSpPr>
              <a:spLocks noChangeArrowheads="1"/>
            </p:cNvSpPr>
            <p:nvPr/>
          </p:nvSpPr>
          <p:spPr bwMode="auto">
            <a:xfrm>
              <a:off x="3923" y="3158"/>
              <a:ext cx="544" cy="1043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3200" b="1"/>
                <a:t>E</a:t>
              </a:r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240" y="3339"/>
              <a:ext cx="453" cy="685"/>
              <a:chOff x="1627" y="3334"/>
              <a:chExt cx="453" cy="685"/>
            </a:xfrm>
          </p:grpSpPr>
          <p:sp>
            <p:nvSpPr>
              <p:cNvPr id="82964" name="Oval 20"/>
              <p:cNvSpPr>
                <a:spLocks noChangeArrowheads="1"/>
              </p:cNvSpPr>
              <p:nvPr/>
            </p:nvSpPr>
            <p:spPr bwMode="auto">
              <a:xfrm>
                <a:off x="1627" y="3334"/>
                <a:ext cx="453" cy="31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cs-CZ" sz="3200" b="1"/>
                  <a:t>S</a:t>
                </a:r>
              </a:p>
            </p:txBody>
          </p:sp>
          <p:sp>
            <p:nvSpPr>
              <p:cNvPr id="82965" name="AutoShape 21"/>
              <p:cNvSpPr>
                <a:spLocks noChangeArrowheads="1"/>
              </p:cNvSpPr>
              <p:nvPr/>
            </p:nvSpPr>
            <p:spPr bwMode="auto">
              <a:xfrm>
                <a:off x="1655" y="3657"/>
                <a:ext cx="409" cy="362"/>
              </a:xfrm>
              <a:prstGeom prst="pentagon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82966" name="Line 22"/>
            <p:cNvSpPr>
              <a:spLocks noChangeShapeType="1"/>
            </p:cNvSpPr>
            <p:nvPr/>
          </p:nvSpPr>
          <p:spPr bwMode="auto">
            <a:xfrm flipH="1">
              <a:off x="793" y="3249"/>
              <a:ext cx="31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2967" name="Line 23"/>
            <p:cNvSpPr>
              <a:spLocks noChangeShapeType="1"/>
            </p:cNvSpPr>
            <p:nvPr/>
          </p:nvSpPr>
          <p:spPr bwMode="auto">
            <a:xfrm flipH="1">
              <a:off x="793" y="3249"/>
              <a:ext cx="318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2968" name="Text Box 24"/>
            <p:cNvSpPr txBox="1">
              <a:spLocks noChangeArrowheads="1"/>
            </p:cNvSpPr>
            <p:nvPr/>
          </p:nvSpPr>
          <p:spPr bwMode="auto">
            <a:xfrm>
              <a:off x="1111" y="3108"/>
              <a:ext cx="9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/>
                <a:t>Aktivní místo</a:t>
              </a:r>
            </a:p>
          </p:txBody>
        </p:sp>
        <p:sp>
          <p:nvSpPr>
            <p:cNvPr id="82969" name="Line 25"/>
            <p:cNvSpPr>
              <a:spLocks noChangeShapeType="1"/>
            </p:cNvSpPr>
            <p:nvPr/>
          </p:nvSpPr>
          <p:spPr bwMode="auto">
            <a:xfrm flipH="1">
              <a:off x="4604" y="3022"/>
              <a:ext cx="272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2970" name="Text Box 26"/>
            <p:cNvSpPr txBox="1">
              <a:spLocks noChangeArrowheads="1"/>
            </p:cNvSpPr>
            <p:nvPr/>
          </p:nvSpPr>
          <p:spPr bwMode="auto">
            <a:xfrm>
              <a:off x="4635" y="2598"/>
              <a:ext cx="97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cs-CZ" dirty="0" err="1"/>
                <a:t>Konformace</a:t>
              </a:r>
              <a:endParaRPr lang="cs-CZ" dirty="0"/>
            </a:p>
            <a:p>
              <a:pPr algn="ctr"/>
              <a:r>
                <a:rPr lang="cs-CZ" dirty="0"/>
                <a:t>Přechodného</a:t>
              </a:r>
            </a:p>
            <a:p>
              <a:pPr algn="ctr"/>
              <a:r>
                <a:rPr lang="cs-CZ" dirty="0"/>
                <a:t>stavu</a:t>
              </a:r>
            </a:p>
          </p:txBody>
        </p:sp>
      </p:grp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805449" y="71414"/>
            <a:ext cx="76242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 smtClean="0">
                <a:latin typeface="Comic Sans MS" pitchFamily="66" charset="0"/>
              </a:rPr>
              <a:t>INTERAKCE ENZYM-SUBSTRÁT</a:t>
            </a:r>
            <a:endParaRPr lang="cs-CZ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953829" y="188913"/>
            <a:ext cx="52613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 dirty="0">
                <a:latin typeface="Comic Sans MS" pitchFamily="66" charset="0"/>
              </a:rPr>
              <a:t>STRUKTURA ENZYMŮ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23850" y="2058990"/>
            <a:ext cx="1584325" cy="5762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solidFill>
                  <a:srgbClr val="FFFF00"/>
                </a:solidFill>
                <a:latin typeface="Comic Sans MS" pitchFamily="66" charset="0"/>
              </a:rPr>
              <a:t>PROTEINY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411413" y="1482727"/>
            <a:ext cx="2665412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latin typeface="Comic Sans MS" pitchFamily="66" charset="0"/>
              </a:rPr>
              <a:t>PROTEIN</a:t>
            </a:r>
          </a:p>
          <a:p>
            <a:pPr algn="ctr"/>
            <a:r>
              <a:rPr lang="cs-CZ" b="1">
                <a:latin typeface="Comic Sans MS" pitchFamily="66" charset="0"/>
              </a:rPr>
              <a:t>(APOENZYM)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2411413" y="2490790"/>
            <a:ext cx="2736850" cy="7207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latin typeface="Comic Sans MS" pitchFamily="66" charset="0"/>
              </a:rPr>
              <a:t>NEPROTEINOVÁ ČÁST</a:t>
            </a:r>
          </a:p>
          <a:p>
            <a:pPr algn="ctr"/>
            <a:r>
              <a:rPr lang="cs-CZ" b="1">
                <a:latin typeface="Comic Sans MS" pitchFamily="66" charset="0"/>
              </a:rPr>
              <a:t>(KOFAKTOR)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6156325" y="1482727"/>
            <a:ext cx="1655763" cy="50323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latin typeface="Comic Sans MS" pitchFamily="66" charset="0"/>
              </a:rPr>
              <a:t>Kovový ion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6156325" y="2201865"/>
            <a:ext cx="1944688" cy="6477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latin typeface="Comic Sans MS" pitchFamily="66" charset="0"/>
              </a:rPr>
              <a:t>Koenzym</a:t>
            </a:r>
          </a:p>
          <a:p>
            <a:pPr algn="ctr"/>
            <a:r>
              <a:rPr lang="cs-CZ" b="1">
                <a:latin typeface="Comic Sans MS" pitchFamily="66" charset="0"/>
              </a:rPr>
              <a:t>(slabě vázaný)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5435600" y="3138490"/>
            <a:ext cx="2736850" cy="6477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latin typeface="Comic Sans MS" pitchFamily="66" charset="0"/>
              </a:rPr>
              <a:t>Prosthetická skupina</a:t>
            </a:r>
          </a:p>
          <a:p>
            <a:pPr algn="ctr"/>
            <a:r>
              <a:rPr lang="cs-CZ" b="1">
                <a:latin typeface="Comic Sans MS" pitchFamily="66" charset="0"/>
              </a:rPr>
              <a:t>(pevně vázaná)</a:t>
            </a:r>
          </a:p>
        </p:txBody>
      </p:sp>
      <p:cxnSp>
        <p:nvCxnSpPr>
          <p:cNvPr id="12297" name="AutoShape 9"/>
          <p:cNvCxnSpPr>
            <a:cxnSpLocks noChangeShapeType="1"/>
            <a:stCxn id="12291" idx="3"/>
            <a:endCxn id="12292" idx="1"/>
          </p:cNvCxnSpPr>
          <p:nvPr/>
        </p:nvCxnSpPr>
        <p:spPr bwMode="auto">
          <a:xfrm flipV="1">
            <a:off x="1908175" y="1843090"/>
            <a:ext cx="503238" cy="504825"/>
          </a:xfrm>
          <a:prstGeom prst="bentConnector3">
            <a:avLst>
              <a:gd name="adj1" fmla="val 4984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2298" name="AutoShape 10"/>
          <p:cNvCxnSpPr>
            <a:cxnSpLocks noChangeShapeType="1"/>
            <a:stCxn id="12291" idx="3"/>
            <a:endCxn id="12293" idx="1"/>
          </p:cNvCxnSpPr>
          <p:nvPr/>
        </p:nvCxnSpPr>
        <p:spPr bwMode="auto">
          <a:xfrm>
            <a:off x="1908175" y="2347915"/>
            <a:ext cx="503238" cy="503237"/>
          </a:xfrm>
          <a:prstGeom prst="bentConnector3">
            <a:avLst>
              <a:gd name="adj1" fmla="val 4984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2299" name="AutoShape 11"/>
          <p:cNvCxnSpPr>
            <a:cxnSpLocks noChangeShapeType="1"/>
            <a:stCxn id="12293" idx="3"/>
            <a:endCxn id="12294" idx="1"/>
          </p:cNvCxnSpPr>
          <p:nvPr/>
        </p:nvCxnSpPr>
        <p:spPr bwMode="auto">
          <a:xfrm flipV="1">
            <a:off x="5148263" y="1735140"/>
            <a:ext cx="1008062" cy="1116012"/>
          </a:xfrm>
          <a:prstGeom prst="bentConnector3">
            <a:avLst>
              <a:gd name="adj1" fmla="val 4992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2300" name="AutoShape 12"/>
          <p:cNvCxnSpPr>
            <a:cxnSpLocks noChangeShapeType="1"/>
            <a:stCxn id="12293" idx="3"/>
            <a:endCxn id="12295" idx="1"/>
          </p:cNvCxnSpPr>
          <p:nvPr/>
        </p:nvCxnSpPr>
        <p:spPr bwMode="auto">
          <a:xfrm flipV="1">
            <a:off x="5148263" y="2525715"/>
            <a:ext cx="1008062" cy="325437"/>
          </a:xfrm>
          <a:prstGeom prst="bentConnector3">
            <a:avLst>
              <a:gd name="adj1" fmla="val 4992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2301" name="AutoShape 13"/>
          <p:cNvCxnSpPr>
            <a:cxnSpLocks noChangeShapeType="1"/>
            <a:stCxn id="12293" idx="3"/>
            <a:endCxn id="12296" idx="1"/>
          </p:cNvCxnSpPr>
          <p:nvPr/>
        </p:nvCxnSpPr>
        <p:spPr bwMode="auto">
          <a:xfrm>
            <a:off x="5148263" y="2851152"/>
            <a:ext cx="287337" cy="611188"/>
          </a:xfrm>
          <a:prstGeom prst="bentConnector3">
            <a:avLst>
              <a:gd name="adj1" fmla="val 4972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395288" y="4076700"/>
            <a:ext cx="865187" cy="431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>
                <a:solidFill>
                  <a:srgbClr val="FFFF00"/>
                </a:solidFill>
                <a:latin typeface="Comic Sans MS" pitchFamily="66" charset="0"/>
              </a:rPr>
              <a:t>RNA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2195513" y="4149725"/>
            <a:ext cx="4930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</a:t>
            </a:r>
            <a:r>
              <a:rPr lang="cs-CZ" dirty="0" err="1">
                <a:latin typeface="Comic Sans MS" pitchFamily="66" charset="0"/>
              </a:rPr>
              <a:t>Ribozymy</a:t>
            </a:r>
            <a:r>
              <a:rPr lang="cs-CZ" dirty="0">
                <a:latin typeface="Comic Sans MS" pitchFamily="66" charset="0"/>
              </a:rPr>
              <a:t> (ne-proteinové biokatalyzátory)</a:t>
            </a:r>
          </a:p>
          <a:p>
            <a:pPr>
              <a:buFontTx/>
              <a:buChar char="•"/>
            </a:pPr>
            <a:r>
              <a:rPr lang="cs-CZ" dirty="0">
                <a:latin typeface="Comic Sans MS" pitchFamily="66" charset="0"/>
              </a:rPr>
              <a:t> některé RNA se mohou chovat jako enzymy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325438" y="5072074"/>
            <a:ext cx="79448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RIBONUCLEASA P – RNA, která štěpí </a:t>
            </a:r>
            <a:r>
              <a:rPr lang="cs-CZ" b="1" dirty="0" err="1">
                <a:latin typeface="Comic Sans MS" pitchFamily="66" charset="0"/>
              </a:rPr>
              <a:t>pre</a:t>
            </a:r>
            <a:r>
              <a:rPr lang="cs-CZ" b="1" dirty="0">
                <a:latin typeface="Comic Sans MS" pitchFamily="66" charset="0"/>
              </a:rPr>
              <a:t>-t RNA a formuje </a:t>
            </a:r>
            <a:r>
              <a:rPr lang="cs-CZ" b="1" dirty="0" err="1">
                <a:latin typeface="Comic Sans MS" pitchFamily="66" charset="0"/>
              </a:rPr>
              <a:t>tRNA</a:t>
            </a:r>
            <a:endParaRPr lang="cs-CZ" b="1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pre</a:t>
            </a:r>
            <a:r>
              <a:rPr lang="cs-CZ" b="1" dirty="0">
                <a:latin typeface="Comic Sans MS" pitchFamily="66" charset="0"/>
              </a:rPr>
              <a:t>-RIBOSOMÁLNÍ RNA z </a:t>
            </a:r>
            <a:r>
              <a:rPr lang="cs-CZ" b="1" dirty="0" err="1">
                <a:latin typeface="Comic Sans MS" pitchFamily="66" charset="0"/>
              </a:rPr>
              <a:t>protist</a:t>
            </a:r>
            <a:r>
              <a:rPr lang="cs-CZ" b="1" dirty="0">
                <a:latin typeface="Comic Sans MS" pitchFamily="66" charset="0"/>
              </a:rPr>
              <a:t> </a:t>
            </a:r>
            <a:r>
              <a:rPr lang="cs-CZ" b="1" dirty="0" err="1">
                <a:latin typeface="Comic Sans MS" pitchFamily="66" charset="0"/>
              </a:rPr>
              <a:t>tetrahymena</a:t>
            </a:r>
            <a:r>
              <a:rPr lang="cs-CZ" b="1" dirty="0">
                <a:latin typeface="Comic Sans MS" pitchFamily="66" charset="0"/>
              </a:rPr>
              <a:t>:</a:t>
            </a:r>
          </a:p>
          <a:p>
            <a:r>
              <a:rPr lang="cs-CZ" b="1" dirty="0">
                <a:latin typeface="Comic Sans MS" pitchFamily="66" charset="0"/>
              </a:rPr>
              <a:t>(i) Katalyzuje </a:t>
            </a:r>
            <a:r>
              <a:rPr lang="cs-CZ" b="1" i="1" dirty="0" err="1">
                <a:latin typeface="Comic Sans MS" pitchFamily="66" charset="0"/>
              </a:rPr>
              <a:t>self</a:t>
            </a:r>
            <a:r>
              <a:rPr lang="cs-CZ" b="1" i="1" dirty="0">
                <a:latin typeface="Comic Sans MS" pitchFamily="66" charset="0"/>
              </a:rPr>
              <a:t>-</a:t>
            </a:r>
            <a:r>
              <a:rPr lang="cs-CZ" b="1" i="1" dirty="0" err="1">
                <a:latin typeface="Comic Sans MS" pitchFamily="66" charset="0"/>
              </a:rPr>
              <a:t>excision</a:t>
            </a:r>
            <a:r>
              <a:rPr lang="cs-CZ" b="1" i="1" dirty="0">
                <a:latin typeface="Comic Sans MS" pitchFamily="66" charset="0"/>
              </a:rPr>
              <a:t> a </a:t>
            </a:r>
            <a:r>
              <a:rPr lang="cs-CZ" b="1" i="1" dirty="0" err="1">
                <a:latin typeface="Comic Sans MS" pitchFamily="66" charset="0"/>
              </a:rPr>
              <a:t>splicing</a:t>
            </a:r>
            <a:r>
              <a:rPr lang="cs-CZ" b="1" dirty="0">
                <a:latin typeface="Comic Sans MS" pitchFamily="66" charset="0"/>
              </a:rPr>
              <a:t> intronu (413 nukleotidů)</a:t>
            </a:r>
          </a:p>
          <a:p>
            <a:r>
              <a:rPr lang="cs-CZ" b="1" dirty="0">
                <a:latin typeface="Comic Sans MS" pitchFamily="66" charset="0"/>
              </a:rPr>
              <a:t>(</a:t>
            </a:r>
            <a:r>
              <a:rPr lang="cs-CZ" b="1" dirty="0" err="1">
                <a:latin typeface="Comic Sans MS" pitchFamily="66" charset="0"/>
              </a:rPr>
              <a:t>ii</a:t>
            </a:r>
            <a:r>
              <a:rPr lang="cs-CZ" b="1" dirty="0">
                <a:latin typeface="Comic Sans MS" pitchFamily="66" charset="0"/>
              </a:rPr>
              <a:t>) Chovají se jako SKUTEČNÉ ENZYMY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2269</Words>
  <Application>Microsoft Office PowerPoint</Application>
  <PresentationFormat>Předvádění na obrazovce (4:3)</PresentationFormat>
  <Paragraphs>657</Paragraphs>
  <Slides>46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7" baseType="lpstr">
      <vt:lpstr>Vlastní návrh</vt:lpstr>
      <vt:lpstr> 2. Enzymy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PrF UP Olomouc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PrF UP Olomouc</dc:creator>
  <cp:lastModifiedBy>Prof. RNDr. Zdeněk Dvořák, DrSc.</cp:lastModifiedBy>
  <cp:revision>121</cp:revision>
  <dcterms:created xsi:type="dcterms:W3CDTF">2009-02-23T20:28:16Z</dcterms:created>
  <dcterms:modified xsi:type="dcterms:W3CDTF">2015-02-24T19:29:08Z</dcterms:modified>
</cp:coreProperties>
</file>